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  <p:sldId id="416" r:id="rId162"/>
    <p:sldId id="417" r:id="rId163"/>
    <p:sldId id="418" r:id="rId164"/>
    <p:sldId id="419" r:id="rId165"/>
    <p:sldId id="420" r:id="rId166"/>
    <p:sldId id="421" r:id="rId167"/>
    <p:sldId id="422" r:id="rId168"/>
    <p:sldId id="423" r:id="rId169"/>
    <p:sldId id="424" r:id="rId170"/>
    <p:sldId id="425" r:id="rId171"/>
    <p:sldId id="426" r:id="rId172"/>
    <p:sldId id="427" r:id="rId173"/>
    <p:sldId id="428" r:id="rId174"/>
    <p:sldId id="429" r:id="rId175"/>
    <p:sldId id="430" r:id="rId176"/>
    <p:sldId id="431" r:id="rId177"/>
    <p:sldId id="432" r:id="rId178"/>
    <p:sldId id="433" r:id="rId179"/>
    <p:sldId id="434" r:id="rId180"/>
    <p:sldId id="435" r:id="rId181"/>
    <p:sldId id="436" r:id="rId182"/>
    <p:sldId id="437" r:id="rId183"/>
    <p:sldId id="438" r:id="rId184"/>
    <p:sldId id="439" r:id="rId185"/>
    <p:sldId id="440" r:id="rId186"/>
    <p:sldId id="441" r:id="rId187"/>
    <p:sldId id="442" r:id="rId188"/>
    <p:sldId id="443" r:id="rId189"/>
    <p:sldId id="444" r:id="rId190"/>
    <p:sldId id="445" r:id="rId191"/>
    <p:sldId id="446" r:id="rId192"/>
    <p:sldId id="447" r:id="rId193"/>
    <p:sldId id="448" r:id="rId194"/>
    <p:sldId id="449" r:id="rId195"/>
    <p:sldId id="450" r:id="rId196"/>
    <p:sldId id="451" r:id="rId197"/>
    <p:sldId id="452" r:id="rId198"/>
    <p:sldId id="453" r:id="rId199"/>
    <p:sldId id="454" r:id="rId200"/>
    <p:sldId id="455" r:id="rId201"/>
    <p:sldId id="456" r:id="rId202"/>
    <p:sldId id="457" r:id="rId203"/>
    <p:sldId id="458" r:id="rId204"/>
    <p:sldId id="459" r:id="rId205"/>
    <p:sldId id="460" r:id="rId206"/>
    <p:sldId id="461" r:id="rId207"/>
    <p:sldId id="462" r:id="rId208"/>
    <p:sldId id="463" r:id="rId209"/>
    <p:sldId id="464" r:id="rId210"/>
    <p:sldId id="465" r:id="rId211"/>
    <p:sldId id="466" r:id="rId212"/>
    <p:sldId id="467" r:id="rId213"/>
    <p:sldId id="468" r:id="rId214"/>
    <p:sldId id="469" r:id="rId215"/>
    <p:sldId id="470" r:id="rId216"/>
    <p:sldId id="471" r:id="rId217"/>
    <p:sldId id="472" r:id="rId218"/>
    <p:sldId id="473" r:id="rId219"/>
    <p:sldId id="474" r:id="rId220"/>
    <p:sldId id="475" r:id="rId221"/>
    <p:sldId id="476" r:id="rId222"/>
    <p:sldId id="477" r:id="rId223"/>
    <p:sldId id="478" r:id="rId224"/>
    <p:sldId id="479" r:id="rId225"/>
    <p:sldId id="480" r:id="rId226"/>
    <p:sldId id="481" r:id="rId227"/>
    <p:sldId id="482" r:id="rId228"/>
    <p:sldId id="483" r:id="rId229"/>
    <p:sldId id="484" r:id="rId230"/>
    <p:sldId id="485" r:id="rId231"/>
    <p:sldId id="486" r:id="rId232"/>
    <p:sldId id="487" r:id="rId233"/>
    <p:sldId id="488" r:id="rId234"/>
    <p:sldId id="489" r:id="rId235"/>
    <p:sldId id="490" r:id="rId236"/>
    <p:sldId id="491" r:id="rId237"/>
    <p:sldId id="492" r:id="rId238"/>
    <p:sldId id="493" r:id="rId239"/>
    <p:sldId id="494" r:id="rId240"/>
    <p:sldId id="495" r:id="rId241"/>
    <p:sldId id="496" r:id="rId242"/>
    <p:sldId id="497" r:id="rId243"/>
    <p:sldId id="498" r:id="rId244"/>
    <p:sldId id="499" r:id="rId245"/>
    <p:sldId id="500" r:id="rId246"/>
    <p:sldId id="501" r:id="rId247"/>
    <p:sldId id="502" r:id="rId248"/>
    <p:sldId id="503" r:id="rId249"/>
    <p:sldId id="504" r:id="rId250"/>
    <p:sldId id="505" r:id="rId251"/>
    <p:sldId id="506" r:id="rId252"/>
    <p:sldId id="507" r:id="rId253"/>
    <p:sldId id="508" r:id="rId254"/>
    <p:sldId id="509" r:id="rId255"/>
    <p:sldId id="510" r:id="rId256"/>
    <p:sldId id="511" r:id="rId257"/>
    <p:sldId id="512" r:id="rId258"/>
    <p:sldId id="513" r:id="rId259"/>
    <p:sldId id="514" r:id="rId260"/>
    <p:sldId id="515" r:id="rId261"/>
    <p:sldId id="516" r:id="rId262"/>
    <p:sldId id="517" r:id="rId263"/>
    <p:sldId id="518" r:id="rId264"/>
    <p:sldId id="519" r:id="rId265"/>
    <p:sldId id="520" r:id="rId266"/>
    <p:sldId id="521" r:id="rId267"/>
    <p:sldId id="522" r:id="rId268"/>
    <p:sldId id="523" r:id="rId269"/>
    <p:sldId id="524" r:id="rId270"/>
    <p:sldId id="525" r:id="rId271"/>
    <p:sldId id="526" r:id="rId272"/>
    <p:sldId id="527" r:id="rId273"/>
    <p:sldId id="528" r:id="rId274"/>
    <p:sldId id="529" r:id="rId275"/>
    <p:sldId id="530" r:id="rId276"/>
    <p:sldId id="531" r:id="rId277"/>
    <p:sldId id="532" r:id="rId278"/>
    <p:sldId id="533" r:id="rId279"/>
    <p:sldId id="534" r:id="rId280"/>
    <p:sldId id="535" r:id="rId281"/>
    <p:sldId id="536" r:id="rId282"/>
    <p:sldId id="537" r:id="rId283"/>
    <p:sldId id="538" r:id="rId284"/>
    <p:sldId id="539" r:id="rId285"/>
    <p:sldId id="540" r:id="rId286"/>
  </p:sldIdLst>
  <p:sldSz cx="9144000" cy="6858000" type="screen4x3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279" Type="http://schemas.openxmlformats.org/officeDocument/2006/relationships/slide" Target="slides/slide278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tableStyles" Target="tableStyles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presProps" Target="presProps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viewProps" Target="viewProps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89" Type="http://schemas.openxmlformats.org/officeDocument/2006/relationships/theme" Target="theme/theme1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17754" y="1449324"/>
            <a:ext cx="437388" cy="474725"/>
          </a:xfrm>
          <a:custGeom>
            <a:avLst/>
            <a:gdLst/>
            <a:ahLst/>
            <a:cxnLst/>
            <a:rect l="l" t="t" r="r" b="b"/>
            <a:pathLst>
              <a:path w="437388" h="474725">
                <a:moveTo>
                  <a:pt x="0" y="474725"/>
                </a:moveTo>
                <a:lnTo>
                  <a:pt x="437388" y="474725"/>
                </a:lnTo>
                <a:lnTo>
                  <a:pt x="43738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00277" y="1449324"/>
            <a:ext cx="328422" cy="474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1198" y="1871472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11530" y="1871472"/>
            <a:ext cx="368045" cy="474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6669" y="1798320"/>
            <a:ext cx="560832" cy="422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77798" y="1341119"/>
            <a:ext cx="0" cy="1053084"/>
          </a:xfrm>
          <a:custGeom>
            <a:avLst/>
            <a:gdLst/>
            <a:ahLst/>
            <a:cxnLst/>
            <a:rect l="l" t="t" r="r" b="b"/>
            <a:pathLst>
              <a:path h="1053084">
                <a:moveTo>
                  <a:pt x="0" y="0"/>
                </a:moveTo>
                <a:lnTo>
                  <a:pt x="0" y="1053084"/>
                </a:lnTo>
              </a:path>
            </a:pathLst>
          </a:custGeom>
          <a:ln w="32512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42900" y="2164079"/>
            <a:ext cx="8692896" cy="556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61009" y="2130552"/>
            <a:ext cx="8221980" cy="9465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>
                <a:solidFill>
                  <a:srgbClr val="333399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solidFill>
                  <a:srgbClr val="333399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solidFill>
                  <a:srgbClr val="333399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61617" y="1379220"/>
            <a:ext cx="3470656" cy="3459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>
                <a:solidFill>
                  <a:schemeClr val="hlink"/>
                </a:solidFill>
                <a:latin typeface="微软雅黑"/>
                <a:cs typeface="微软雅黑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00497" y="1266952"/>
            <a:ext cx="2767076" cy="4646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rgbClr val="480092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>
                <a:solidFill>
                  <a:srgbClr val="333399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70154" y="224027"/>
            <a:ext cx="438150" cy="474725"/>
          </a:xfrm>
          <a:custGeom>
            <a:avLst/>
            <a:gdLst/>
            <a:ahLst/>
            <a:cxnLst/>
            <a:rect l="l" t="t" r="r" b="b"/>
            <a:pathLst>
              <a:path w="438150" h="474725">
                <a:moveTo>
                  <a:pt x="0" y="474725"/>
                </a:moveTo>
                <a:lnTo>
                  <a:pt x="438150" y="474725"/>
                </a:lnTo>
                <a:lnTo>
                  <a:pt x="438150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52677" y="224027"/>
            <a:ext cx="328422" cy="4747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93598" y="646176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963930" y="646176"/>
            <a:ext cx="368046" cy="47472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79070" y="573023"/>
            <a:ext cx="560832" cy="42214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0199" y="115823"/>
            <a:ext cx="0" cy="1052322"/>
          </a:xfrm>
          <a:custGeom>
            <a:avLst/>
            <a:gdLst/>
            <a:ahLst/>
            <a:cxnLst/>
            <a:rect l="l" t="t" r="r" b="b"/>
            <a:pathLst>
              <a:path h="1052322">
                <a:moveTo>
                  <a:pt x="0" y="0"/>
                </a:moveTo>
                <a:lnTo>
                  <a:pt x="0" y="1052322"/>
                </a:lnTo>
              </a:path>
            </a:pathLst>
          </a:custGeom>
          <a:ln w="32511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495300" y="906780"/>
            <a:ext cx="8226552" cy="3124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59130" y="6236970"/>
            <a:ext cx="8225790" cy="3200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6107" y="291084"/>
            <a:ext cx="8431784" cy="643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>
                <a:solidFill>
                  <a:srgbClr val="333399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81330" y="1233678"/>
            <a:ext cx="8181339" cy="45887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96416" y="6441440"/>
            <a:ext cx="838976" cy="220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921505" y="6412484"/>
            <a:ext cx="2092008" cy="2556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>
                <a:solidFill>
                  <a:srgbClr val="45516B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39480" y="6441440"/>
            <a:ext cx="341121" cy="2208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‹#›</a:t>
            </a:fld>
            <a:endParaRPr sz="1400">
              <a:latin typeface="Tahoma"/>
              <a:cs typeface="Tahom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5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3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754" y="1449324"/>
            <a:ext cx="437388" cy="474725"/>
          </a:xfrm>
          <a:custGeom>
            <a:avLst/>
            <a:gdLst/>
            <a:ahLst/>
            <a:cxnLst/>
            <a:rect l="l" t="t" r="r" b="b"/>
            <a:pathLst>
              <a:path w="437388" h="474725">
                <a:moveTo>
                  <a:pt x="0" y="474725"/>
                </a:moveTo>
                <a:lnTo>
                  <a:pt x="437388" y="474725"/>
                </a:lnTo>
                <a:lnTo>
                  <a:pt x="43738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0277" y="1449324"/>
            <a:ext cx="328422" cy="474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1198" y="1871472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1530" y="1871472"/>
            <a:ext cx="368045" cy="474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669" y="1798320"/>
            <a:ext cx="560832" cy="422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7798" y="1341119"/>
            <a:ext cx="0" cy="1053084"/>
          </a:xfrm>
          <a:custGeom>
            <a:avLst/>
            <a:gdLst/>
            <a:ahLst/>
            <a:cxnLst/>
            <a:rect l="l" t="t" r="r" b="b"/>
            <a:pathLst>
              <a:path h="1053084">
                <a:moveTo>
                  <a:pt x="0" y="0"/>
                </a:moveTo>
                <a:lnTo>
                  <a:pt x="0" y="1053084"/>
                </a:lnTo>
              </a:path>
            </a:pathLst>
          </a:custGeom>
          <a:ln w="32512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2900" y="2164079"/>
            <a:ext cx="8692896" cy="556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21917" y="963676"/>
            <a:ext cx="6637655" cy="82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495"/>
              </a:lnSpc>
            </a:pPr>
            <a:r>
              <a:rPr sz="5600" spc="-145" dirty="0">
                <a:solidFill>
                  <a:srgbClr val="4D009A"/>
                </a:solidFill>
                <a:latin typeface="Batang"/>
                <a:cs typeface="Batang"/>
              </a:rPr>
              <a:t>M</a:t>
            </a:r>
            <a:r>
              <a:rPr sz="4800" spc="-60" dirty="0">
                <a:solidFill>
                  <a:srgbClr val="4D009A"/>
                </a:solidFill>
                <a:latin typeface="Batang"/>
                <a:cs typeface="Batang"/>
              </a:rPr>
              <a:t>AT</a:t>
            </a:r>
            <a:r>
              <a:rPr sz="4800" spc="-95" dirty="0">
                <a:solidFill>
                  <a:srgbClr val="4D009A"/>
                </a:solidFill>
                <a:latin typeface="Batang"/>
                <a:cs typeface="Batang"/>
              </a:rPr>
              <a:t>L</a:t>
            </a:r>
            <a:r>
              <a:rPr sz="4800" spc="-60" dirty="0">
                <a:solidFill>
                  <a:srgbClr val="4D009A"/>
                </a:solidFill>
                <a:latin typeface="Batang"/>
                <a:cs typeface="Batang"/>
              </a:rPr>
              <a:t>A</a:t>
            </a:r>
            <a:r>
              <a:rPr sz="4800" dirty="0">
                <a:solidFill>
                  <a:srgbClr val="4D009A"/>
                </a:solidFill>
                <a:latin typeface="Batang"/>
                <a:cs typeface="Batang"/>
              </a:rPr>
              <a:t>B</a:t>
            </a:r>
            <a:r>
              <a:rPr sz="4800" spc="-170" dirty="0">
                <a:solidFill>
                  <a:srgbClr val="4D009A"/>
                </a:solidFill>
                <a:latin typeface="Batang"/>
                <a:cs typeface="Batang"/>
              </a:rPr>
              <a:t> </a:t>
            </a:r>
            <a:r>
              <a:rPr sz="4800" dirty="0">
                <a:solidFill>
                  <a:srgbClr val="4D009A"/>
                </a:solidFill>
                <a:latin typeface="微软雅黑"/>
                <a:cs typeface="微软雅黑"/>
              </a:rPr>
              <a:t>语言及其应用</a:t>
            </a:r>
            <a:endParaRPr sz="4800">
              <a:latin typeface="微软雅黑"/>
              <a:cs typeface="微软雅黑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667000" y="2819400"/>
            <a:ext cx="3352800" cy="32651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2089" y="518159"/>
            <a:ext cx="2794000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57200" algn="l"/>
              </a:tabLst>
            </a:pPr>
            <a:r>
              <a:rPr sz="1800" b="1" dirty="0">
                <a:solidFill>
                  <a:srgbClr val="CC0000"/>
                </a:solidFill>
                <a:latin typeface="Arial"/>
                <a:cs typeface="Arial"/>
              </a:rPr>
              <a:t>1.1	M</a:t>
            </a:r>
            <a:r>
              <a:rPr sz="1800" b="1" spc="-130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b="1" dirty="0">
                <a:solidFill>
                  <a:srgbClr val="CC0000"/>
                </a:solidFill>
                <a:latin typeface="Arial"/>
                <a:cs typeface="Arial"/>
              </a:rPr>
              <a:t>TLA</a:t>
            </a:r>
            <a:r>
              <a:rPr sz="1800" b="1" spc="-5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的历史及</a:t>
            </a:r>
            <a:r>
              <a:rPr sz="1800" spc="10" dirty="0">
                <a:solidFill>
                  <a:srgbClr val="CC0000"/>
                </a:solidFill>
                <a:latin typeface="微软雅黑"/>
                <a:cs typeface="微软雅黑"/>
              </a:rPr>
              <a:t>影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响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1146047"/>
            <a:ext cx="6334760" cy="3451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95885" indent="-342900">
              <a:lnSpc>
                <a:spcPct val="120000"/>
              </a:lnSpc>
              <a:tabLst>
                <a:tab pos="354965" algn="l"/>
              </a:tabLst>
            </a:pPr>
            <a:r>
              <a:rPr sz="1800" dirty="0">
                <a:solidFill>
                  <a:srgbClr val="008000"/>
                </a:solidFill>
                <a:latin typeface="Wingdings"/>
                <a:cs typeface="Wingdings"/>
              </a:rPr>
              <a:t></a:t>
            </a:r>
            <a:r>
              <a:rPr sz="1800" dirty="0">
                <a:solidFill>
                  <a:srgbClr val="008000"/>
                </a:solidFill>
                <a:latin typeface="Times New Roman"/>
                <a:cs typeface="Times New Roman"/>
              </a:rPr>
              <a:t>	</a:t>
            </a:r>
            <a:r>
              <a:rPr sz="1800" spc="-160" dirty="0">
                <a:solidFill>
                  <a:srgbClr val="008000"/>
                </a:solidFill>
                <a:latin typeface="Arial"/>
                <a:cs typeface="Arial"/>
              </a:rPr>
              <a:t>70</a:t>
            </a:r>
            <a:r>
              <a:rPr sz="1800" dirty="0">
                <a:solidFill>
                  <a:srgbClr val="008000"/>
                </a:solidFill>
                <a:latin typeface="Microsoft JhengHei"/>
                <a:cs typeface="Microsoft JhengHei"/>
              </a:rPr>
              <a:t>年代中期</a:t>
            </a:r>
            <a:r>
              <a:rPr sz="1800" dirty="0">
                <a:latin typeface="Microsoft JhengHei"/>
                <a:cs typeface="Microsoft JhengHei"/>
              </a:rPr>
              <a:t>，</a:t>
            </a:r>
            <a:r>
              <a:rPr sz="1800" spc="-165" dirty="0">
                <a:latin typeface="Arial"/>
                <a:cs typeface="Arial"/>
              </a:rPr>
              <a:t>C</a:t>
            </a:r>
            <a:r>
              <a:rPr sz="1800" spc="-145" dirty="0">
                <a:latin typeface="Arial"/>
                <a:cs typeface="Arial"/>
              </a:rPr>
              <a:t>leve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M</a:t>
            </a:r>
            <a:r>
              <a:rPr sz="1800" spc="-90" dirty="0">
                <a:latin typeface="Arial"/>
                <a:cs typeface="Arial"/>
              </a:rPr>
              <a:t>o</a:t>
            </a:r>
            <a:r>
              <a:rPr sz="1800" spc="15" dirty="0">
                <a:latin typeface="Arial"/>
                <a:cs typeface="Arial"/>
              </a:rPr>
              <a:t>l</a:t>
            </a:r>
            <a:r>
              <a:rPr sz="1800" spc="-165" dirty="0">
                <a:latin typeface="Arial"/>
                <a:cs typeface="Arial"/>
              </a:rPr>
              <a:t>e</a:t>
            </a:r>
            <a:r>
              <a:rPr sz="1800" spc="-90" dirty="0">
                <a:latin typeface="Arial"/>
                <a:cs typeface="Arial"/>
              </a:rPr>
              <a:t>r</a:t>
            </a:r>
            <a:r>
              <a:rPr sz="1800" dirty="0">
                <a:latin typeface="Microsoft JhengHei"/>
                <a:cs typeface="Microsoft JhengHei"/>
              </a:rPr>
              <a:t>博土及其同事在美国国家基金会的 帮助下，开发</a:t>
            </a:r>
            <a:r>
              <a:rPr sz="1800" spc="5" dirty="0">
                <a:latin typeface="Microsoft JhengHei"/>
                <a:cs typeface="Microsoft JhengHei"/>
              </a:rPr>
              <a:t>了</a:t>
            </a:r>
            <a:r>
              <a:rPr sz="1800" spc="3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-25" dirty="0">
                <a:solidFill>
                  <a:srgbClr val="4D009A"/>
                </a:solidFill>
                <a:latin typeface="Arial"/>
                <a:cs typeface="Arial"/>
              </a:rPr>
              <a:t>INPA</a:t>
            </a:r>
            <a:r>
              <a:rPr sz="1800" spc="-20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1800" spc="125" dirty="0">
                <a:solidFill>
                  <a:srgbClr val="4D009A"/>
                </a:solidFill>
                <a:latin typeface="Arial"/>
                <a:cs typeface="Arial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和</a:t>
            </a:r>
            <a:r>
              <a:rPr sz="1800" spc="-2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1800" spc="-100" dirty="0">
                <a:solidFill>
                  <a:srgbClr val="4D009A"/>
                </a:solidFill>
                <a:latin typeface="Arial"/>
                <a:cs typeface="Arial"/>
              </a:rPr>
              <a:t>ISP</a:t>
            </a:r>
            <a:r>
              <a:rPr sz="1800" spc="-114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30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1800" spc="-15" dirty="0">
                <a:solidFill>
                  <a:srgbClr val="4D009A"/>
                </a:solidFill>
                <a:latin typeface="Arial"/>
                <a:cs typeface="Arial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的</a:t>
            </a:r>
            <a:r>
              <a:rPr sz="1800" spc="-90" dirty="0">
                <a:latin typeface="Arial"/>
                <a:cs typeface="Arial"/>
              </a:rPr>
              <a:t>FOR</a:t>
            </a:r>
            <a:r>
              <a:rPr sz="1800" spc="-85" dirty="0">
                <a:latin typeface="Arial"/>
                <a:cs typeface="Arial"/>
              </a:rPr>
              <a:t>TR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80" dirty="0">
                <a:latin typeface="Arial"/>
                <a:cs typeface="Arial"/>
              </a:rPr>
              <a:t>N</a:t>
            </a:r>
            <a:r>
              <a:rPr sz="1800" dirty="0">
                <a:latin typeface="Microsoft JhengHei"/>
                <a:cs typeface="Microsoft JhengHei"/>
              </a:rPr>
              <a:t>语言子 </a:t>
            </a:r>
            <a:r>
              <a:rPr sz="1800" spc="5" dirty="0">
                <a:latin typeface="Microsoft JhengHei"/>
                <a:cs typeface="Microsoft JhengHei"/>
              </a:rPr>
              <a:t>程序库</a:t>
            </a:r>
            <a:r>
              <a:rPr sz="1800" dirty="0">
                <a:latin typeface="Microsoft JhengHei"/>
                <a:cs typeface="Microsoft JhengHei"/>
              </a:rPr>
              <a:t>，这两个程序库代表了当时矩阵运算的最高水平。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80"/>
              </a:spcBef>
            </a:pPr>
            <a:endParaRPr sz="1000"/>
          </a:p>
          <a:p>
            <a:pPr marL="355600" marR="6350" indent="-342900">
              <a:lnSpc>
                <a:spcPct val="120000"/>
              </a:lnSpc>
              <a:tabLst>
                <a:tab pos="354965" algn="l"/>
              </a:tabLst>
            </a:pPr>
            <a:r>
              <a:rPr sz="1800" dirty="0">
                <a:latin typeface="Wingdings"/>
                <a:cs typeface="Wingdings"/>
              </a:rPr>
              <a:t>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spc="5" dirty="0">
                <a:latin typeface="Microsoft JhengHei"/>
                <a:cs typeface="Microsoft JhengHei"/>
              </a:rPr>
              <a:t>到了</a:t>
            </a:r>
            <a:r>
              <a:rPr sz="1800" spc="-160" dirty="0">
                <a:solidFill>
                  <a:srgbClr val="008000"/>
                </a:solidFill>
                <a:latin typeface="Arial"/>
                <a:cs typeface="Arial"/>
              </a:rPr>
              <a:t>70</a:t>
            </a:r>
            <a:r>
              <a:rPr sz="1800" dirty="0">
                <a:solidFill>
                  <a:srgbClr val="008000"/>
                </a:solidFill>
                <a:latin typeface="Microsoft JhengHei"/>
                <a:cs typeface="Microsoft JhengHei"/>
              </a:rPr>
              <a:t>年代后期</a:t>
            </a:r>
            <a:r>
              <a:rPr sz="1800" dirty="0">
                <a:latin typeface="Microsoft JhengHei"/>
                <a:cs typeface="Microsoft JhengHei"/>
              </a:rPr>
              <a:t>，身为美国新墨西哥州大学计算机系系主 </a:t>
            </a:r>
            <a:r>
              <a:rPr sz="1800" spc="5" dirty="0">
                <a:latin typeface="Microsoft JhengHei"/>
                <a:cs typeface="Microsoft JhengHei"/>
              </a:rPr>
              <a:t>任的</a:t>
            </a:r>
            <a:r>
              <a:rPr sz="1800" spc="-165" dirty="0">
                <a:latin typeface="Arial"/>
                <a:cs typeface="Arial"/>
              </a:rPr>
              <a:t>C</a:t>
            </a:r>
            <a:r>
              <a:rPr sz="1800" spc="-60" dirty="0">
                <a:latin typeface="Arial"/>
                <a:cs typeface="Arial"/>
              </a:rPr>
              <a:t>Ie</a:t>
            </a:r>
            <a:r>
              <a:rPr sz="1800" spc="-65" dirty="0">
                <a:latin typeface="Arial"/>
                <a:cs typeface="Arial"/>
              </a:rPr>
              <a:t>v</a:t>
            </a:r>
            <a:r>
              <a:rPr sz="1800" spc="-254" dirty="0">
                <a:latin typeface="Arial"/>
                <a:cs typeface="Arial"/>
              </a:rPr>
              <a:t>e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spc="5" dirty="0">
                <a:latin typeface="Arial"/>
                <a:cs typeface="Arial"/>
              </a:rPr>
              <a:t>M</a:t>
            </a:r>
            <a:r>
              <a:rPr sz="1800" spc="-90" dirty="0">
                <a:latin typeface="Arial"/>
                <a:cs typeface="Arial"/>
              </a:rPr>
              <a:t>o</a:t>
            </a:r>
            <a:r>
              <a:rPr sz="1800" spc="15" dirty="0">
                <a:latin typeface="Arial"/>
                <a:cs typeface="Arial"/>
              </a:rPr>
              <a:t>l</a:t>
            </a:r>
            <a:r>
              <a:rPr sz="1800" spc="-165" dirty="0">
                <a:latin typeface="Arial"/>
                <a:cs typeface="Arial"/>
              </a:rPr>
              <a:t>e</a:t>
            </a:r>
            <a:r>
              <a:rPr sz="1800" spc="-85" dirty="0">
                <a:latin typeface="Arial"/>
                <a:cs typeface="Arial"/>
              </a:rPr>
              <a:t>r</a:t>
            </a:r>
            <a:r>
              <a:rPr sz="1800" dirty="0">
                <a:latin typeface="Microsoft JhengHei"/>
                <a:cs typeface="Microsoft JhengHei"/>
              </a:rPr>
              <a:t>，在给学生上线性代数课时，为了让学生 能使用这两个子程序库，同时又不用在编程上花费过多的 时间，开始着手</a:t>
            </a:r>
            <a:r>
              <a:rPr sz="1800" spc="5" dirty="0">
                <a:latin typeface="Microsoft JhengHei"/>
                <a:cs typeface="Microsoft JhengHei"/>
              </a:rPr>
              <a:t>用</a:t>
            </a:r>
            <a:r>
              <a:rPr sz="1800" spc="-90" dirty="0">
                <a:latin typeface="Arial"/>
                <a:cs typeface="Arial"/>
              </a:rPr>
              <a:t>FOR</a:t>
            </a:r>
            <a:r>
              <a:rPr sz="1800" spc="-85" dirty="0">
                <a:latin typeface="Arial"/>
                <a:cs typeface="Arial"/>
              </a:rPr>
              <a:t>TR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75" dirty="0">
                <a:latin typeface="Arial"/>
                <a:cs typeface="Arial"/>
              </a:rPr>
              <a:t>N</a:t>
            </a:r>
            <a:r>
              <a:rPr sz="1800" dirty="0">
                <a:latin typeface="Microsoft JhengHei"/>
                <a:cs typeface="Microsoft JhengHei"/>
              </a:rPr>
              <a:t>语言为学生编写使用 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60" dirty="0">
                <a:latin typeface="Arial"/>
                <a:cs typeface="Arial"/>
              </a:rPr>
              <a:t>I</a:t>
            </a:r>
            <a:r>
              <a:rPr sz="1800" spc="160" dirty="0">
                <a:latin typeface="Arial"/>
                <a:cs typeface="Arial"/>
              </a:rPr>
              <a:t>N</a:t>
            </a:r>
            <a:r>
              <a:rPr sz="1800" spc="-190" dirty="0">
                <a:latin typeface="Arial"/>
                <a:cs typeface="Arial"/>
              </a:rPr>
              <a:t>P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165" dirty="0">
                <a:latin typeface="Arial"/>
                <a:cs typeface="Arial"/>
              </a:rPr>
              <a:t>C</a:t>
            </a:r>
            <a:r>
              <a:rPr sz="1800" spc="125" dirty="0">
                <a:latin typeface="Arial"/>
                <a:cs typeface="Arial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和</a:t>
            </a:r>
            <a:r>
              <a:rPr sz="1800" spc="-20" dirty="0">
                <a:latin typeface="Arial"/>
                <a:cs typeface="Arial"/>
              </a:rPr>
              <a:t>E</a:t>
            </a:r>
            <a:r>
              <a:rPr sz="1800" spc="-100" dirty="0">
                <a:latin typeface="Arial"/>
                <a:cs typeface="Arial"/>
              </a:rPr>
              <a:t>ISP</a:t>
            </a:r>
            <a:r>
              <a:rPr sz="1800" spc="-110" dirty="0">
                <a:latin typeface="Arial"/>
                <a:cs typeface="Arial"/>
              </a:rPr>
              <a:t>A</a:t>
            </a:r>
            <a:r>
              <a:rPr sz="1800" spc="-30" dirty="0">
                <a:latin typeface="Arial"/>
                <a:cs typeface="Arial"/>
              </a:rPr>
              <a:t>C</a:t>
            </a:r>
            <a:r>
              <a:rPr sz="1800" spc="-20" dirty="0">
                <a:latin typeface="Arial"/>
                <a:cs typeface="Arial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的接口程序，他将这个程序取名为 </a:t>
            </a:r>
            <a:r>
              <a:rPr sz="1800" dirty="0">
                <a:latin typeface="Arial"/>
                <a:cs typeface="Arial"/>
              </a:rPr>
              <a:t>M</a:t>
            </a:r>
            <a:r>
              <a:rPr sz="1800" spc="5" dirty="0">
                <a:latin typeface="Arial"/>
                <a:cs typeface="Arial"/>
              </a:rPr>
              <a:t>AT</a:t>
            </a:r>
            <a:r>
              <a:rPr sz="1800" spc="30" dirty="0">
                <a:latin typeface="Arial"/>
                <a:cs typeface="Arial"/>
              </a:rPr>
              <a:t>L</a:t>
            </a:r>
            <a:r>
              <a:rPr sz="1800" spc="-50" dirty="0">
                <a:latin typeface="Arial"/>
                <a:cs typeface="Arial"/>
              </a:rPr>
              <a:t>A</a:t>
            </a:r>
            <a:r>
              <a:rPr sz="1800" spc="-45" dirty="0">
                <a:latin typeface="Arial"/>
                <a:cs typeface="Arial"/>
              </a:rPr>
              <a:t>B</a:t>
            </a:r>
            <a:r>
              <a:rPr sz="1800" spc="-5" dirty="0">
                <a:latin typeface="Microsoft JhengHei"/>
                <a:cs typeface="Microsoft JhengHei"/>
              </a:rPr>
              <a:t>，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其名称是</a:t>
            </a:r>
            <a:r>
              <a:rPr sz="18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由</a:t>
            </a:r>
            <a:r>
              <a:rPr sz="18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800" spc="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15" dirty="0">
                <a:solidFill>
                  <a:srgbClr val="000099"/>
                </a:solidFill>
                <a:latin typeface="Arial"/>
                <a:cs typeface="Arial"/>
              </a:rPr>
              <a:t>Trix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和 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sz="1800" spc="-2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-3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100" dirty="0">
                <a:solidFill>
                  <a:srgbClr val="000099"/>
                </a:solidFill>
                <a:latin typeface="Arial"/>
                <a:cs typeface="Arial"/>
              </a:rPr>
              <a:t>atory</a:t>
            </a:r>
            <a:r>
              <a:rPr sz="18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（矩阵实验室） 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两个单词的前三个字母所合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016" y="4712461"/>
            <a:ext cx="6243320" cy="1339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350" indent="-342900">
              <a:lnSpc>
                <a:spcPct val="120000"/>
              </a:lnSpc>
              <a:tabLst>
                <a:tab pos="354965" algn="l"/>
              </a:tabLst>
            </a:pPr>
            <a:r>
              <a:rPr sz="1800" dirty="0">
                <a:latin typeface="Wingdings"/>
                <a:cs typeface="Wingdings"/>
              </a:rPr>
              <a:t>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spc="5" dirty="0">
                <a:latin typeface="Microsoft JhengHei"/>
                <a:cs typeface="Microsoft JhengHei"/>
              </a:rPr>
              <a:t>在</a:t>
            </a:r>
            <a:r>
              <a:rPr sz="1800" spc="-160" dirty="0">
                <a:solidFill>
                  <a:srgbClr val="008000"/>
                </a:solidFill>
                <a:latin typeface="Arial"/>
                <a:cs typeface="Arial"/>
              </a:rPr>
              <a:t>1978</a:t>
            </a:r>
            <a:r>
              <a:rPr sz="18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年</a:t>
            </a:r>
            <a:r>
              <a:rPr sz="1800" dirty="0">
                <a:latin typeface="Microsoft JhengHei"/>
                <a:cs typeface="Microsoft JhengHei"/>
              </a:rPr>
              <a:t>，</a:t>
            </a:r>
            <a:r>
              <a:rPr sz="1800" spc="-90" dirty="0">
                <a:latin typeface="Arial"/>
                <a:cs typeface="Arial"/>
              </a:rPr>
              <a:t>Mal</a:t>
            </a:r>
            <a:r>
              <a:rPr sz="1800" spc="-270" dirty="0">
                <a:latin typeface="Arial"/>
                <a:cs typeface="Arial"/>
              </a:rPr>
              <a:t>a</a:t>
            </a:r>
            <a:r>
              <a:rPr sz="1800" spc="-85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就面世了。这个程序获得了很大的成功， 受到了学生的广泛欢迎。在以后的几年里</a:t>
            </a:r>
            <a:r>
              <a:rPr sz="1800" spc="5" dirty="0">
                <a:latin typeface="Microsoft JhengHei"/>
                <a:cs typeface="Microsoft JhengHei"/>
              </a:rPr>
              <a:t>，</a:t>
            </a:r>
            <a:r>
              <a:rPr sz="1800" spc="-60" dirty="0">
                <a:latin typeface="Arial"/>
                <a:cs typeface="Arial"/>
              </a:rPr>
              <a:t>Matl</a:t>
            </a:r>
            <a:r>
              <a:rPr sz="1800" spc="-270" dirty="0">
                <a:latin typeface="Arial"/>
                <a:cs typeface="Arial"/>
              </a:rPr>
              <a:t>a</a:t>
            </a:r>
            <a:r>
              <a:rPr sz="1800" spc="-80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在多所大 学里作为教学辅助软件使用，并作为面向大众的免费软件 广为流传。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35951" y="1484432"/>
            <a:ext cx="1442703" cy="19049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315200" y="3538982"/>
            <a:ext cx="122555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3300"/>
                </a:solidFill>
                <a:latin typeface="Times New Roman"/>
                <a:cs typeface="Times New Roman"/>
              </a:rPr>
              <a:t>Cleve Moler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  <a:r>
              <a:rPr spc="-15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</a:t>
            </a:r>
            <a:r>
              <a:rPr dirty="0">
                <a:latin typeface="Microsoft JhengHei"/>
                <a:cs typeface="Microsoft JhengHei"/>
              </a:rPr>
              <a:t>）</a:t>
            </a:r>
          </a:p>
        </p:txBody>
      </p:sp>
      <p:sp>
        <p:nvSpPr>
          <p:cNvPr id="3" name="object 3"/>
          <p:cNvSpPr/>
          <p:nvPr/>
        </p:nvSpPr>
        <p:spPr>
          <a:xfrm>
            <a:off x="1905380" y="3286886"/>
            <a:ext cx="6019800" cy="863345"/>
          </a:xfrm>
          <a:custGeom>
            <a:avLst/>
            <a:gdLst/>
            <a:ahLst/>
            <a:cxnLst/>
            <a:rect l="l" t="t" r="r" b="b"/>
            <a:pathLst>
              <a:path w="6019800" h="863346">
                <a:moveTo>
                  <a:pt x="0" y="863345"/>
                </a:moveTo>
                <a:lnTo>
                  <a:pt x="6019800" y="863345"/>
                </a:lnTo>
                <a:lnTo>
                  <a:pt x="6019800" y="0"/>
                </a:lnTo>
                <a:lnTo>
                  <a:pt x="0" y="0"/>
                </a:lnTo>
                <a:lnTo>
                  <a:pt x="0" y="863345"/>
                </a:lnTo>
                <a:close/>
              </a:path>
            </a:pathLst>
          </a:custGeom>
          <a:ln w="9906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6167" y="1272540"/>
            <a:ext cx="7945120" cy="282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000" dirty="0">
                <a:solidFill>
                  <a:srgbClr val="480092"/>
                </a:solidFill>
                <a:latin typeface="Wingdings"/>
                <a:cs typeface="Wingdings"/>
              </a:rPr>
              <a:t></a:t>
            </a:r>
            <a:r>
              <a:rPr sz="3000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3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多维数</a:t>
            </a:r>
            <a:r>
              <a:rPr sz="3000" dirty="0">
                <a:solidFill>
                  <a:srgbClr val="480092"/>
                </a:solidFill>
                <a:latin typeface="Microsoft JhengHei"/>
                <a:cs typeface="Microsoft JhengHei"/>
              </a:rPr>
              <a:t>组的建立</a:t>
            </a:r>
            <a:endParaRPr sz="30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1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建立一个简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单的多维数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，可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直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接由</a:t>
            </a:r>
            <a:endParaRPr sz="2600">
              <a:latin typeface="Microsoft JhengHei"/>
              <a:cs typeface="Microsoft JhengHei"/>
            </a:endParaRPr>
          </a:p>
          <a:p>
            <a:pPr marL="1003300">
              <a:lnSpc>
                <a:spcPct val="100000"/>
              </a:lnSpc>
            </a:pPr>
            <a:r>
              <a:rPr sz="26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M</a:t>
            </a:r>
            <a:r>
              <a:rPr sz="2600" b="1" spc="-210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6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TLAB</a:t>
            </a:r>
            <a:r>
              <a:rPr sz="2600" b="1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命令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视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窗内输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入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（使用</a:t>
            </a:r>
            <a:r>
              <a:rPr sz="26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“</a:t>
            </a:r>
            <a:r>
              <a:rPr sz="26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[</a:t>
            </a:r>
            <a:r>
              <a:rPr sz="26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6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]</a:t>
            </a:r>
            <a:r>
              <a:rPr sz="26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”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操作符）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3"/>
              </a:spcBef>
            </a:pPr>
            <a:endParaRPr sz="6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例：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由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两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个相同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大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小二维数组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创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建三维数组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900"/>
              </a:lnSpc>
              <a:spcBef>
                <a:spcPts val="14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160145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A(:,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:,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1)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[1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0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5;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8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7;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6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3];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99"/>
              </a:spcBef>
            </a:pPr>
            <a:endParaRPr sz="1100"/>
          </a:p>
          <a:p>
            <a:pPr marL="1160145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A(:,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:,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2)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[3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5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6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0]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552180" y="6441440"/>
            <a:ext cx="316230" cy="220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5" dirty="0">
                <a:solidFill>
                  <a:srgbClr val="45516B"/>
                </a:solidFill>
                <a:latin typeface="Tahoma"/>
                <a:cs typeface="Tahoma"/>
              </a:rPr>
              <a:t>100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87042" y="4480559"/>
            <a:ext cx="10090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A(:,:,1)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95520" y="4511040"/>
            <a:ext cx="10090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A(:,:,2)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292095" y="4814603"/>
          <a:ext cx="4318825" cy="103911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959"/>
                <a:gridCol w="444245"/>
                <a:gridCol w="444754"/>
                <a:gridCol w="959992"/>
                <a:gridCol w="959389"/>
                <a:gridCol w="444309"/>
                <a:gridCol w="444309"/>
                <a:gridCol w="310864"/>
              </a:tblGrid>
              <a:tr h="33032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1765" algn="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4551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1765" algn="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423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51765" algn="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3333CC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  <a:r>
              <a:rPr spc="-15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</a:t>
            </a:r>
            <a:r>
              <a:rPr dirty="0">
                <a:latin typeface="Microsoft JhengHei"/>
                <a:cs typeface="Microsoft JhengHei"/>
              </a:rPr>
              <a:t>）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0490"/>
            <a:ext cx="4944745" cy="1324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执行命令</a:t>
            </a:r>
            <a:r>
              <a:rPr sz="2400" spc="10" dirty="0">
                <a:solidFill>
                  <a:srgbClr val="3333CC"/>
                </a:solidFill>
                <a:latin typeface="微软雅黑"/>
                <a:cs typeface="微软雅黑"/>
              </a:rPr>
              <a:t>：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whos</a:t>
            </a:r>
            <a:r>
              <a:rPr sz="2400" b="1" spc="-10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3333CC"/>
                </a:solidFill>
                <a:latin typeface="微软雅黑"/>
                <a:cs typeface="微软雅黑"/>
              </a:rPr>
              <a:t>，</a:t>
            </a: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得</a:t>
            </a:r>
            <a:r>
              <a:rPr sz="2400" dirty="0">
                <a:solidFill>
                  <a:srgbClr val="3333CC"/>
                </a:solidFill>
                <a:latin typeface="微软雅黑"/>
                <a:cs typeface="微软雅黑"/>
              </a:rPr>
              <a:t>到</a:t>
            </a:r>
            <a:r>
              <a:rPr sz="2400" spc="15" dirty="0">
                <a:solidFill>
                  <a:srgbClr val="3333CC"/>
                </a:solidFill>
                <a:latin typeface="微软雅黑"/>
                <a:cs typeface="微软雅黑"/>
              </a:rPr>
              <a:t>如</a:t>
            </a: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下结果</a:t>
            </a:r>
            <a:r>
              <a:rPr sz="2400" dirty="0">
                <a:solidFill>
                  <a:srgbClr val="3333CC"/>
                </a:solidFill>
                <a:latin typeface="微软雅黑"/>
                <a:cs typeface="微软雅黑"/>
              </a:rPr>
              <a:t>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99"/>
              </a:spcBef>
            </a:pPr>
            <a:endParaRPr sz="1000"/>
          </a:p>
          <a:p>
            <a:pPr marL="692150">
              <a:lnSpc>
                <a:spcPct val="100000"/>
              </a:lnSpc>
              <a:tabLst>
                <a:tab pos="2113915" algn="l"/>
                <a:tab pos="3615054" algn="l"/>
              </a:tabLst>
            </a:pPr>
            <a:r>
              <a:rPr sz="2800" b="1" dirty="0">
                <a:latin typeface="Times New Roman"/>
                <a:cs typeface="Times New Roman"/>
              </a:rPr>
              <a:t>Name	Size	Bytes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15123" y="2266950"/>
            <a:ext cx="836294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Class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54860" y="3289807"/>
            <a:ext cx="28257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92530" y="3289807"/>
            <a:ext cx="91630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3x</a:t>
            </a:r>
            <a:r>
              <a:rPr sz="2800" b="1" spc="5" dirty="0">
                <a:latin typeface="Times New Roman"/>
                <a:cs typeface="Times New Roman"/>
              </a:rPr>
              <a:t>4</a:t>
            </a:r>
            <a:r>
              <a:rPr sz="2800" b="1" dirty="0">
                <a:latin typeface="Times New Roman"/>
                <a:cs typeface="Times New Roman"/>
              </a:rPr>
              <a:t>x2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70732" y="3289807"/>
            <a:ext cx="55943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192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04117" y="3289807"/>
            <a:ext cx="199263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double array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18817" y="4313935"/>
            <a:ext cx="639699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Grand tot</a:t>
            </a:r>
            <a:r>
              <a:rPr sz="2800" b="1" spc="5" dirty="0">
                <a:latin typeface="Times New Roman"/>
                <a:cs typeface="Times New Roman"/>
              </a:rPr>
              <a:t>a</a:t>
            </a:r>
            <a:r>
              <a:rPr sz="2800" b="1" dirty="0">
                <a:latin typeface="Times New Roman"/>
                <a:cs typeface="Times New Roman"/>
              </a:rPr>
              <a:t>l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is 24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elements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using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192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bytes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组的算术运算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71167" y="1293621"/>
            <a:ext cx="7058025" cy="1378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M</a:t>
            </a:r>
            <a:r>
              <a:rPr sz="2400" b="1" spc="-180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TLA</a:t>
            </a:r>
            <a:r>
              <a:rPr sz="24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支持线性代数中所有的矩阵运算。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建立特有的数组运</a:t>
            </a:r>
            <a:r>
              <a:rPr sz="24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符，如</a:t>
            </a:r>
            <a:r>
              <a:rPr sz="24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“</a:t>
            </a:r>
            <a:r>
              <a:rPr sz="24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.*”</a:t>
            </a:r>
            <a:r>
              <a:rPr sz="24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、“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.</a:t>
            </a:r>
            <a:r>
              <a:rPr sz="24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/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”</a:t>
            </a:r>
            <a:r>
              <a:rPr sz="24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等。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27"/>
              </a:spcBef>
            </a:pPr>
            <a:endParaRPr sz="1000"/>
          </a:p>
          <a:p>
            <a:pPr marL="40005">
              <a:lnSpc>
                <a:spcPct val="100000"/>
              </a:lnSpc>
              <a:tabLst>
                <a:tab pos="1398270" algn="l"/>
                <a:tab pos="5693410" algn="l"/>
              </a:tabLst>
            </a:pPr>
            <a:r>
              <a:rPr sz="2000" b="1" u="dash" spc="-5" dirty="0">
                <a:solidFill>
                  <a:srgbClr val="FF00FF"/>
                </a:solidFill>
                <a:latin typeface="Times New Roman"/>
                <a:cs typeface="Times New Roman"/>
              </a:rPr>
              <a:t> 	</a:t>
            </a:r>
            <a:r>
              <a:rPr sz="2000" b="1" u="dash" spc="-20" dirty="0">
                <a:solidFill>
                  <a:srgbClr val="FF00FF"/>
                </a:solidFill>
                <a:latin typeface="Times New Roman"/>
                <a:cs typeface="Times New Roman"/>
              </a:rPr>
              <a:t>M</a:t>
            </a:r>
            <a:r>
              <a:rPr sz="2000" b="1" u="dash" spc="-170" dirty="0">
                <a:solidFill>
                  <a:srgbClr val="FF00FF"/>
                </a:solidFill>
                <a:latin typeface="Times New Roman"/>
                <a:cs typeface="Times New Roman"/>
              </a:rPr>
              <a:t>A</a:t>
            </a:r>
            <a:r>
              <a:rPr sz="2000" b="1" u="dash" spc="-15" dirty="0">
                <a:solidFill>
                  <a:srgbClr val="FF00FF"/>
                </a:solidFill>
                <a:latin typeface="Times New Roman"/>
                <a:cs typeface="Times New Roman"/>
              </a:rPr>
              <a:t>TL</a:t>
            </a:r>
            <a:r>
              <a:rPr sz="2000" b="1" u="dash" spc="-10" dirty="0">
                <a:solidFill>
                  <a:srgbClr val="FF00FF"/>
                </a:solidFill>
                <a:latin typeface="Times New Roman"/>
                <a:cs typeface="Times New Roman"/>
              </a:rPr>
              <a:t>AB</a:t>
            </a:r>
            <a:r>
              <a:rPr sz="2000" u="dash" spc="-10" dirty="0">
                <a:solidFill>
                  <a:srgbClr val="FF00FF"/>
                </a:solidFill>
                <a:latin typeface="微软雅黑"/>
                <a:cs typeface="微软雅黑"/>
              </a:rPr>
              <a:t>数</a:t>
            </a:r>
            <a:r>
              <a:rPr sz="2000" u="dash" spc="-5" dirty="0">
                <a:solidFill>
                  <a:srgbClr val="FF00FF"/>
                </a:solidFill>
                <a:latin typeface="微软雅黑"/>
                <a:cs typeface="微软雅黑"/>
              </a:rPr>
              <a:t>组</a:t>
            </a:r>
            <a:r>
              <a:rPr sz="2000" u="dash" spc="-10" dirty="0">
                <a:solidFill>
                  <a:srgbClr val="FF00FF"/>
                </a:solidFill>
                <a:latin typeface="微软雅黑"/>
                <a:cs typeface="微软雅黑"/>
              </a:rPr>
              <a:t>运算</a:t>
            </a:r>
            <a:r>
              <a:rPr sz="2000" u="dash" spc="-5" dirty="0">
                <a:solidFill>
                  <a:srgbClr val="FF00FF"/>
                </a:solidFill>
                <a:latin typeface="微软雅黑"/>
                <a:cs typeface="微软雅黑"/>
              </a:rPr>
              <a:t>符</a:t>
            </a:r>
            <a:r>
              <a:rPr sz="2000" u="dash" spc="-10" dirty="0">
                <a:solidFill>
                  <a:srgbClr val="FF00FF"/>
                </a:solidFill>
                <a:latin typeface="微软雅黑"/>
                <a:cs typeface="微软雅黑"/>
              </a:rPr>
              <a:t>列</a:t>
            </a:r>
            <a:r>
              <a:rPr sz="2000" u="dash" spc="-20" dirty="0">
                <a:solidFill>
                  <a:srgbClr val="FF00FF"/>
                </a:solidFill>
                <a:latin typeface="微软雅黑"/>
                <a:cs typeface="微软雅黑"/>
              </a:rPr>
              <a:t>表</a:t>
            </a:r>
            <a:r>
              <a:rPr sz="2000" u="dash" spc="400" dirty="0">
                <a:solidFill>
                  <a:srgbClr val="FF00FF"/>
                </a:solidFill>
                <a:latin typeface="微软雅黑"/>
                <a:cs typeface="微软雅黑"/>
              </a:rPr>
              <a:t> </a:t>
            </a:r>
            <a:r>
              <a:rPr sz="2000" u="dash" dirty="0">
                <a:solidFill>
                  <a:srgbClr val="FF00FF"/>
                </a:solidFill>
                <a:latin typeface="微软雅黑"/>
                <a:cs typeface="微软雅黑"/>
              </a:rPr>
              <a:t>	</a:t>
            </a:r>
            <a:endParaRPr sz="2000">
              <a:latin typeface="微软雅黑"/>
              <a:cs typeface="微软雅黑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458467" y="2709895"/>
          <a:ext cx="7062978" cy="33070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4152"/>
                <a:gridCol w="1596772"/>
                <a:gridCol w="3472053"/>
              </a:tblGrid>
              <a:tr h="36553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运算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686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运算符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B w="9906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含义说明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753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加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+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906">
                      <a:solidFill>
                        <a:srgbClr val="0000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51562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相应元素相加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减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-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相应元素相减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乘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*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矩阵乘法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565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点乘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.*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相应元素相乘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601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幂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^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矩阵幂运算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585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点幂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.^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相应元素进行幂运算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左除或右除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68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\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或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/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矩阵左除或右除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7919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左点除或右点除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\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或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./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的元素被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的对应元素除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29766" y="282447"/>
            <a:ext cx="41427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900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术运算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363217"/>
            <a:ext cx="3348990" cy="3890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5-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数组加减法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2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&gt;&gt;a=ze</a:t>
            </a:r>
            <a:r>
              <a:rPr sz="2400" b="1" spc="-55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os(2,</a:t>
            </a:r>
            <a:r>
              <a:rPr sz="24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&gt;&gt;a(:)=1:6;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&gt;&gt;b=a+2.5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4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b =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45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&gt;&gt;c=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b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R="2016760" algn="ctr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c =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468117" y="3629571"/>
          <a:ext cx="3175000" cy="7964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6000"/>
                <a:gridCol w="1143000"/>
                <a:gridCol w="1016000"/>
              </a:tblGrid>
              <a:tr h="39769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5.5000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7.5000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9877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6.5000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8.5000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468117" y="5310985"/>
          <a:ext cx="3175000" cy="8707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5841"/>
                <a:gridCol w="1142841"/>
                <a:gridCol w="1016317"/>
              </a:tblGrid>
              <a:tr h="435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550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2.5000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82447"/>
            <a:ext cx="4143375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265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术运算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291214"/>
            <a:ext cx="6757034" cy="2218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17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画出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y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1/(x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+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的函数曲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线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x</a:t>
            </a:r>
            <a:r>
              <a:rPr sz="2400" spc="5" dirty="0">
                <a:solidFill>
                  <a:srgbClr val="480092"/>
                </a:solidFill>
                <a:latin typeface="微软雅黑"/>
                <a:cs typeface="微软雅黑"/>
              </a:rPr>
              <a:t>∈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0,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100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]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。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x=0:10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y=1./(x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plot(x, y);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legend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‘y=1/(x+1)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’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);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555748" y="3573779"/>
            <a:ext cx="4466082" cy="2555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6189" y="282447"/>
            <a:ext cx="41427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900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术运算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36116" y="1364996"/>
            <a:ext cx="4107815" cy="814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6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5-</a:t>
            </a:r>
            <a:r>
              <a:rPr sz="26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6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生成一个</a:t>
            </a:r>
            <a:r>
              <a:rPr sz="26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信</a:t>
            </a:r>
            <a:r>
              <a:rPr sz="26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号：</a:t>
            </a:r>
            <a:endParaRPr sz="2600">
              <a:latin typeface="Microsoft JhengHei"/>
              <a:cs typeface="Microsoft JhengHei"/>
            </a:endParaRPr>
          </a:p>
          <a:p>
            <a:pPr marL="546100">
              <a:lnSpc>
                <a:spcPct val="100000"/>
              </a:lnSpc>
              <a:spcBef>
                <a:spcPts val="80"/>
              </a:spcBef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x=sin(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*pi*t)+sin(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4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*pi*t)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36116" y="2712211"/>
            <a:ext cx="2258060" cy="89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t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[0:1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9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9]./100;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5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600" b="1" spc="-30" dirty="0">
                <a:solidFill>
                  <a:srgbClr val="008000"/>
                </a:solidFill>
                <a:latin typeface="Times New Roman"/>
                <a:cs typeface="Times New Roman"/>
              </a:rPr>
              <a:t>% </a:t>
            </a:r>
            <a:r>
              <a:rPr sz="2600" spc="-25" dirty="0">
                <a:solidFill>
                  <a:srgbClr val="008000"/>
                </a:solidFill>
                <a:latin typeface="Microsoft JhengHei"/>
                <a:cs typeface="Microsoft JhengHei"/>
              </a:rPr>
              <a:t>生成信号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63567" y="2712211"/>
            <a:ext cx="2009139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3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600" spc="-25" dirty="0">
                <a:solidFill>
                  <a:srgbClr val="008000"/>
                </a:solidFill>
                <a:latin typeface="Microsoft JhengHei"/>
                <a:cs typeface="Microsoft JhengHei"/>
              </a:rPr>
              <a:t>采样时间点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6116" y="3594861"/>
            <a:ext cx="5373370" cy="1437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362710">
              <a:lnSpc>
                <a:spcPct val="120000"/>
              </a:lnSpc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x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in(2*pi*t)</a:t>
            </a:r>
            <a:r>
              <a:rPr sz="2600" b="1" spc="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+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in(4*pi*t);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plot(t,x);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3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legend(‘x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6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sin(2*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pi*t)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+</a:t>
            </a:r>
            <a:r>
              <a:rPr sz="2600" b="1" spc="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sin(4*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pi*t)’);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29766" y="355600"/>
            <a:ext cx="41427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900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术运算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403603" y="1520952"/>
            <a:ext cx="6989826" cy="4308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82447"/>
            <a:ext cx="4143375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265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6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术运算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00000"/>
              </a:lnSpc>
            </a:pPr>
            <a:r>
              <a:rPr b="0" spc="5" dirty="0"/>
              <a:t>【例</a:t>
            </a:r>
            <a:r>
              <a:rPr dirty="0">
                <a:latin typeface="Times New Roman"/>
                <a:cs typeface="Times New Roman"/>
              </a:rPr>
              <a:t>5-2</a:t>
            </a:r>
            <a:r>
              <a:rPr b="0" spc="5" dirty="0"/>
              <a:t>】</a:t>
            </a:r>
            <a:r>
              <a:rPr b="0" spc="5" dirty="0">
                <a:solidFill>
                  <a:srgbClr val="480092"/>
                </a:solidFill>
              </a:rPr>
              <a:t>点幂“</a:t>
            </a: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.^”</a:t>
            </a:r>
            <a:r>
              <a:rPr b="0" dirty="0">
                <a:solidFill>
                  <a:srgbClr val="480092"/>
                </a:solidFill>
              </a:rPr>
              <a:t>举 例</a:t>
            </a:r>
          </a:p>
          <a:p>
            <a:pPr>
              <a:lnSpc>
                <a:spcPts val="600"/>
              </a:lnSpc>
              <a:spcBef>
                <a:spcPts val="4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&gt;&gt;a=1:6</a:t>
            </a:r>
          </a:p>
          <a:p>
            <a:pPr>
              <a:lnSpc>
                <a:spcPts val="550"/>
              </a:lnSpc>
              <a:spcBef>
                <a:spcPts val="36"/>
              </a:spcBef>
            </a:pPr>
            <a:endParaRPr sz="550"/>
          </a:p>
          <a:p>
            <a:pPr marR="2121535" algn="ctr">
              <a:lnSpc>
                <a:spcPct val="100000"/>
              </a:lnSpc>
            </a:pPr>
            <a:r>
              <a:rPr sz="2400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400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850900">
              <a:lnSpc>
                <a:spcPct val="100000"/>
              </a:lnSpc>
              <a:tabLst>
                <a:tab pos="1231265" algn="l"/>
                <a:tab pos="1612265" algn="l"/>
                <a:tab pos="1993264" algn="l"/>
                <a:tab pos="2374265" algn="l"/>
                <a:tab pos="2679065" algn="l"/>
              </a:tabLst>
            </a:pPr>
            <a:r>
              <a:rPr sz="2400" dirty="0">
                <a:solidFill>
                  <a:srgbClr val="480092"/>
                </a:solidFill>
                <a:latin typeface="Times New Roman"/>
                <a:cs typeface="Times New Roman"/>
              </a:rPr>
              <a:t>1	2	3	4	5	6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&gt;&gt;b=</a:t>
            </a:r>
            <a:r>
              <a:rPr spc="-55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eshape(</a:t>
            </a:r>
            <a:r>
              <a:rPr spc="5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,2,</a:t>
            </a:r>
            <a:r>
              <a:rPr spc="5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ts val="550"/>
              </a:lnSpc>
              <a:spcBef>
                <a:spcPts val="36"/>
              </a:spcBef>
            </a:pPr>
            <a:endParaRPr sz="550"/>
          </a:p>
          <a:p>
            <a:pPr marR="2105025" algn="ctr">
              <a:lnSpc>
                <a:spcPct val="100000"/>
              </a:lnSpc>
            </a:pPr>
            <a:r>
              <a:rPr sz="2400" dirty="0">
                <a:solidFill>
                  <a:srgbClr val="480092"/>
                </a:solidFill>
                <a:latin typeface="Times New Roman"/>
                <a:cs typeface="Times New Roman"/>
              </a:rPr>
              <a:t>b 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75097" y="2023617"/>
            <a:ext cx="1607820" cy="2618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&gt;&gt;a=a.^2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36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882650">
              <a:lnSpc>
                <a:spcPct val="100000"/>
              </a:lnSpc>
              <a:tabLst>
                <a:tab pos="1294765" algn="l"/>
              </a:tabLst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1	4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9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&gt;&gt;b=b.^2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b =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670167" y="3037078"/>
            <a:ext cx="1841500" cy="407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24815" algn="l"/>
                <a:tab pos="1003300" algn="l"/>
                <a:tab pos="1497965" algn="l"/>
              </a:tabLst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9	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6</a:t>
            </a:r>
            <a:r>
              <a:rPr sz="26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25</a:t>
            </a:r>
            <a:r>
              <a:rPr sz="26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36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76544" y="4716271"/>
            <a:ext cx="1715770" cy="9499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35000" algn="l"/>
                <a:tab pos="1257935" algn="l"/>
              </a:tabLst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1	9	25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12700">
              <a:lnSpc>
                <a:spcPct val="100000"/>
              </a:lnSpc>
              <a:tabLst>
                <a:tab pos="635635" algn="l"/>
                <a:tab pos="1346200" algn="l"/>
              </a:tabLst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4	16	36</a:t>
            </a:r>
            <a:endParaRPr sz="28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087117" y="4896457"/>
          <a:ext cx="1270000" cy="870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8300"/>
                <a:gridCol w="533400"/>
                <a:gridCol w="368300"/>
              </a:tblGrid>
              <a:tr h="43535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535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7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关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系运算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6440" y="1184402"/>
            <a:ext cx="7712709" cy="4611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675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Ma</a:t>
            </a:r>
            <a:r>
              <a:rPr sz="2800" b="1" spc="10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la</a:t>
            </a:r>
            <a:r>
              <a:rPr sz="2800" b="1" spc="-5" dirty="0">
                <a:latin typeface="Times New Roman"/>
                <a:cs typeface="Times New Roman"/>
              </a:rPr>
              <a:t>b</a:t>
            </a:r>
            <a:r>
              <a:rPr sz="2800" dirty="0">
                <a:latin typeface="Microsoft JhengHei"/>
                <a:cs typeface="Microsoft JhengHei"/>
              </a:rPr>
              <a:t>提供了</a:t>
            </a:r>
            <a:r>
              <a:rPr sz="2800" b="1" spc="-5" dirty="0">
                <a:latin typeface="Times New Roman"/>
                <a:cs typeface="Times New Roman"/>
              </a:rPr>
              <a:t>6</a:t>
            </a:r>
            <a:r>
              <a:rPr sz="2800" dirty="0">
                <a:latin typeface="Microsoft JhengHei"/>
                <a:cs typeface="Microsoft JhengHei"/>
              </a:rPr>
              <a:t>种关系运</a:t>
            </a:r>
            <a:r>
              <a:rPr sz="2800" spc="-15" dirty="0">
                <a:latin typeface="Microsoft JhengHei"/>
                <a:cs typeface="Microsoft JhengHei"/>
              </a:rPr>
              <a:t>算</a:t>
            </a:r>
            <a:r>
              <a:rPr sz="2800" dirty="0">
                <a:latin typeface="Microsoft JhengHei"/>
                <a:cs typeface="Microsoft JhengHei"/>
              </a:rPr>
              <a:t>符：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3"/>
              </a:spcBef>
            </a:pPr>
            <a:endParaRPr sz="850"/>
          </a:p>
          <a:p>
            <a:pPr marL="6604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&lt;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&gt;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&lt;=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&gt;=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==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~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（不等于）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6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关</a:t>
            </a:r>
            <a:r>
              <a:rPr sz="22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系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运算符的运</a:t>
            </a:r>
            <a:r>
              <a:rPr sz="22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算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法则：</a:t>
            </a:r>
            <a:endParaRPr sz="2200">
              <a:latin typeface="Microsoft JhengHei"/>
              <a:cs typeface="Microsoft JhengHei"/>
            </a:endParaRPr>
          </a:p>
          <a:p>
            <a:pPr marL="501650" marR="6350" indent="-489584">
              <a:lnSpc>
                <a:spcPct val="130000"/>
              </a:lnSpc>
              <a:spcBef>
                <a:spcPts val="45"/>
              </a:spcBef>
            </a:pPr>
            <a:r>
              <a:rPr sz="2200" b="1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、当两个标量进行比较时</a:t>
            </a:r>
            <a:r>
              <a:rPr sz="2200" spc="-15" dirty="0">
                <a:latin typeface="Microsoft JhengHei"/>
                <a:cs typeface="Microsoft JhengHei"/>
              </a:rPr>
              <a:t>，</a:t>
            </a:r>
            <a:r>
              <a:rPr sz="2200" dirty="0">
                <a:latin typeface="Microsoft JhengHei"/>
                <a:cs typeface="Microsoft JhengHei"/>
              </a:rPr>
              <a:t>直接比较两</a:t>
            </a:r>
            <a:r>
              <a:rPr sz="2200" spc="-15" dirty="0">
                <a:latin typeface="Microsoft JhengHei"/>
                <a:cs typeface="Microsoft JhengHei"/>
              </a:rPr>
              <a:t>数</a:t>
            </a:r>
            <a:r>
              <a:rPr sz="2200" dirty="0">
                <a:latin typeface="Microsoft JhengHei"/>
                <a:cs typeface="Microsoft JhengHei"/>
              </a:rPr>
              <a:t>大小。若关</a:t>
            </a:r>
            <a:r>
              <a:rPr sz="2200" spc="-15" dirty="0">
                <a:latin typeface="Microsoft JhengHei"/>
                <a:cs typeface="Microsoft JhengHei"/>
              </a:rPr>
              <a:t>系</a:t>
            </a:r>
            <a:r>
              <a:rPr sz="2200" dirty="0">
                <a:latin typeface="Microsoft JhengHei"/>
                <a:cs typeface="Microsoft JhengHei"/>
              </a:rPr>
              <a:t>成立， </a:t>
            </a:r>
            <a:r>
              <a:rPr sz="2200" spc="5" dirty="0">
                <a:latin typeface="Microsoft JhengHei"/>
                <a:cs typeface="Microsoft JhengHei"/>
              </a:rPr>
              <a:t>结果</a:t>
            </a:r>
            <a:r>
              <a:rPr sz="2200" dirty="0">
                <a:latin typeface="Microsoft JhengHei"/>
                <a:cs typeface="Microsoft JhengHei"/>
              </a:rPr>
              <a:t>为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，否则</a:t>
            </a:r>
            <a:r>
              <a:rPr sz="2200" spc="-10" dirty="0">
                <a:latin typeface="Microsoft JhengHei"/>
                <a:cs typeface="Microsoft JhengHei"/>
              </a:rPr>
              <a:t>为</a:t>
            </a:r>
            <a:r>
              <a:rPr sz="2200" b="1" spc="-5" dirty="0">
                <a:latin typeface="Times New Roman"/>
                <a:cs typeface="Times New Roman"/>
              </a:rPr>
              <a:t>0</a:t>
            </a:r>
            <a:r>
              <a:rPr sz="2200" dirty="0">
                <a:latin typeface="Microsoft JhengHei"/>
                <a:cs typeface="Microsoft JhengHei"/>
              </a:rPr>
              <a:t>。</a:t>
            </a:r>
            <a:endParaRPr sz="2200">
              <a:latin typeface="Microsoft JhengHei"/>
              <a:cs typeface="Microsoft JhengHei"/>
            </a:endParaRPr>
          </a:p>
          <a:p>
            <a:pPr marL="431800" marR="6350" indent="-419100">
              <a:lnSpc>
                <a:spcPts val="3429"/>
              </a:lnSpc>
              <a:spcBef>
                <a:spcPts val="245"/>
              </a:spcBef>
            </a:pPr>
            <a:r>
              <a:rPr sz="2200" b="1" dirty="0">
                <a:latin typeface="Times New Roman"/>
                <a:cs typeface="Times New Roman"/>
              </a:rPr>
              <a:t>2</a:t>
            </a:r>
            <a:r>
              <a:rPr sz="2200" dirty="0">
                <a:latin typeface="Microsoft JhengHei"/>
                <a:cs typeface="Microsoft JhengHei"/>
              </a:rPr>
              <a:t>、当两个维</a:t>
            </a:r>
            <a:r>
              <a:rPr sz="2200" spc="-15" dirty="0">
                <a:latin typeface="Microsoft JhengHei"/>
                <a:cs typeface="Microsoft JhengHei"/>
              </a:rPr>
              <a:t>数</a:t>
            </a:r>
            <a:r>
              <a:rPr sz="2200" dirty="0">
                <a:latin typeface="Microsoft JhengHei"/>
                <a:cs typeface="Microsoft JhengHei"/>
              </a:rPr>
              <a:t>相等</a:t>
            </a:r>
            <a:r>
              <a:rPr sz="2200" spc="-15" dirty="0">
                <a:latin typeface="Microsoft JhengHei"/>
                <a:cs typeface="Microsoft JhengHei"/>
              </a:rPr>
              <a:t>的</a:t>
            </a:r>
            <a:r>
              <a:rPr sz="2200" dirty="0">
                <a:latin typeface="Microsoft JhengHei"/>
                <a:cs typeface="Microsoft JhengHei"/>
              </a:rPr>
              <a:t>矩阵</a:t>
            </a:r>
            <a:r>
              <a:rPr sz="2200" spc="-15" dirty="0">
                <a:latin typeface="Microsoft JhengHei"/>
                <a:cs typeface="Microsoft JhengHei"/>
              </a:rPr>
              <a:t>进</a:t>
            </a:r>
            <a:r>
              <a:rPr sz="2200" dirty="0">
                <a:latin typeface="Microsoft JhengHei"/>
                <a:cs typeface="Microsoft JhengHei"/>
              </a:rPr>
              <a:t>行比</a:t>
            </a:r>
            <a:r>
              <a:rPr sz="2200" spc="-15" dirty="0">
                <a:latin typeface="Microsoft JhengHei"/>
                <a:cs typeface="Microsoft JhengHei"/>
              </a:rPr>
              <a:t>较</a:t>
            </a:r>
            <a:r>
              <a:rPr sz="2200" dirty="0">
                <a:latin typeface="Microsoft JhengHei"/>
                <a:cs typeface="Microsoft JhengHei"/>
              </a:rPr>
              <a:t>时，</a:t>
            </a:r>
            <a:r>
              <a:rPr sz="2200" spc="-15" dirty="0">
                <a:latin typeface="Microsoft JhengHei"/>
                <a:cs typeface="Microsoft JhengHei"/>
              </a:rPr>
              <a:t>其</a:t>
            </a:r>
            <a:r>
              <a:rPr sz="2200" dirty="0">
                <a:latin typeface="Microsoft JhengHei"/>
                <a:cs typeface="Microsoft JhengHei"/>
              </a:rPr>
              <a:t>相应</a:t>
            </a:r>
            <a:r>
              <a:rPr sz="2200" spc="-15" dirty="0">
                <a:latin typeface="Microsoft JhengHei"/>
                <a:cs typeface="Microsoft JhengHei"/>
              </a:rPr>
              <a:t>位</a:t>
            </a:r>
            <a:r>
              <a:rPr sz="2200" dirty="0">
                <a:latin typeface="Microsoft JhengHei"/>
                <a:cs typeface="Microsoft JhengHei"/>
              </a:rPr>
              <a:t>置的</a:t>
            </a:r>
            <a:r>
              <a:rPr sz="2200" spc="-15" dirty="0">
                <a:latin typeface="Microsoft JhengHei"/>
                <a:cs typeface="Microsoft JhengHei"/>
              </a:rPr>
              <a:t>元</a:t>
            </a:r>
            <a:r>
              <a:rPr sz="2200" dirty="0">
                <a:latin typeface="Microsoft JhengHei"/>
                <a:cs typeface="Microsoft JhengHei"/>
              </a:rPr>
              <a:t>素按 标</a:t>
            </a:r>
            <a:r>
              <a:rPr sz="2200" spc="5" dirty="0">
                <a:latin typeface="Microsoft JhengHei"/>
                <a:cs typeface="Microsoft JhengHei"/>
              </a:rPr>
              <a:t>量</a:t>
            </a:r>
            <a:r>
              <a:rPr sz="2200" dirty="0">
                <a:latin typeface="Microsoft JhengHei"/>
                <a:cs typeface="Microsoft JhengHei"/>
              </a:rPr>
              <a:t>关系进行比</a:t>
            </a:r>
            <a:r>
              <a:rPr sz="2200" spc="-15" dirty="0">
                <a:latin typeface="Microsoft JhengHei"/>
                <a:cs typeface="Microsoft JhengHei"/>
              </a:rPr>
              <a:t>较</a:t>
            </a:r>
            <a:r>
              <a:rPr sz="2200" dirty="0">
                <a:latin typeface="Microsoft JhengHei"/>
                <a:cs typeface="Microsoft JhengHei"/>
              </a:rPr>
              <a:t>，并给出结</a:t>
            </a:r>
            <a:r>
              <a:rPr sz="2200" spc="-15" dirty="0">
                <a:latin typeface="Microsoft JhengHei"/>
                <a:cs typeface="Microsoft JhengHei"/>
              </a:rPr>
              <a:t>果</a:t>
            </a:r>
            <a:r>
              <a:rPr sz="2200" dirty="0">
                <a:latin typeface="Microsoft JhengHei"/>
                <a:cs typeface="Microsoft JhengHei"/>
              </a:rPr>
              <a:t>，形成一个</a:t>
            </a:r>
            <a:r>
              <a:rPr sz="2200" spc="-15" dirty="0">
                <a:latin typeface="Microsoft JhengHei"/>
                <a:cs typeface="Microsoft JhengHei"/>
              </a:rPr>
              <a:t>维</a:t>
            </a:r>
            <a:r>
              <a:rPr sz="2200" dirty="0">
                <a:latin typeface="Microsoft JhengHei"/>
                <a:cs typeface="Microsoft JhengHei"/>
              </a:rPr>
              <a:t>数与原来相同 </a:t>
            </a:r>
            <a:r>
              <a:rPr sz="2200" spc="5" dirty="0">
                <a:latin typeface="Microsoft JhengHei"/>
                <a:cs typeface="Microsoft JhengHei"/>
              </a:rPr>
              <a:t>的</a:t>
            </a:r>
            <a:r>
              <a:rPr sz="2200" b="1" dirty="0">
                <a:latin typeface="Times New Roman"/>
                <a:cs typeface="Times New Roman"/>
              </a:rPr>
              <a:t>0</a:t>
            </a:r>
            <a:r>
              <a:rPr sz="2200" spc="5" dirty="0">
                <a:latin typeface="Microsoft JhengHei"/>
                <a:cs typeface="Microsoft JhengHei"/>
              </a:rPr>
              <a:t>、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矩阵。</a:t>
            </a:r>
            <a:endParaRPr sz="2200">
              <a:latin typeface="Microsoft JhengHei"/>
              <a:cs typeface="Microsoft JhengHei"/>
            </a:endParaRPr>
          </a:p>
          <a:p>
            <a:pPr marL="431800" marR="6350" indent="-419100">
              <a:lnSpc>
                <a:spcPts val="3429"/>
              </a:lnSpc>
            </a:pPr>
            <a:r>
              <a:rPr sz="2200" b="1" dirty="0">
                <a:latin typeface="Times New Roman"/>
                <a:cs typeface="Times New Roman"/>
              </a:rPr>
              <a:t>3</a:t>
            </a:r>
            <a:r>
              <a:rPr sz="2200" dirty="0">
                <a:latin typeface="Microsoft JhengHei"/>
                <a:cs typeface="Microsoft JhengHei"/>
              </a:rPr>
              <a:t>、当一个标量与一个矩阵</a:t>
            </a:r>
            <a:r>
              <a:rPr sz="2200" spc="-15" dirty="0">
                <a:latin typeface="Microsoft JhengHei"/>
                <a:cs typeface="Microsoft JhengHei"/>
              </a:rPr>
              <a:t>比</a:t>
            </a:r>
            <a:r>
              <a:rPr sz="2200" dirty="0">
                <a:latin typeface="Microsoft JhengHei"/>
                <a:cs typeface="Microsoft JhengHei"/>
              </a:rPr>
              <a:t>较时，该标</a:t>
            </a:r>
            <a:r>
              <a:rPr sz="2200" spc="-15" dirty="0">
                <a:latin typeface="Microsoft JhengHei"/>
                <a:cs typeface="Microsoft JhengHei"/>
              </a:rPr>
              <a:t>量</a:t>
            </a:r>
            <a:r>
              <a:rPr sz="2200" dirty="0">
                <a:latin typeface="Microsoft JhengHei"/>
                <a:cs typeface="Microsoft JhengHei"/>
              </a:rPr>
              <a:t>与矩阵的各</a:t>
            </a:r>
            <a:r>
              <a:rPr sz="2200" spc="-15" dirty="0">
                <a:latin typeface="Microsoft JhengHei"/>
                <a:cs typeface="Microsoft JhengHei"/>
              </a:rPr>
              <a:t>元</a:t>
            </a:r>
            <a:r>
              <a:rPr sz="2200" dirty="0">
                <a:latin typeface="Microsoft JhengHei"/>
                <a:cs typeface="Microsoft JhengHei"/>
              </a:rPr>
              <a:t>素进行 比</a:t>
            </a:r>
            <a:r>
              <a:rPr sz="2200" spc="5" dirty="0">
                <a:latin typeface="Microsoft JhengHei"/>
                <a:cs typeface="Microsoft JhengHei"/>
              </a:rPr>
              <a:t>较</a:t>
            </a:r>
            <a:r>
              <a:rPr sz="2200" dirty="0">
                <a:latin typeface="Microsoft JhengHei"/>
                <a:cs typeface="Microsoft JhengHei"/>
              </a:rPr>
              <a:t>，结果形成</a:t>
            </a:r>
            <a:r>
              <a:rPr sz="2200" spc="-15" dirty="0">
                <a:latin typeface="Microsoft JhengHei"/>
                <a:cs typeface="Microsoft JhengHei"/>
              </a:rPr>
              <a:t>一</a:t>
            </a:r>
            <a:r>
              <a:rPr sz="2200" dirty="0">
                <a:latin typeface="Microsoft JhengHei"/>
                <a:cs typeface="Microsoft JhengHei"/>
              </a:rPr>
              <a:t>个与矩阵维</a:t>
            </a:r>
            <a:r>
              <a:rPr sz="2200" spc="-15" dirty="0">
                <a:latin typeface="Microsoft JhengHei"/>
                <a:cs typeface="Microsoft JhengHei"/>
              </a:rPr>
              <a:t>数</a:t>
            </a:r>
            <a:r>
              <a:rPr sz="2200" dirty="0">
                <a:latin typeface="Microsoft JhengHei"/>
                <a:cs typeface="Microsoft JhengHei"/>
              </a:rPr>
              <a:t>相等</a:t>
            </a:r>
            <a:r>
              <a:rPr sz="2200" spc="-5" dirty="0">
                <a:latin typeface="Microsoft JhengHei"/>
                <a:cs typeface="Microsoft JhengHei"/>
              </a:rPr>
              <a:t>的</a:t>
            </a:r>
            <a:r>
              <a:rPr sz="2200" b="1" spc="-5" dirty="0">
                <a:latin typeface="Times New Roman"/>
                <a:cs typeface="Times New Roman"/>
              </a:rPr>
              <a:t>0</a:t>
            </a:r>
            <a:r>
              <a:rPr sz="2200" dirty="0">
                <a:latin typeface="Microsoft JhengHei"/>
                <a:cs typeface="Microsoft JhengHei"/>
              </a:rPr>
              <a:t>、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矩阵。</a:t>
            </a:r>
            <a:endParaRPr sz="2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82447"/>
            <a:ext cx="4143375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755265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7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关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系运算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109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6440" y="1218691"/>
            <a:ext cx="7861300" cy="1783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0">
              <a:lnSpc>
                <a:spcPct val="100000"/>
              </a:lnSpc>
            </a:pP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】建</a:t>
            </a:r>
            <a:r>
              <a:rPr sz="28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立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阶方阵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，判断其元</a:t>
            </a:r>
            <a:r>
              <a:rPr sz="28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素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能否</a:t>
            </a:r>
            <a:r>
              <a:rPr sz="28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被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整除。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26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0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[24,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35,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13,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22,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6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;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23,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39,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47,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80,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;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...</a:t>
            </a:r>
            <a:endParaRPr sz="2000">
              <a:latin typeface="Times New Roman"/>
              <a:cs typeface="Times New Roman"/>
            </a:endParaRPr>
          </a:p>
          <a:p>
            <a:pPr marL="26543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90,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41,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80,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29,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;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45,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57,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85,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62,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;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37,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19,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3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8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8,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7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6]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A</a:t>
            </a:r>
            <a:r>
              <a:rPr sz="2000" b="1" spc="-10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13740" y="3037111"/>
          <a:ext cx="2361183" cy="18290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653"/>
                <a:gridCol w="519811"/>
                <a:gridCol w="508126"/>
                <a:gridCol w="507492"/>
                <a:gridCol w="419099"/>
              </a:tblGrid>
              <a:tr h="3732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63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47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80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80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90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41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80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664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45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57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033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85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62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7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58521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17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033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0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88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97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76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13740" y="4855333"/>
          <a:ext cx="6051675" cy="10595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3620"/>
                <a:gridCol w="573374"/>
                <a:gridCol w="444689"/>
                <a:gridCol w="444309"/>
                <a:gridCol w="444436"/>
                <a:gridCol w="311244"/>
              </a:tblGrid>
              <a:tr h="3538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000" b="1" spc="-114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2000" b="1" spc="-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35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r</a:t>
                      </a:r>
                      <a:r>
                        <a:rPr sz="2000" b="1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em(A,3)==0 </a:t>
                      </a:r>
                      <a:r>
                        <a:rPr sz="2000" b="1" dirty="0">
                          <a:solidFill>
                            <a:srgbClr val="008000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r>
                        <a:rPr sz="2000" spc="5" dirty="0">
                          <a:solidFill>
                            <a:srgbClr val="008000"/>
                          </a:solidFill>
                          <a:latin typeface="微软雅黑"/>
                          <a:cs typeface="微软雅黑"/>
                        </a:rPr>
                        <a:t>被</a:t>
                      </a:r>
                      <a:r>
                        <a:rPr sz="2000" b="1" dirty="0">
                          <a:solidFill>
                            <a:srgbClr val="008000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000" dirty="0">
                          <a:solidFill>
                            <a:srgbClr val="008000"/>
                          </a:solidFill>
                          <a:latin typeface="微软雅黑"/>
                          <a:cs typeface="微软雅黑"/>
                        </a:rPr>
                        <a:t>除，</a:t>
                      </a:r>
                      <a:r>
                        <a:rPr sz="2000" spc="10" dirty="0">
                          <a:solidFill>
                            <a:srgbClr val="008000"/>
                          </a:solidFill>
                          <a:latin typeface="微软雅黑"/>
                          <a:cs typeface="微软雅黑"/>
                        </a:rPr>
                        <a:t>求</a:t>
                      </a:r>
                      <a:r>
                        <a:rPr sz="2000" dirty="0">
                          <a:solidFill>
                            <a:srgbClr val="008000"/>
                          </a:solidFill>
                          <a:latin typeface="微软雅黑"/>
                          <a:cs typeface="微软雅黑"/>
                        </a:rPr>
                        <a:t>余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  <a:tabLst>
                          <a:tab pos="732155" algn="l"/>
                          <a:tab pos="1176655" algn="l"/>
                          <a:tab pos="1620520" algn="l"/>
                          <a:tab pos="2065655" algn="l"/>
                        </a:tabLst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	0	0	0	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2486">
                <a:tc>
                  <a:txBody>
                    <a:bodyPr/>
                    <a:lstStyle/>
                    <a:p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746244" y="3720117"/>
          <a:ext cx="2019171" cy="1097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4135"/>
                <a:gridCol w="365045"/>
                <a:gridCol w="444309"/>
                <a:gridCol w="444436"/>
                <a:gridCol w="311244"/>
              </a:tblGrid>
              <a:tr h="35826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sz="2000" b="1" spc="-1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=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379969" y="1341111"/>
            <a:ext cx="1522401" cy="20574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3016" y="1307084"/>
            <a:ext cx="20701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Wingdings"/>
                <a:cs typeface="Wingdings"/>
              </a:rPr>
              <a:t>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51280" y="1281684"/>
            <a:ext cx="5424805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5" dirty="0">
                <a:latin typeface="Microsoft JhengHei"/>
                <a:cs typeface="Microsoft JhengHei"/>
              </a:rPr>
              <a:t>将</a:t>
            </a:r>
            <a:r>
              <a:rPr sz="1800" spc="5" dirty="0">
                <a:latin typeface="Arial"/>
                <a:cs typeface="Arial"/>
              </a:rPr>
              <a:t>M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90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商品化的不是</a:t>
            </a:r>
            <a:r>
              <a:rPr sz="1800" spc="-165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1800" spc="-95" dirty="0">
                <a:solidFill>
                  <a:srgbClr val="4D009A"/>
                </a:solidFill>
                <a:latin typeface="Arial"/>
                <a:cs typeface="Arial"/>
              </a:rPr>
              <a:t>le</a:t>
            </a:r>
            <a:r>
              <a:rPr sz="1800" spc="-114" dirty="0">
                <a:solidFill>
                  <a:srgbClr val="4D009A"/>
                </a:solidFill>
                <a:latin typeface="Arial"/>
                <a:cs typeface="Arial"/>
              </a:rPr>
              <a:t>v</a:t>
            </a:r>
            <a:r>
              <a:rPr sz="1800" spc="-254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1800" spc="-7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o</a:t>
            </a:r>
            <a:r>
              <a:rPr sz="1800" spc="1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-165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1800" spc="-95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1800" spc="-105" dirty="0">
                <a:latin typeface="Arial"/>
                <a:cs typeface="Arial"/>
              </a:rPr>
              <a:t>,</a:t>
            </a:r>
            <a:r>
              <a:rPr sz="1800" dirty="0">
                <a:latin typeface="Microsoft JhengHei"/>
                <a:cs typeface="Microsoft JhengHei"/>
              </a:rPr>
              <a:t>而是一个名叫</a:t>
            </a:r>
            <a:r>
              <a:rPr sz="1800" spc="-280" dirty="0">
                <a:solidFill>
                  <a:srgbClr val="4D009A"/>
                </a:solidFill>
                <a:latin typeface="Arial"/>
                <a:cs typeface="Arial"/>
              </a:rPr>
              <a:t>J</a:t>
            </a:r>
            <a:r>
              <a:rPr sz="1800" spc="-3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110" dirty="0">
                <a:solidFill>
                  <a:srgbClr val="4D009A"/>
                </a:solidFill>
                <a:latin typeface="Arial"/>
                <a:cs typeface="Arial"/>
              </a:rPr>
              <a:t>ck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22325" rIns="0" bIns="0" rtlCol="0">
            <a:spAutoFit/>
          </a:bodyPr>
          <a:lstStyle/>
          <a:p>
            <a:pPr marL="294005" marR="6350">
              <a:lnSpc>
                <a:spcPct val="130000"/>
              </a:lnSpc>
            </a:pPr>
            <a:r>
              <a:rPr sz="1800" spc="3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15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1800" spc="3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800" spc="-80" dirty="0">
                <a:solidFill>
                  <a:srgbClr val="4D009A"/>
                </a:solidFill>
                <a:latin typeface="Arial"/>
                <a:cs typeface="Arial"/>
              </a:rPr>
              <a:t>tle</a:t>
            </a:r>
            <a:r>
              <a:rPr sz="1800" dirty="0">
                <a:latin typeface="Microsoft JhengHei"/>
                <a:cs typeface="Microsoft JhengHei"/>
              </a:rPr>
              <a:t>的人。当免费的</a:t>
            </a:r>
            <a:r>
              <a:rPr sz="1800" dirty="0">
                <a:latin typeface="Arial"/>
                <a:cs typeface="Arial"/>
              </a:rPr>
              <a:t>MA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85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软件到</a:t>
            </a:r>
            <a:r>
              <a:rPr sz="1800" spc="-165" dirty="0">
                <a:latin typeface="Arial"/>
                <a:cs typeface="Arial"/>
              </a:rPr>
              <a:t>Sta</a:t>
            </a:r>
            <a:r>
              <a:rPr sz="1800" spc="-180" dirty="0">
                <a:latin typeface="Arial"/>
                <a:cs typeface="Arial"/>
              </a:rPr>
              <a:t>n</a:t>
            </a:r>
            <a:r>
              <a:rPr sz="1800" spc="85" dirty="0">
                <a:latin typeface="Arial"/>
                <a:cs typeface="Arial"/>
              </a:rPr>
              <a:t>f</a:t>
            </a:r>
            <a:r>
              <a:rPr sz="1800" spc="-90" dirty="0">
                <a:latin typeface="Arial"/>
                <a:cs typeface="Arial"/>
              </a:rPr>
              <a:t>o</a:t>
            </a:r>
            <a:r>
              <a:rPr sz="1800" spc="-45" dirty="0">
                <a:latin typeface="Arial"/>
                <a:cs typeface="Arial"/>
              </a:rPr>
              <a:t>r</a:t>
            </a:r>
            <a:r>
              <a:rPr sz="1800" spc="-65" dirty="0">
                <a:latin typeface="Arial"/>
                <a:cs typeface="Arial"/>
              </a:rPr>
              <a:t>d</a:t>
            </a:r>
            <a:r>
              <a:rPr sz="1800" dirty="0">
                <a:latin typeface="Microsoft JhengHei"/>
                <a:cs typeface="Microsoft JhengHei"/>
              </a:rPr>
              <a:t>大学，</a:t>
            </a:r>
            <a:r>
              <a:rPr sz="1800" spc="-280" dirty="0">
                <a:latin typeface="Arial"/>
                <a:cs typeface="Arial"/>
              </a:rPr>
              <a:t>J</a:t>
            </a:r>
            <a:r>
              <a:rPr sz="1800" spc="-310" dirty="0">
                <a:latin typeface="Arial"/>
                <a:cs typeface="Arial"/>
              </a:rPr>
              <a:t>a</a:t>
            </a:r>
            <a:r>
              <a:rPr sz="1800" spc="-110" dirty="0">
                <a:latin typeface="Arial"/>
                <a:cs typeface="Arial"/>
              </a:rPr>
              <a:t>ck</a:t>
            </a:r>
            <a:r>
              <a:rPr sz="1800" spc="-65" dirty="0">
                <a:latin typeface="Arial"/>
                <a:cs typeface="Arial"/>
              </a:rPr>
              <a:t> 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5" dirty="0">
                <a:latin typeface="Arial"/>
                <a:cs typeface="Arial"/>
              </a:rPr>
              <a:t>i</a:t>
            </a:r>
            <a:r>
              <a:rPr sz="1800" spc="20" dirty="0">
                <a:latin typeface="Arial"/>
                <a:cs typeface="Arial"/>
              </a:rPr>
              <a:t>ttl</a:t>
            </a:r>
            <a:r>
              <a:rPr sz="1800" spc="-250" dirty="0">
                <a:latin typeface="Arial"/>
                <a:cs typeface="Arial"/>
              </a:rPr>
              <a:t>e</a:t>
            </a:r>
            <a:r>
              <a:rPr sz="1800" dirty="0">
                <a:latin typeface="Microsoft JhengHei"/>
                <a:cs typeface="Microsoft JhengHei"/>
              </a:rPr>
              <a:t>正 在该校主</a:t>
            </a:r>
            <a:r>
              <a:rPr sz="1800" spc="5" dirty="0">
                <a:latin typeface="Microsoft JhengHei"/>
                <a:cs typeface="Microsoft JhengHei"/>
              </a:rPr>
              <a:t>修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控制</a:t>
            </a:r>
            <a:r>
              <a:rPr sz="1800" dirty="0">
                <a:latin typeface="Microsoft JhengHei"/>
                <a:cs typeface="Microsoft JhengHei"/>
              </a:rPr>
              <a:t>，便接触到了当</a:t>
            </a:r>
            <a:r>
              <a:rPr sz="1800" spc="-15" dirty="0">
                <a:latin typeface="Microsoft JhengHei"/>
                <a:cs typeface="Microsoft JhengHei"/>
              </a:rPr>
              <a:t>时</a:t>
            </a:r>
            <a:r>
              <a:rPr sz="1800" dirty="0">
                <a:latin typeface="Arial"/>
                <a:cs typeface="Arial"/>
              </a:rPr>
              <a:t>MA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90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，直觉告诉他，这是 一个具有巨大发展潜力的软件。因此他在毕业沒多久，就开</a:t>
            </a:r>
            <a:r>
              <a:rPr sz="1800" spc="10" dirty="0">
                <a:latin typeface="Microsoft JhengHei"/>
                <a:cs typeface="Microsoft JhengHei"/>
              </a:rPr>
              <a:t>始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用 </a:t>
            </a:r>
            <a:r>
              <a:rPr sz="1800" spc="-165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语言重新编写</a:t>
            </a:r>
            <a:r>
              <a:rPr sz="1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了</a:t>
            </a:r>
            <a:r>
              <a:rPr sz="1800" dirty="0">
                <a:solidFill>
                  <a:srgbClr val="4D009A"/>
                </a:solidFill>
                <a:latin typeface="Arial"/>
                <a:cs typeface="Arial"/>
              </a:rPr>
              <a:t>MA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800" spc="1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的核心。</a:t>
            </a:r>
            <a:r>
              <a:rPr sz="1800" dirty="0">
                <a:latin typeface="Microsoft JhengHei"/>
                <a:cs typeface="Microsoft JhengHei"/>
              </a:rPr>
              <a:t>在</a:t>
            </a:r>
            <a:r>
              <a:rPr sz="1800" spc="-60" dirty="0">
                <a:latin typeface="Arial"/>
                <a:cs typeface="Arial"/>
              </a:rPr>
              <a:t>M</a:t>
            </a:r>
            <a:r>
              <a:rPr sz="1800" spc="-35" dirty="0">
                <a:latin typeface="Arial"/>
                <a:cs typeface="Arial"/>
              </a:rPr>
              <a:t>o</a:t>
            </a:r>
            <a:r>
              <a:rPr sz="1800" spc="-80" dirty="0">
                <a:latin typeface="Arial"/>
                <a:cs typeface="Arial"/>
              </a:rPr>
              <a:t>ler</a:t>
            </a:r>
            <a:r>
              <a:rPr sz="1800" dirty="0">
                <a:latin typeface="Microsoft JhengHei"/>
                <a:cs typeface="Microsoft JhengHei"/>
              </a:rPr>
              <a:t>的协助下，于</a:t>
            </a:r>
            <a:r>
              <a:rPr sz="1800" spc="-165" dirty="0">
                <a:latin typeface="Arial"/>
                <a:cs typeface="Arial"/>
              </a:rPr>
              <a:t>1</a:t>
            </a:r>
            <a:r>
              <a:rPr sz="1800" spc="-160" dirty="0">
                <a:latin typeface="Arial"/>
                <a:cs typeface="Arial"/>
              </a:rPr>
              <a:t>984</a:t>
            </a:r>
            <a:r>
              <a:rPr sz="1800" dirty="0">
                <a:latin typeface="Microsoft JhengHei"/>
                <a:cs typeface="Microsoft JhengHei"/>
              </a:rPr>
              <a:t>年 </a:t>
            </a:r>
            <a:r>
              <a:rPr sz="1800" spc="5" dirty="0">
                <a:latin typeface="Microsoft JhengHei"/>
                <a:cs typeface="Microsoft JhengHei"/>
              </a:rPr>
              <a:t>成立</a:t>
            </a:r>
            <a:r>
              <a:rPr sz="1800" spc="5" dirty="0">
                <a:latin typeface="Arial"/>
                <a:cs typeface="Arial"/>
              </a:rPr>
              <a:t>M</a:t>
            </a:r>
            <a:r>
              <a:rPr sz="1800" spc="-105" dirty="0">
                <a:latin typeface="Arial"/>
                <a:cs typeface="Arial"/>
              </a:rPr>
              <a:t>at</a:t>
            </a:r>
            <a:r>
              <a:rPr sz="1800" spc="-140" dirty="0">
                <a:latin typeface="Arial"/>
                <a:cs typeface="Arial"/>
              </a:rPr>
              <a:t>h</a:t>
            </a:r>
            <a:r>
              <a:rPr sz="1800" spc="-114" dirty="0">
                <a:latin typeface="Arial"/>
                <a:cs typeface="Arial"/>
              </a:rPr>
              <a:t>W</a:t>
            </a:r>
            <a:r>
              <a:rPr sz="1800" spc="-90" dirty="0">
                <a:latin typeface="Arial"/>
                <a:cs typeface="Arial"/>
              </a:rPr>
              <a:t>o</a:t>
            </a:r>
            <a:r>
              <a:rPr sz="1800" spc="-25" dirty="0">
                <a:latin typeface="Arial"/>
                <a:cs typeface="Arial"/>
              </a:rPr>
              <a:t>r</a:t>
            </a:r>
            <a:r>
              <a:rPr sz="1800" spc="-35" dirty="0">
                <a:latin typeface="Arial"/>
                <a:cs typeface="Arial"/>
              </a:rPr>
              <a:t>k</a:t>
            </a:r>
            <a:r>
              <a:rPr sz="1800" spc="-229" dirty="0">
                <a:latin typeface="Arial"/>
                <a:cs typeface="Arial"/>
              </a:rPr>
              <a:t>s</a:t>
            </a:r>
            <a:r>
              <a:rPr sz="1800" dirty="0">
                <a:latin typeface="Microsoft JhengHei"/>
                <a:cs typeface="Microsoft JhengHei"/>
              </a:rPr>
              <a:t>公司，首次推</a:t>
            </a:r>
            <a:r>
              <a:rPr sz="1800" spc="-10" dirty="0">
                <a:latin typeface="Microsoft JhengHei"/>
                <a:cs typeface="Microsoft JhengHei"/>
              </a:rPr>
              <a:t>出</a:t>
            </a:r>
            <a:r>
              <a:rPr sz="1800" dirty="0">
                <a:latin typeface="Arial"/>
                <a:cs typeface="Arial"/>
              </a:rPr>
              <a:t>MA</a:t>
            </a:r>
            <a:r>
              <a:rPr sz="1800" spc="10" dirty="0">
                <a:latin typeface="Arial"/>
                <a:cs typeface="Arial"/>
              </a:rPr>
              <a:t>T</a:t>
            </a:r>
            <a:r>
              <a:rPr sz="1800" spc="1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85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商用版。在其商用版推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3016" y="3339338"/>
            <a:ext cx="6433820" cy="1805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30000"/>
              </a:lnSpc>
            </a:pPr>
            <a:r>
              <a:rPr sz="1800" dirty="0">
                <a:latin typeface="Microsoft JhengHei"/>
                <a:cs typeface="Microsoft JhengHei"/>
              </a:rPr>
              <a:t>出的初期</a:t>
            </a:r>
            <a:r>
              <a:rPr sz="1800" spc="5" dirty="0">
                <a:latin typeface="Microsoft JhengHei"/>
                <a:cs typeface="Microsoft JhengHei"/>
              </a:rPr>
              <a:t>，</a:t>
            </a:r>
            <a:r>
              <a:rPr sz="1800" dirty="0">
                <a:latin typeface="Arial"/>
                <a:cs typeface="Arial"/>
              </a:rPr>
              <a:t>MA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90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就以其优秀的品质（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高效的数据计算能力和 开放的体系结</a:t>
            </a:r>
            <a:r>
              <a:rPr sz="1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构</a:t>
            </a:r>
            <a:r>
              <a:rPr sz="1800" dirty="0">
                <a:latin typeface="Microsoft JhengHei"/>
                <a:cs typeface="Microsoft JhengHei"/>
              </a:rPr>
              <a:t>）占据了大部分数学计算软件的市场，原来应用 于控制领域里的一些封闭式数学计算软件包（如英国</a:t>
            </a:r>
            <a:r>
              <a:rPr sz="1800" spc="10" dirty="0">
                <a:latin typeface="Microsoft JhengHei"/>
                <a:cs typeface="Microsoft JhengHei"/>
              </a:rPr>
              <a:t>的</a:t>
            </a:r>
            <a:r>
              <a:rPr sz="1800" spc="-45" dirty="0">
                <a:latin typeface="Arial"/>
                <a:cs typeface="Arial"/>
              </a:rPr>
              <a:t>UMIS</a:t>
            </a:r>
            <a:r>
              <a:rPr sz="1800" spc="-40" dirty="0">
                <a:latin typeface="Arial"/>
                <a:cs typeface="Arial"/>
              </a:rPr>
              <a:t>T</a:t>
            </a:r>
            <a:r>
              <a:rPr sz="1800" dirty="0">
                <a:latin typeface="Microsoft JhengHei"/>
                <a:cs typeface="Microsoft JhengHei"/>
              </a:rPr>
              <a:t>、 </a:t>
            </a:r>
            <a:r>
              <a:rPr sz="1800" spc="5" dirty="0">
                <a:latin typeface="Microsoft JhengHei"/>
                <a:cs typeface="Microsoft JhengHei"/>
              </a:rPr>
              <a:t>瑞典的</a:t>
            </a:r>
            <a:r>
              <a:rPr sz="1800" spc="35" dirty="0">
                <a:latin typeface="Arial"/>
                <a:cs typeface="Arial"/>
              </a:rPr>
              <a:t>LUND</a:t>
            </a:r>
            <a:r>
              <a:rPr sz="1800" dirty="0">
                <a:latin typeface="Microsoft JhengHei"/>
                <a:cs typeface="Microsoft JhengHei"/>
              </a:rPr>
              <a:t>和</a:t>
            </a:r>
            <a:r>
              <a:rPr sz="1800" spc="-35" dirty="0">
                <a:latin typeface="Arial"/>
                <a:cs typeface="Arial"/>
              </a:rPr>
              <a:t>SIMN</a:t>
            </a:r>
            <a:r>
              <a:rPr sz="1800" dirty="0">
                <a:latin typeface="Arial"/>
                <a:cs typeface="Arial"/>
              </a:rPr>
              <a:t>O</a:t>
            </a:r>
            <a:r>
              <a:rPr sz="1800" spc="75" dirty="0">
                <a:latin typeface="Arial"/>
                <a:cs typeface="Arial"/>
              </a:rPr>
              <a:t>N</a:t>
            </a:r>
            <a:r>
              <a:rPr sz="1800" dirty="0">
                <a:latin typeface="Microsoft JhengHei"/>
                <a:cs typeface="Microsoft JhengHei"/>
              </a:rPr>
              <a:t>、德国的</a:t>
            </a:r>
            <a:r>
              <a:rPr sz="1800" spc="120" dirty="0">
                <a:latin typeface="Arial"/>
                <a:cs typeface="Arial"/>
              </a:rPr>
              <a:t>K</a:t>
            </a:r>
            <a:r>
              <a:rPr sz="1800" spc="-20" dirty="0">
                <a:latin typeface="Arial"/>
                <a:cs typeface="Arial"/>
              </a:rPr>
              <a:t>E</a:t>
            </a:r>
            <a:r>
              <a:rPr sz="1800" dirty="0">
                <a:latin typeface="Arial"/>
                <a:cs typeface="Arial"/>
              </a:rPr>
              <a:t>DD</a:t>
            </a:r>
            <a:r>
              <a:rPr sz="1800" spc="5" dirty="0">
                <a:latin typeface="Arial"/>
                <a:cs typeface="Arial"/>
              </a:rPr>
              <a:t>C</a:t>
            </a:r>
            <a:r>
              <a:rPr sz="1800" dirty="0">
                <a:latin typeface="Microsoft JhengHei"/>
                <a:cs typeface="Microsoft JhengHei"/>
              </a:rPr>
              <a:t>）就纷纷被淘汰或在 </a:t>
            </a:r>
            <a:r>
              <a:rPr sz="1800" spc="5" dirty="0">
                <a:latin typeface="Arial"/>
                <a:cs typeface="Arial"/>
              </a:rPr>
              <a:t>M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T</a:t>
            </a:r>
            <a:r>
              <a:rPr sz="1800" spc="35" dirty="0">
                <a:latin typeface="Arial"/>
                <a:cs typeface="Arial"/>
              </a:rPr>
              <a:t>L</a:t>
            </a:r>
            <a:r>
              <a:rPr sz="1800" spc="10" dirty="0">
                <a:latin typeface="Arial"/>
                <a:cs typeface="Arial"/>
              </a:rPr>
              <a:t>A</a:t>
            </a:r>
            <a:r>
              <a:rPr sz="1800" spc="-85" dirty="0">
                <a:latin typeface="Arial"/>
                <a:cs typeface="Arial"/>
              </a:rPr>
              <a:t>B</a:t>
            </a:r>
            <a:r>
              <a:rPr sz="1800" dirty="0">
                <a:latin typeface="Microsoft JhengHei"/>
                <a:cs typeface="Microsoft JhengHei"/>
              </a:rPr>
              <a:t>上重建。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675626" y="3613404"/>
            <a:ext cx="104203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3300"/>
                </a:solidFill>
                <a:latin typeface="Arial"/>
                <a:cs typeface="Arial"/>
              </a:rPr>
              <a:t>Jack Little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8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逻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辑运算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6440" y="1184402"/>
            <a:ext cx="7992109" cy="4611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675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Ma</a:t>
            </a:r>
            <a:r>
              <a:rPr sz="2800" b="1" spc="10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la</a:t>
            </a:r>
            <a:r>
              <a:rPr sz="2800" b="1" spc="-5" dirty="0">
                <a:latin typeface="Times New Roman"/>
                <a:cs typeface="Times New Roman"/>
              </a:rPr>
              <a:t>b</a:t>
            </a:r>
            <a:r>
              <a:rPr sz="2800" dirty="0">
                <a:latin typeface="Microsoft JhengHei"/>
                <a:cs typeface="Microsoft JhengHei"/>
              </a:rPr>
              <a:t>提供了</a:t>
            </a:r>
            <a:r>
              <a:rPr sz="2800" b="1" spc="-5" dirty="0">
                <a:latin typeface="Times New Roman"/>
                <a:cs typeface="Times New Roman"/>
              </a:rPr>
              <a:t>3</a:t>
            </a:r>
            <a:r>
              <a:rPr sz="2800" dirty="0">
                <a:latin typeface="Microsoft JhengHei"/>
                <a:cs typeface="Microsoft JhengHei"/>
              </a:rPr>
              <a:t>种逻辑运</a:t>
            </a:r>
            <a:r>
              <a:rPr sz="2800" spc="-15" dirty="0">
                <a:latin typeface="Microsoft JhengHei"/>
                <a:cs typeface="Microsoft JhengHei"/>
              </a:rPr>
              <a:t>算</a:t>
            </a:r>
            <a:r>
              <a:rPr sz="2800" dirty="0">
                <a:latin typeface="Microsoft JhengHei"/>
                <a:cs typeface="Microsoft JhengHei"/>
              </a:rPr>
              <a:t>符：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3"/>
              </a:spcBef>
            </a:pPr>
            <a:endParaRPr sz="850"/>
          </a:p>
          <a:p>
            <a:pPr marL="6604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&amp;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（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与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）、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|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（或）</a:t>
            </a:r>
            <a:r>
              <a:rPr sz="28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~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（非）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6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逻</a:t>
            </a:r>
            <a:r>
              <a:rPr sz="22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辑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运算符的运</a:t>
            </a:r>
            <a:r>
              <a:rPr sz="22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算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法则：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39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sz="2200" b="1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、在逻辑运算中，确认非</a:t>
            </a:r>
            <a:r>
              <a:rPr sz="2200" spc="-15" dirty="0">
                <a:latin typeface="Microsoft JhengHei"/>
                <a:cs typeface="Microsoft JhengHei"/>
              </a:rPr>
              <a:t>零</a:t>
            </a:r>
            <a:r>
              <a:rPr sz="2200" dirty="0">
                <a:latin typeface="Microsoft JhengHei"/>
                <a:cs typeface="Microsoft JhengHei"/>
              </a:rPr>
              <a:t>元素为真</a:t>
            </a:r>
            <a:r>
              <a:rPr sz="2200" spc="-5" dirty="0">
                <a:latin typeface="Microsoft JhengHei"/>
                <a:cs typeface="Microsoft JhengHei"/>
              </a:rPr>
              <a:t>（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），零元</a:t>
            </a:r>
            <a:r>
              <a:rPr sz="2200" spc="-15" dirty="0">
                <a:latin typeface="Microsoft JhengHei"/>
                <a:cs typeface="Microsoft JhengHei"/>
              </a:rPr>
              <a:t>素</a:t>
            </a:r>
            <a:r>
              <a:rPr sz="2200" dirty="0">
                <a:latin typeface="Microsoft JhengHei"/>
                <a:cs typeface="Microsoft JhengHei"/>
              </a:rPr>
              <a:t>为假</a:t>
            </a:r>
            <a:r>
              <a:rPr sz="2200" spc="-10" dirty="0">
                <a:latin typeface="Microsoft JhengHei"/>
                <a:cs typeface="Microsoft JhengHei"/>
              </a:rPr>
              <a:t>（</a:t>
            </a:r>
            <a:r>
              <a:rPr sz="2200" b="1" spc="-5" dirty="0">
                <a:latin typeface="Times New Roman"/>
                <a:cs typeface="Times New Roman"/>
              </a:rPr>
              <a:t>0</a:t>
            </a:r>
            <a:r>
              <a:rPr sz="2200" dirty="0">
                <a:latin typeface="Microsoft JhengHei"/>
                <a:cs typeface="Microsoft JhengHei"/>
              </a:rPr>
              <a:t>）。</a:t>
            </a:r>
            <a:endParaRPr sz="2200">
              <a:latin typeface="Microsoft JhengHei"/>
              <a:cs typeface="Microsoft JhengHei"/>
            </a:endParaRPr>
          </a:p>
          <a:p>
            <a:pPr marL="431800" marR="284480" indent="-419100">
              <a:lnSpc>
                <a:spcPct val="130000"/>
              </a:lnSpc>
            </a:pPr>
            <a:r>
              <a:rPr sz="2200" b="1" dirty="0">
                <a:latin typeface="Times New Roman"/>
                <a:cs typeface="Times New Roman"/>
              </a:rPr>
              <a:t>2</a:t>
            </a:r>
            <a:r>
              <a:rPr sz="2200" dirty="0">
                <a:latin typeface="Microsoft JhengHei"/>
                <a:cs typeface="Microsoft JhengHei"/>
              </a:rPr>
              <a:t>、当两个维数相等的矩阵</a:t>
            </a:r>
            <a:r>
              <a:rPr sz="2200" spc="-15" dirty="0">
                <a:latin typeface="Microsoft JhengHei"/>
                <a:cs typeface="Microsoft JhengHei"/>
              </a:rPr>
              <a:t>进</a:t>
            </a:r>
            <a:r>
              <a:rPr sz="2200" dirty="0">
                <a:latin typeface="Microsoft JhengHei"/>
                <a:cs typeface="Microsoft JhengHei"/>
              </a:rPr>
              <a:t>行比较时，</a:t>
            </a:r>
            <a:r>
              <a:rPr sz="2200" spc="-15" dirty="0">
                <a:latin typeface="Microsoft JhengHei"/>
                <a:cs typeface="Microsoft JhengHei"/>
              </a:rPr>
              <a:t>其</a:t>
            </a:r>
            <a:r>
              <a:rPr sz="2200" dirty="0">
                <a:latin typeface="Microsoft JhengHei"/>
                <a:cs typeface="Microsoft JhengHei"/>
              </a:rPr>
              <a:t>相应位置的</a:t>
            </a:r>
            <a:r>
              <a:rPr sz="2200" spc="-15" dirty="0">
                <a:latin typeface="Microsoft JhengHei"/>
                <a:cs typeface="Microsoft JhengHei"/>
              </a:rPr>
              <a:t>元</a:t>
            </a:r>
            <a:r>
              <a:rPr sz="2200" dirty="0">
                <a:latin typeface="Microsoft JhengHei"/>
                <a:cs typeface="Microsoft JhengHei"/>
              </a:rPr>
              <a:t>素按 标</a:t>
            </a:r>
            <a:r>
              <a:rPr sz="2200" spc="5" dirty="0">
                <a:latin typeface="Microsoft JhengHei"/>
                <a:cs typeface="Microsoft JhengHei"/>
              </a:rPr>
              <a:t>量</a:t>
            </a:r>
            <a:r>
              <a:rPr sz="2200" dirty="0">
                <a:latin typeface="Microsoft JhengHei"/>
                <a:cs typeface="Microsoft JhengHei"/>
              </a:rPr>
              <a:t>关系</a:t>
            </a:r>
            <a:r>
              <a:rPr sz="2200" spc="-15" dirty="0">
                <a:latin typeface="Microsoft JhengHei"/>
                <a:cs typeface="Microsoft JhengHei"/>
              </a:rPr>
              <a:t>进</a:t>
            </a:r>
            <a:r>
              <a:rPr sz="2200" dirty="0">
                <a:latin typeface="Microsoft JhengHei"/>
                <a:cs typeface="Microsoft JhengHei"/>
              </a:rPr>
              <a:t>行比</a:t>
            </a:r>
            <a:r>
              <a:rPr sz="2200" spc="-15" dirty="0">
                <a:latin typeface="Microsoft JhengHei"/>
                <a:cs typeface="Microsoft JhengHei"/>
              </a:rPr>
              <a:t>较</a:t>
            </a:r>
            <a:r>
              <a:rPr sz="2200" dirty="0">
                <a:latin typeface="Microsoft JhengHei"/>
                <a:cs typeface="Microsoft JhengHei"/>
              </a:rPr>
              <a:t>，并</a:t>
            </a:r>
            <a:r>
              <a:rPr sz="2200" spc="-15" dirty="0">
                <a:latin typeface="Microsoft JhengHei"/>
                <a:cs typeface="Microsoft JhengHei"/>
              </a:rPr>
              <a:t>给</a:t>
            </a:r>
            <a:r>
              <a:rPr sz="2200" dirty="0">
                <a:latin typeface="Microsoft JhengHei"/>
                <a:cs typeface="Microsoft JhengHei"/>
              </a:rPr>
              <a:t>出结</a:t>
            </a:r>
            <a:r>
              <a:rPr sz="2200" spc="-15" dirty="0">
                <a:latin typeface="Microsoft JhengHei"/>
                <a:cs typeface="Microsoft JhengHei"/>
              </a:rPr>
              <a:t>果</a:t>
            </a:r>
            <a:r>
              <a:rPr sz="2200" dirty="0">
                <a:latin typeface="Microsoft JhengHei"/>
                <a:cs typeface="Microsoft JhengHei"/>
              </a:rPr>
              <a:t>，形</a:t>
            </a:r>
            <a:r>
              <a:rPr sz="2200" spc="-15" dirty="0">
                <a:latin typeface="Microsoft JhengHei"/>
                <a:cs typeface="Microsoft JhengHei"/>
              </a:rPr>
              <a:t>成</a:t>
            </a:r>
            <a:r>
              <a:rPr sz="2200" dirty="0">
                <a:latin typeface="Microsoft JhengHei"/>
                <a:cs typeface="Microsoft JhengHei"/>
              </a:rPr>
              <a:t>一个</a:t>
            </a:r>
            <a:r>
              <a:rPr sz="2200" spc="-15" dirty="0">
                <a:latin typeface="Microsoft JhengHei"/>
                <a:cs typeface="Microsoft JhengHei"/>
              </a:rPr>
              <a:t>维</a:t>
            </a:r>
            <a:r>
              <a:rPr sz="2200" dirty="0">
                <a:latin typeface="Microsoft JhengHei"/>
                <a:cs typeface="Microsoft JhengHei"/>
              </a:rPr>
              <a:t>数与</a:t>
            </a:r>
            <a:r>
              <a:rPr sz="2200" spc="-15" dirty="0">
                <a:latin typeface="Microsoft JhengHei"/>
                <a:cs typeface="Microsoft JhengHei"/>
              </a:rPr>
              <a:t>原</a:t>
            </a:r>
            <a:r>
              <a:rPr sz="2200" dirty="0">
                <a:latin typeface="Microsoft JhengHei"/>
                <a:cs typeface="Microsoft JhengHei"/>
              </a:rPr>
              <a:t>来相同 </a:t>
            </a:r>
            <a:r>
              <a:rPr sz="2200" spc="5" dirty="0">
                <a:latin typeface="Microsoft JhengHei"/>
                <a:cs typeface="Microsoft JhengHei"/>
              </a:rPr>
              <a:t>的</a:t>
            </a:r>
            <a:r>
              <a:rPr sz="2200" b="1" dirty="0">
                <a:latin typeface="Times New Roman"/>
                <a:cs typeface="Times New Roman"/>
              </a:rPr>
              <a:t>0</a:t>
            </a:r>
            <a:r>
              <a:rPr sz="2200" spc="5" dirty="0">
                <a:latin typeface="Microsoft JhengHei"/>
                <a:cs typeface="Microsoft JhengHei"/>
              </a:rPr>
              <a:t>、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矩阵；</a:t>
            </a:r>
            <a:endParaRPr sz="2200">
              <a:latin typeface="Microsoft JhengHei"/>
              <a:cs typeface="Microsoft JhengHei"/>
            </a:endParaRPr>
          </a:p>
          <a:p>
            <a:pPr marL="431800" marR="285750" indent="-419100">
              <a:lnSpc>
                <a:spcPct val="130000"/>
              </a:lnSpc>
            </a:pPr>
            <a:r>
              <a:rPr sz="2200" b="1" dirty="0">
                <a:latin typeface="Times New Roman"/>
                <a:cs typeface="Times New Roman"/>
              </a:rPr>
              <a:t>3</a:t>
            </a:r>
            <a:r>
              <a:rPr sz="2200" dirty="0">
                <a:latin typeface="Microsoft JhengHei"/>
                <a:cs typeface="Microsoft JhengHei"/>
              </a:rPr>
              <a:t>、当一个标量与一个矩阵</a:t>
            </a:r>
            <a:r>
              <a:rPr sz="2200" spc="-15" dirty="0">
                <a:latin typeface="Microsoft JhengHei"/>
                <a:cs typeface="Microsoft JhengHei"/>
              </a:rPr>
              <a:t>比</a:t>
            </a:r>
            <a:r>
              <a:rPr sz="2200" dirty="0">
                <a:latin typeface="Microsoft JhengHei"/>
                <a:cs typeface="Microsoft JhengHei"/>
              </a:rPr>
              <a:t>较时，该标</a:t>
            </a:r>
            <a:r>
              <a:rPr sz="2200" spc="-15" dirty="0">
                <a:latin typeface="Microsoft JhengHei"/>
                <a:cs typeface="Microsoft JhengHei"/>
              </a:rPr>
              <a:t>量</a:t>
            </a:r>
            <a:r>
              <a:rPr sz="2200" dirty="0">
                <a:latin typeface="Microsoft JhengHei"/>
                <a:cs typeface="Microsoft JhengHei"/>
              </a:rPr>
              <a:t>与矩阵的各</a:t>
            </a:r>
            <a:r>
              <a:rPr sz="2200" spc="-15" dirty="0">
                <a:latin typeface="Microsoft JhengHei"/>
                <a:cs typeface="Microsoft JhengHei"/>
              </a:rPr>
              <a:t>元</a:t>
            </a:r>
            <a:r>
              <a:rPr sz="2200" dirty="0">
                <a:latin typeface="Microsoft JhengHei"/>
                <a:cs typeface="Microsoft JhengHei"/>
              </a:rPr>
              <a:t>素进行 比</a:t>
            </a:r>
            <a:r>
              <a:rPr sz="2200" spc="5" dirty="0">
                <a:latin typeface="Microsoft JhengHei"/>
                <a:cs typeface="Microsoft JhengHei"/>
              </a:rPr>
              <a:t>较</a:t>
            </a:r>
            <a:r>
              <a:rPr sz="2200" dirty="0">
                <a:latin typeface="Microsoft JhengHei"/>
                <a:cs typeface="Microsoft JhengHei"/>
              </a:rPr>
              <a:t>，结果形成</a:t>
            </a:r>
            <a:r>
              <a:rPr sz="2200" spc="-15" dirty="0">
                <a:latin typeface="Microsoft JhengHei"/>
                <a:cs typeface="Microsoft JhengHei"/>
              </a:rPr>
              <a:t>一</a:t>
            </a:r>
            <a:r>
              <a:rPr sz="2200" dirty="0">
                <a:latin typeface="Microsoft JhengHei"/>
                <a:cs typeface="Microsoft JhengHei"/>
              </a:rPr>
              <a:t>个与矩阵维</a:t>
            </a:r>
            <a:r>
              <a:rPr sz="2200" spc="-15" dirty="0">
                <a:latin typeface="Microsoft JhengHei"/>
                <a:cs typeface="Microsoft JhengHei"/>
              </a:rPr>
              <a:t>数</a:t>
            </a:r>
            <a:r>
              <a:rPr sz="2200" dirty="0">
                <a:latin typeface="Microsoft JhengHei"/>
                <a:cs typeface="Microsoft JhengHei"/>
              </a:rPr>
              <a:t>相等</a:t>
            </a:r>
            <a:r>
              <a:rPr sz="2200" spc="-5" dirty="0">
                <a:latin typeface="Microsoft JhengHei"/>
                <a:cs typeface="Microsoft JhengHei"/>
              </a:rPr>
              <a:t>的</a:t>
            </a:r>
            <a:r>
              <a:rPr sz="2200" b="1" spc="-5" dirty="0">
                <a:latin typeface="Times New Roman"/>
                <a:cs typeface="Times New Roman"/>
              </a:rPr>
              <a:t>0</a:t>
            </a:r>
            <a:r>
              <a:rPr sz="2200" dirty="0">
                <a:latin typeface="Microsoft JhengHei"/>
                <a:cs typeface="Microsoft JhengHei"/>
              </a:rPr>
              <a:t>、</a:t>
            </a:r>
            <a:r>
              <a:rPr sz="2200" b="1" spc="-5" dirty="0">
                <a:latin typeface="Times New Roman"/>
                <a:cs typeface="Times New Roman"/>
              </a:rPr>
              <a:t>1</a:t>
            </a:r>
            <a:r>
              <a:rPr sz="2200" dirty="0">
                <a:latin typeface="Microsoft JhengHei"/>
                <a:cs typeface="Microsoft JhengHei"/>
              </a:rPr>
              <a:t>矩阵；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41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2200" b="1" dirty="0">
                <a:latin typeface="Times New Roman"/>
                <a:cs typeface="Times New Roman"/>
              </a:rPr>
              <a:t>4</a:t>
            </a:r>
            <a:r>
              <a:rPr sz="2200" dirty="0">
                <a:latin typeface="Microsoft JhengHei"/>
                <a:cs typeface="Microsoft JhengHei"/>
              </a:rPr>
              <a:t>、算术运算优先级最高，</a:t>
            </a:r>
            <a:r>
              <a:rPr sz="2200" spc="-15" dirty="0">
                <a:latin typeface="Microsoft JhengHei"/>
                <a:cs typeface="Microsoft JhengHei"/>
              </a:rPr>
              <a:t>逻</a:t>
            </a:r>
            <a:r>
              <a:rPr sz="2200" dirty="0">
                <a:latin typeface="Microsoft JhengHei"/>
                <a:cs typeface="Microsoft JhengHei"/>
              </a:rPr>
              <a:t>辑运算优先</a:t>
            </a:r>
            <a:r>
              <a:rPr sz="2200" spc="-15" dirty="0">
                <a:latin typeface="Microsoft JhengHei"/>
                <a:cs typeface="Microsoft JhengHei"/>
              </a:rPr>
              <a:t>级</a:t>
            </a:r>
            <a:r>
              <a:rPr sz="2200" dirty="0">
                <a:latin typeface="Microsoft JhengHei"/>
                <a:cs typeface="Microsoft JhengHei"/>
              </a:rPr>
              <a:t>最低。</a:t>
            </a:r>
            <a:endParaRPr sz="2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389" y="1229359"/>
            <a:ext cx="4662805" cy="442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【例】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π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]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区间，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求</a:t>
            </a:r>
            <a:r>
              <a:rPr sz="2400" spc="28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375" b="1" i="1" spc="30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3375" b="1" i="1" spc="37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spc="30" baseline="2469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3375" spc="-60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b="1" spc="22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sin</a:t>
            </a:r>
            <a:r>
              <a:rPr sz="3375" b="1" spc="-135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b="1" i="1" spc="30" baseline="2469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endParaRPr sz="3375" baseline="2469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53023" y="1280159"/>
            <a:ext cx="15519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的值。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要求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8239" y="1831847"/>
            <a:ext cx="6032500" cy="1303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850">
              <a:lnSpc>
                <a:spcPct val="100000"/>
              </a:lnSpc>
            </a:pP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消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去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负半</a:t>
            </a:r>
            <a:r>
              <a:rPr sz="24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波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，即</a:t>
            </a:r>
            <a:r>
              <a:rPr sz="24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(π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,2</a:t>
            </a:r>
            <a:r>
              <a:rPr sz="24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π)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区间内的函数值置零。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3"/>
              </a:spcBef>
            </a:pPr>
            <a:endParaRPr sz="950"/>
          </a:p>
          <a:p>
            <a:pPr marL="12700" marR="3910329">
              <a:lnSpc>
                <a:spcPct val="120000"/>
              </a:lnSpc>
            </a:pPr>
            <a:r>
              <a:rPr sz="2200" b="1" dirty="0">
                <a:latin typeface="Times New Roman"/>
                <a:cs typeface="Times New Roman"/>
              </a:rPr>
              <a:t>x 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0:pi/100:3</a:t>
            </a:r>
            <a:r>
              <a:rPr sz="2200" b="1" spc="5" dirty="0">
                <a:latin typeface="Times New Roman"/>
                <a:cs typeface="Times New Roman"/>
              </a:rPr>
              <a:t>*</a:t>
            </a:r>
            <a:r>
              <a:rPr sz="2200" b="1" dirty="0">
                <a:latin typeface="Times New Roman"/>
                <a:cs typeface="Times New Roman"/>
              </a:rPr>
              <a:t>pi; y 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sin(x);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58239" y="3180588"/>
            <a:ext cx="1831339" cy="347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latin typeface="Times New Roman"/>
                <a:cs typeface="Times New Roman"/>
              </a:rPr>
              <a:t>y1 =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(y&gt;=0).*</a:t>
            </a:r>
            <a:r>
              <a:rPr sz="2200" b="1" spc="5" dirty="0">
                <a:latin typeface="Times New Roman"/>
                <a:cs typeface="Times New Roman"/>
              </a:rPr>
              <a:t>y</a:t>
            </a:r>
            <a:r>
              <a:rPr sz="2200" b="1" dirty="0">
                <a:latin typeface="Times New Roman"/>
                <a:cs typeface="Times New Roman"/>
              </a:rPr>
              <a:t>;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73222" y="3180588"/>
            <a:ext cx="1703705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200" dirty="0">
                <a:solidFill>
                  <a:srgbClr val="008000"/>
                </a:solidFill>
                <a:latin typeface="Microsoft JhengHei"/>
                <a:cs typeface="Microsoft JhengHei"/>
              </a:rPr>
              <a:t>消去负半波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148071" y="3105150"/>
            <a:ext cx="3456431" cy="28018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389" y="1222247"/>
            <a:ext cx="746252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【例】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建立矩阵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，找出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[1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20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]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区间的元素的位置。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922271"/>
            <a:ext cx="5523865" cy="753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latin typeface="Times New Roman"/>
                <a:cs typeface="Times New Roman"/>
              </a:rPr>
              <a:t>A</a:t>
            </a:r>
            <a:r>
              <a:rPr sz="2200" b="1" spc="-12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=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[4,1</a:t>
            </a:r>
            <a:r>
              <a:rPr sz="2200" b="1" spc="5" dirty="0">
                <a:latin typeface="Times New Roman"/>
                <a:cs typeface="Times New Roman"/>
              </a:rPr>
              <a:t>5</a:t>
            </a:r>
            <a:r>
              <a:rPr sz="2200" b="1" dirty="0">
                <a:latin typeface="Times New Roman"/>
                <a:cs typeface="Times New Roman"/>
              </a:rPr>
              <a:t>,</a:t>
            </a:r>
            <a:r>
              <a:rPr sz="2200" b="1" spc="-5" dirty="0">
                <a:latin typeface="Times New Roman"/>
                <a:cs typeface="Times New Roman"/>
              </a:rPr>
              <a:t>-</a:t>
            </a:r>
            <a:r>
              <a:rPr sz="2200" b="1" dirty="0">
                <a:latin typeface="Times New Roman"/>
                <a:cs typeface="Times New Roman"/>
              </a:rPr>
              <a:t>4</a:t>
            </a:r>
            <a:r>
              <a:rPr sz="2200" b="1" spc="5" dirty="0">
                <a:latin typeface="Times New Roman"/>
                <a:cs typeface="Times New Roman"/>
              </a:rPr>
              <a:t>5</a:t>
            </a:r>
            <a:r>
              <a:rPr sz="2200" b="1" dirty="0">
                <a:latin typeface="Times New Roman"/>
                <a:cs typeface="Times New Roman"/>
              </a:rPr>
              <a:t>,10,</a:t>
            </a:r>
            <a:r>
              <a:rPr sz="2200" b="1" spc="-10" dirty="0">
                <a:latin typeface="Times New Roman"/>
                <a:cs typeface="Times New Roman"/>
              </a:rPr>
              <a:t>6</a:t>
            </a:r>
            <a:r>
              <a:rPr sz="2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200" b="1" dirty="0">
                <a:latin typeface="Times New Roman"/>
                <a:cs typeface="Times New Roman"/>
              </a:rPr>
              <a:t>56,0,17,</a:t>
            </a:r>
            <a:r>
              <a:rPr sz="2200" b="1" spc="-5" dirty="0">
                <a:latin typeface="Times New Roman"/>
                <a:cs typeface="Times New Roman"/>
              </a:rPr>
              <a:t>-</a:t>
            </a:r>
            <a:r>
              <a:rPr sz="2200" b="1" dirty="0">
                <a:latin typeface="Times New Roman"/>
                <a:cs typeface="Times New Roman"/>
              </a:rPr>
              <a:t>45,0];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8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200" b="1" dirty="0">
                <a:latin typeface="Times New Roman"/>
                <a:cs typeface="Times New Roman"/>
              </a:rPr>
              <a:t>find(A&gt;=10 &amp;</a:t>
            </a:r>
            <a:r>
              <a:rPr sz="2200" b="1" spc="-12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A&lt;=20)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8000"/>
                </a:solidFill>
                <a:latin typeface="微软雅黑"/>
                <a:cs typeface="微软雅黑"/>
              </a:rPr>
              <a:t>％</a:t>
            </a:r>
            <a:r>
              <a:rPr sz="2200" spc="5" dirty="0">
                <a:solidFill>
                  <a:srgbClr val="008000"/>
                </a:solidFill>
                <a:latin typeface="微软雅黑"/>
                <a:cs typeface="微软雅黑"/>
              </a:rPr>
              <a:t>找</a:t>
            </a:r>
            <a:r>
              <a:rPr sz="2200" dirty="0">
                <a:solidFill>
                  <a:srgbClr val="008000"/>
                </a:solidFill>
                <a:latin typeface="微软雅黑"/>
                <a:cs typeface="微软雅黑"/>
              </a:rPr>
              <a:t>到</a:t>
            </a:r>
            <a:r>
              <a:rPr sz="2200" spc="5" dirty="0">
                <a:solidFill>
                  <a:srgbClr val="008000"/>
                </a:solidFill>
                <a:latin typeface="微软雅黑"/>
                <a:cs typeface="微软雅黑"/>
              </a:rPr>
              <a:t>非</a:t>
            </a:r>
            <a:r>
              <a:rPr sz="2200" dirty="0">
                <a:solidFill>
                  <a:srgbClr val="008000"/>
                </a:solidFill>
                <a:latin typeface="微软雅黑"/>
                <a:cs typeface="微软雅黑"/>
              </a:rPr>
              <a:t>零</a:t>
            </a:r>
            <a:r>
              <a:rPr sz="2200" spc="5" dirty="0">
                <a:solidFill>
                  <a:srgbClr val="008000"/>
                </a:solidFill>
                <a:latin typeface="微软雅黑"/>
                <a:cs typeface="微软雅黑"/>
              </a:rPr>
              <a:t>元素的位</a:t>
            </a:r>
            <a:r>
              <a:rPr sz="2200" dirty="0">
                <a:solidFill>
                  <a:srgbClr val="008000"/>
                </a:solidFill>
                <a:latin typeface="微软雅黑"/>
                <a:cs typeface="微软雅黑"/>
              </a:rPr>
              <a:t>置</a:t>
            </a:r>
            <a:endParaRPr sz="22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50289" y="4040885"/>
            <a:ext cx="600710" cy="1475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3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6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7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37589" y="2990629"/>
          <a:ext cx="2230183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6800"/>
                <a:gridCol w="560641"/>
                <a:gridCol w="342741"/>
              </a:tblGrid>
              <a:tr h="37338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b="1" spc="-105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=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88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tabLst>
                          <a:tab pos="405765" algn="l"/>
                          <a:tab pos="850265" algn="l"/>
                        </a:tabLst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4	15	-45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tabLst>
                          <a:tab pos="596265" algn="l"/>
                          <a:tab pos="977265" algn="l"/>
                        </a:tabLst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56	0	17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2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-45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9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 </a:t>
            </a:r>
            <a:r>
              <a:rPr dirty="0">
                <a:latin typeface="Microsoft JhengHei"/>
                <a:cs typeface="Microsoft JhengHei"/>
              </a:rPr>
              <a:t>数</a:t>
            </a:r>
            <a:r>
              <a:rPr spc="5" dirty="0">
                <a:latin typeface="Microsoft JhengHei"/>
                <a:cs typeface="Microsoft JhengHei"/>
              </a:rPr>
              <a:t>据</a:t>
            </a:r>
            <a:r>
              <a:rPr dirty="0">
                <a:latin typeface="Microsoft JhengHei"/>
                <a:cs typeface="Microsoft JhengHei"/>
              </a:rPr>
              <a:t>分析与统计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9863" y="1366773"/>
            <a:ext cx="7939405" cy="416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最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大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值和最小值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53"/>
              </a:spcBef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000" b="1" spc="-20" dirty="0">
                <a:latin typeface="Times New Roman"/>
                <a:cs typeface="Times New Roman"/>
              </a:rPr>
              <a:t>M</a:t>
            </a:r>
            <a:r>
              <a:rPr sz="2000" b="1" spc="-17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TL</a:t>
            </a:r>
            <a:r>
              <a:rPr sz="2000" b="1" spc="-1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B</a:t>
            </a:r>
            <a:r>
              <a:rPr sz="2000" spc="-15" dirty="0">
                <a:latin typeface="Microsoft JhengHei"/>
                <a:cs typeface="Microsoft JhengHei"/>
              </a:rPr>
              <a:t>提供的求数据序列的最大值</a:t>
            </a:r>
            <a:r>
              <a:rPr sz="2000" spc="-20" dirty="0">
                <a:latin typeface="Microsoft JhengHei"/>
                <a:cs typeface="Microsoft JhengHei"/>
              </a:rPr>
              <a:t>和</a:t>
            </a:r>
            <a:r>
              <a:rPr sz="2000" spc="-15" dirty="0">
                <a:latin typeface="Microsoft JhengHei"/>
                <a:cs typeface="Microsoft JhengHei"/>
              </a:rPr>
              <a:t>最</a:t>
            </a:r>
            <a:r>
              <a:rPr sz="2000" spc="-20" dirty="0">
                <a:latin typeface="Microsoft JhengHei"/>
                <a:cs typeface="Microsoft JhengHei"/>
              </a:rPr>
              <a:t>小值</a:t>
            </a:r>
            <a:r>
              <a:rPr sz="2000" spc="-15" dirty="0">
                <a:latin typeface="Microsoft JhengHei"/>
                <a:cs typeface="Microsoft JhengHei"/>
              </a:rPr>
              <a:t>的</a:t>
            </a:r>
            <a:r>
              <a:rPr sz="2000" spc="-20" dirty="0">
                <a:latin typeface="Microsoft JhengHei"/>
                <a:cs typeface="Microsoft JhengHei"/>
              </a:rPr>
              <a:t>函数</a:t>
            </a:r>
            <a:r>
              <a:rPr sz="2000" spc="-15" dirty="0">
                <a:latin typeface="Microsoft JhengHei"/>
                <a:cs typeface="Microsoft JhengHei"/>
              </a:rPr>
              <a:t>分</a:t>
            </a:r>
            <a:r>
              <a:rPr sz="2000" spc="-20" dirty="0">
                <a:latin typeface="Microsoft JhengHei"/>
                <a:cs typeface="Microsoft JhengHei"/>
              </a:rPr>
              <a:t>别为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max</a:t>
            </a:r>
            <a:r>
              <a:rPr sz="2000" spc="-20" dirty="0">
                <a:latin typeface="Microsoft JhengHei"/>
                <a:cs typeface="Microsoft JhengHei"/>
              </a:rPr>
              <a:t>和</a:t>
            </a:r>
            <a:endParaRPr sz="20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  <a:spcBef>
                <a:spcPts val="30"/>
              </a:spcBef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mi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spc="-20" dirty="0">
                <a:latin typeface="Microsoft JhengHei"/>
                <a:cs typeface="Microsoft JhengHei"/>
              </a:rPr>
              <a:t>，两个函数的调用格式和操作过程类似。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25"/>
              </a:spcBef>
            </a:pPr>
            <a:endParaRPr sz="1000"/>
          </a:p>
          <a:p>
            <a:pPr marL="88900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、求向量的最大值和最小值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33"/>
              </a:spcBef>
            </a:pPr>
            <a:endParaRPr sz="950"/>
          </a:p>
          <a:p>
            <a:pPr marL="457200">
              <a:lnSpc>
                <a:spcPct val="100000"/>
              </a:lnSpc>
            </a:pPr>
            <a:r>
              <a:rPr sz="2000" spc="-15" dirty="0">
                <a:latin typeface="Microsoft JhengHei"/>
                <a:cs typeface="Microsoft JhengHei"/>
              </a:rPr>
              <a:t>求一个向量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的最大值的函数有两种调用格式，分别是：</a:t>
            </a:r>
            <a:endParaRPr sz="2000">
              <a:latin typeface="Microsoft JhengHei"/>
              <a:cs typeface="Microsoft JhengHei"/>
            </a:endParaRPr>
          </a:p>
          <a:p>
            <a:pPr marL="622300" marR="6350" indent="-228600">
              <a:lnSpc>
                <a:spcPct val="13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(1)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y=max(X)</a:t>
            </a:r>
            <a:r>
              <a:rPr sz="2000" spc="-20" dirty="0">
                <a:latin typeface="Microsoft JhengHei"/>
                <a:cs typeface="Microsoft JhengHei"/>
              </a:rPr>
              <a:t>：返回向</a:t>
            </a:r>
            <a:r>
              <a:rPr sz="2000" spc="-10" dirty="0">
                <a:latin typeface="Microsoft JhengHei"/>
                <a:cs typeface="Microsoft JhengHei"/>
              </a:rPr>
              <a:t>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15" dirty="0">
                <a:latin typeface="Microsoft JhengHei"/>
                <a:cs typeface="Microsoft JhengHei"/>
              </a:rPr>
              <a:t>的最</a:t>
            </a:r>
            <a:r>
              <a:rPr sz="2000" spc="-20" dirty="0">
                <a:latin typeface="Microsoft JhengHei"/>
                <a:cs typeface="Microsoft JhengHei"/>
              </a:rPr>
              <a:t>大</a:t>
            </a:r>
            <a:r>
              <a:rPr sz="2000" spc="-15" dirty="0">
                <a:latin typeface="Microsoft JhengHei"/>
                <a:cs typeface="Microsoft JhengHei"/>
              </a:rPr>
              <a:t>值</a:t>
            </a:r>
            <a:r>
              <a:rPr sz="2000" spc="-20" dirty="0">
                <a:latin typeface="Microsoft JhengHei"/>
                <a:cs typeface="Microsoft JhengHei"/>
              </a:rPr>
              <a:t>存入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spc="-20" dirty="0">
                <a:latin typeface="Microsoft JhengHei"/>
                <a:cs typeface="Microsoft JhengHei"/>
              </a:rPr>
              <a:t>，如果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中包含复数元素， 则按模取最大值；</a:t>
            </a:r>
            <a:endParaRPr sz="2000">
              <a:latin typeface="Microsoft JhengHei"/>
              <a:cs typeface="Microsoft JhengHei"/>
            </a:endParaRPr>
          </a:p>
          <a:p>
            <a:pPr marL="622300" marR="91440" indent="-228600">
              <a:lnSpc>
                <a:spcPct val="13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(2)[</a:t>
            </a:r>
            <a:r>
              <a:rPr sz="2000" b="1" spc="-110" dirty="0">
                <a:solidFill>
                  <a:srgbClr val="480092"/>
                </a:solidFill>
                <a:latin typeface="Times New Roman"/>
                <a:cs typeface="Times New Roman"/>
              </a:rPr>
              <a:t>y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,I]=m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x(X)</a:t>
            </a:r>
            <a:r>
              <a:rPr sz="2000" spc="-20" dirty="0">
                <a:latin typeface="Microsoft JhengHei"/>
                <a:cs typeface="Microsoft JhengHei"/>
              </a:rPr>
              <a:t>：返回向量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的最大值存</a:t>
            </a:r>
            <a:r>
              <a:rPr sz="2000" spc="-15" dirty="0">
                <a:latin typeface="Microsoft JhengHei"/>
                <a:cs typeface="Microsoft JhengHei"/>
              </a:rPr>
              <a:t>入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spc="-20" dirty="0">
                <a:latin typeface="Microsoft JhengHei"/>
                <a:cs typeface="Microsoft JhengHei"/>
              </a:rPr>
              <a:t>，最大值的序号存</a:t>
            </a:r>
            <a:r>
              <a:rPr sz="2000" spc="-10" dirty="0">
                <a:latin typeface="Microsoft JhengHei"/>
                <a:cs typeface="Microsoft JhengHei"/>
              </a:rPr>
              <a:t>入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，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spc="-15" dirty="0">
                <a:latin typeface="Microsoft JhengHei"/>
                <a:cs typeface="Microsoft JhengHei"/>
              </a:rPr>
              <a:t>如果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中包含复数元素，则按模取最大值。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</a:pPr>
            <a:endParaRPr sz="1200"/>
          </a:p>
          <a:p>
            <a:pPr marL="393700">
              <a:lnSpc>
                <a:spcPct val="100000"/>
              </a:lnSpc>
            </a:pPr>
            <a:r>
              <a:rPr sz="2000" spc="-15" dirty="0">
                <a:latin typeface="Microsoft JhengHei"/>
                <a:cs typeface="Microsoft JhengHei"/>
              </a:rPr>
              <a:t>求向量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的最小值的函数</a:t>
            </a:r>
            <a:r>
              <a:rPr sz="2000" spc="-10" dirty="0">
                <a:latin typeface="Microsoft JhengHei"/>
                <a:cs typeface="Microsoft JhengHei"/>
              </a:rPr>
              <a:t>是</a:t>
            </a:r>
            <a:r>
              <a:rPr sz="2000" b="1" spc="-15" dirty="0">
                <a:latin typeface="Times New Roman"/>
                <a:cs typeface="Times New Roman"/>
              </a:rPr>
              <a:t>min(X</a:t>
            </a:r>
            <a:r>
              <a:rPr sz="2000" b="1" spc="-20" dirty="0">
                <a:latin typeface="Times New Roman"/>
                <a:cs typeface="Times New Roman"/>
              </a:rPr>
              <a:t>)</a:t>
            </a:r>
            <a:r>
              <a:rPr sz="2000" spc="-20" dirty="0">
                <a:latin typeface="Microsoft JhengHei"/>
                <a:cs typeface="Microsoft JhengHei"/>
              </a:rPr>
              <a:t>，用法和</a:t>
            </a:r>
            <a:r>
              <a:rPr sz="2000" b="1" spc="-15" dirty="0">
                <a:latin typeface="Times New Roman"/>
                <a:cs typeface="Times New Roman"/>
              </a:rPr>
              <a:t>max(X)</a:t>
            </a:r>
            <a:r>
              <a:rPr sz="2000" spc="-20" dirty="0">
                <a:latin typeface="Microsoft JhengHei"/>
                <a:cs typeface="Microsoft JhengHei"/>
              </a:rPr>
              <a:t>完全相同。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016" y="1366773"/>
            <a:ext cx="3482340" cy="826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7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求向量的最大值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&gt;&gt;x=</a:t>
            </a:r>
            <a:r>
              <a:rPr sz="2400" b="1" spc="-5" dirty="0">
                <a:latin typeface="Times New Roman"/>
                <a:cs typeface="Times New Roman"/>
              </a:rPr>
              <a:t>[-</a:t>
            </a:r>
            <a:r>
              <a:rPr sz="2400" b="1" dirty="0">
                <a:latin typeface="Times New Roman"/>
                <a:cs typeface="Times New Roman"/>
              </a:rPr>
              <a:t>43,72,9,16,23,47</a:t>
            </a:r>
            <a:r>
              <a:rPr sz="2400" b="1" spc="-5" dirty="0">
                <a:latin typeface="Times New Roman"/>
                <a:cs typeface="Times New Roman"/>
              </a:rPr>
              <a:t>];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2161570"/>
            <a:ext cx="1613535" cy="134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2700"/>
              </a:lnSpc>
            </a:pPr>
            <a:r>
              <a:rPr sz="2400" b="1" dirty="0">
                <a:latin typeface="Times New Roman"/>
                <a:cs typeface="Times New Roman"/>
              </a:rPr>
              <a:t>&gt;&gt;y=max(x) y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393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72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29992" y="2244597"/>
            <a:ext cx="29235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求向量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x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中的最大值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016" y="3561588"/>
            <a:ext cx="7371080" cy="2143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&gt;&gt;[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,l]=max(x)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求向量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x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中的最大值及其该元素的位置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y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175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72</a:t>
            </a:r>
            <a:endParaRPr sz="2400">
              <a:latin typeface="Times New Roman"/>
              <a:cs typeface="Times New Roman"/>
            </a:endParaRPr>
          </a:p>
          <a:p>
            <a:pPr marL="317500" marR="6894195" indent="-304800">
              <a:lnSpc>
                <a:spcPct val="120000"/>
              </a:lnSpc>
            </a:pP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 2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9. </a:t>
            </a:r>
            <a:r>
              <a:rPr dirty="0">
                <a:latin typeface="Microsoft JhengHei"/>
                <a:cs typeface="Microsoft JhengHei"/>
              </a:rPr>
              <a:t>数</a:t>
            </a:r>
            <a:r>
              <a:rPr spc="5" dirty="0">
                <a:latin typeface="Microsoft JhengHei"/>
                <a:cs typeface="Microsoft JhengHei"/>
              </a:rPr>
              <a:t>据</a:t>
            </a:r>
            <a:r>
              <a:rPr dirty="0">
                <a:latin typeface="Microsoft JhengHei"/>
                <a:cs typeface="Microsoft JhengHei"/>
              </a:rPr>
              <a:t>分析与统计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4300"/>
            <a:ext cx="7538720" cy="4378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求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矩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阵的最大值和最小值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求矩阵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Microsoft JhengHei"/>
                <a:cs typeface="Microsoft JhengHei"/>
              </a:rPr>
              <a:t>的最大值的函数</a:t>
            </a:r>
            <a:r>
              <a:rPr sz="2400" spc="5" dirty="0">
                <a:latin typeface="Microsoft JhengHei"/>
                <a:cs typeface="Microsoft JhengHei"/>
              </a:rPr>
              <a:t>有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dirty="0">
                <a:latin typeface="Microsoft JhengHei"/>
                <a:cs typeface="Microsoft JhengHei"/>
              </a:rPr>
              <a:t>种调用格式，分别是：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(1) max(A)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：</a:t>
            </a:r>
            <a:r>
              <a:rPr sz="2400" dirty="0">
                <a:latin typeface="Microsoft JhengHei"/>
                <a:cs typeface="Microsoft JhengHei"/>
              </a:rPr>
              <a:t>返</a:t>
            </a:r>
            <a:r>
              <a:rPr sz="2400" spc="5" dirty="0">
                <a:latin typeface="Microsoft JhengHei"/>
                <a:cs typeface="Microsoft JhengHei"/>
              </a:rPr>
              <a:t>回</a:t>
            </a:r>
            <a:r>
              <a:rPr sz="2400" dirty="0">
                <a:latin typeface="Microsoft JhengHei"/>
                <a:cs typeface="Microsoft JhengHei"/>
              </a:rPr>
              <a:t>一个行向量，向量的</a:t>
            </a:r>
            <a:r>
              <a:rPr sz="2400" spc="10" dirty="0">
                <a:latin typeface="Microsoft JhengHei"/>
                <a:cs typeface="Microsoft JhengHei"/>
              </a:rPr>
              <a:t>第</a:t>
            </a:r>
            <a:r>
              <a:rPr sz="2400" b="1" spc="-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Microsoft JhengHei"/>
                <a:cs typeface="Microsoft JhengHei"/>
              </a:rPr>
              <a:t>个元素是矩阵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  <a:spcBef>
                <a:spcPts val="285"/>
              </a:spcBef>
            </a:pPr>
            <a:r>
              <a:rPr sz="2400" spc="5" dirty="0">
                <a:latin typeface="Microsoft JhengHei"/>
                <a:cs typeface="Microsoft JhengHei"/>
              </a:rPr>
              <a:t>的第</a:t>
            </a:r>
            <a:r>
              <a:rPr sz="2400" b="1" spc="-5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Microsoft JhengHei"/>
                <a:cs typeface="Microsoft JhengHei"/>
              </a:rPr>
              <a:t>列上的最大值；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622300" marR="85090" indent="-609600">
              <a:lnSpc>
                <a:spcPct val="11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(2) [</a:t>
            </a:r>
            <a:r>
              <a:rPr sz="2400" b="1" spc="-220" dirty="0">
                <a:solidFill>
                  <a:srgbClr val="480092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,U]=max(A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：</a:t>
            </a:r>
            <a:r>
              <a:rPr sz="2400" spc="5" dirty="0">
                <a:latin typeface="Microsoft JhengHei"/>
                <a:cs typeface="Microsoft JhengHei"/>
              </a:rPr>
              <a:t>返回行向</a:t>
            </a:r>
            <a:r>
              <a:rPr sz="2400" dirty="0">
                <a:latin typeface="Microsoft JhengHei"/>
                <a:cs typeface="Microsoft JhengHei"/>
              </a:rPr>
              <a:t>量</a:t>
            </a: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spc="5" dirty="0">
                <a:latin typeface="Microsoft JhengHei"/>
                <a:cs typeface="Microsoft JhengHei"/>
              </a:rPr>
              <a:t>和</a:t>
            </a:r>
            <a:r>
              <a:rPr sz="2400" b="1" dirty="0">
                <a:latin typeface="Times New Roman"/>
                <a:cs typeface="Times New Roman"/>
              </a:rPr>
              <a:t>U</a:t>
            </a:r>
            <a:r>
              <a:rPr sz="2400" spc="5" dirty="0">
                <a:latin typeface="Microsoft JhengHei"/>
                <a:cs typeface="Microsoft JhengHei"/>
              </a:rPr>
              <a:t>，</a:t>
            </a: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dirty="0">
                <a:latin typeface="Microsoft JhengHei"/>
                <a:cs typeface="Microsoft JhengHei"/>
              </a:rPr>
              <a:t>向量记录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spc="5" dirty="0">
                <a:latin typeface="Microsoft JhengHei"/>
                <a:cs typeface="Microsoft JhengHei"/>
              </a:rPr>
              <a:t>的每 </a:t>
            </a:r>
            <a:r>
              <a:rPr sz="2400" dirty="0">
                <a:latin typeface="Microsoft JhengHei"/>
                <a:cs typeface="Microsoft JhengHei"/>
              </a:rPr>
              <a:t>列</a:t>
            </a:r>
            <a:r>
              <a:rPr sz="2400" spc="5" dirty="0">
                <a:latin typeface="Microsoft JhengHei"/>
                <a:cs typeface="Microsoft JhengHei"/>
              </a:rPr>
              <a:t>的</a:t>
            </a:r>
            <a:r>
              <a:rPr sz="2400" dirty="0">
                <a:latin typeface="Microsoft JhengHei"/>
                <a:cs typeface="Microsoft JhengHei"/>
              </a:rPr>
              <a:t>最大值</a:t>
            </a:r>
            <a:r>
              <a:rPr sz="2400" spc="5" dirty="0">
                <a:latin typeface="Microsoft JhengHei"/>
                <a:cs typeface="Microsoft JhengHei"/>
              </a:rPr>
              <a:t>，</a:t>
            </a:r>
            <a:r>
              <a:rPr sz="2400" b="1" dirty="0">
                <a:latin typeface="Times New Roman"/>
                <a:cs typeface="Times New Roman"/>
              </a:rPr>
              <a:t>U</a:t>
            </a:r>
            <a:r>
              <a:rPr sz="2400" dirty="0">
                <a:latin typeface="Microsoft JhengHei"/>
                <a:cs typeface="Microsoft JhengHei"/>
              </a:rPr>
              <a:t>向量记录每列最大值的行号；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622300" marR="82550" indent="-609600">
              <a:lnSpc>
                <a:spcPct val="11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(3) max(A,[],dim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：</a:t>
            </a:r>
            <a:r>
              <a:rPr sz="2400" b="1" dirty="0">
                <a:latin typeface="Times New Roman"/>
                <a:cs typeface="Times New Roman"/>
              </a:rPr>
              <a:t>di</a:t>
            </a:r>
            <a:r>
              <a:rPr sz="2400" b="1" spc="-5" dirty="0">
                <a:latin typeface="Times New Roman"/>
                <a:cs typeface="Times New Roman"/>
              </a:rPr>
              <a:t>m</a:t>
            </a:r>
            <a:r>
              <a:rPr sz="2400" spc="5" dirty="0">
                <a:latin typeface="Microsoft JhengHei"/>
                <a:cs typeface="Microsoft JhengHei"/>
              </a:rPr>
              <a:t>取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spc="5" dirty="0">
                <a:latin typeface="Microsoft JhengHei"/>
                <a:cs typeface="Microsoft JhengHei"/>
              </a:rPr>
              <a:t>或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r>
              <a:rPr sz="2400" spc="5" dirty="0">
                <a:latin typeface="Microsoft JhengHei"/>
                <a:cs typeface="Microsoft JhengHei"/>
              </a:rPr>
              <a:t>。</a:t>
            </a:r>
            <a:r>
              <a:rPr sz="2400" b="1" dirty="0">
                <a:latin typeface="Times New Roman"/>
                <a:cs typeface="Times New Roman"/>
              </a:rPr>
              <a:t>di</a:t>
            </a:r>
            <a:r>
              <a:rPr sz="2400" b="1" spc="-5" dirty="0">
                <a:latin typeface="Times New Roman"/>
                <a:cs typeface="Times New Roman"/>
              </a:rPr>
              <a:t>m</a:t>
            </a:r>
            <a:r>
              <a:rPr sz="2400" spc="5" dirty="0">
                <a:latin typeface="Microsoft JhengHei"/>
                <a:cs typeface="Microsoft JhengHei"/>
              </a:rPr>
              <a:t>取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dirty="0">
                <a:latin typeface="Microsoft JhengHei"/>
                <a:cs typeface="Microsoft JhengHei"/>
              </a:rPr>
              <a:t>时</a:t>
            </a:r>
            <a:r>
              <a:rPr sz="2400" spc="5" dirty="0">
                <a:latin typeface="Microsoft JhengHei"/>
                <a:cs typeface="Microsoft JhengHei"/>
              </a:rPr>
              <a:t>，</a:t>
            </a:r>
            <a:r>
              <a:rPr sz="2400" dirty="0">
                <a:latin typeface="Microsoft JhengHei"/>
                <a:cs typeface="Microsoft JhengHei"/>
              </a:rPr>
              <a:t>该函数和 </a:t>
            </a:r>
            <a:r>
              <a:rPr sz="2400" b="1" dirty="0">
                <a:latin typeface="Times New Roman"/>
                <a:cs typeface="Times New Roman"/>
              </a:rPr>
              <a:t>max(A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spc="5" dirty="0">
                <a:latin typeface="Microsoft JhengHei"/>
                <a:cs typeface="Microsoft JhengHei"/>
              </a:rPr>
              <a:t>完全相同；</a:t>
            </a:r>
            <a:r>
              <a:rPr sz="2400" b="1" dirty="0">
                <a:latin typeface="Times New Roman"/>
                <a:cs typeface="Times New Roman"/>
              </a:rPr>
              <a:t>di</a:t>
            </a:r>
            <a:r>
              <a:rPr sz="2400" b="1" spc="-5" dirty="0">
                <a:latin typeface="Times New Roman"/>
                <a:cs typeface="Times New Roman"/>
              </a:rPr>
              <a:t>m</a:t>
            </a:r>
            <a:r>
              <a:rPr sz="2400" dirty="0">
                <a:latin typeface="Microsoft JhengHei"/>
                <a:cs typeface="Microsoft JhengHei"/>
              </a:rPr>
              <a:t>取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r>
              <a:rPr sz="2400" dirty="0">
                <a:latin typeface="Microsoft JhengHei"/>
                <a:cs typeface="Microsoft JhengHei"/>
              </a:rPr>
              <a:t>时，该函数返回一个列向 </a:t>
            </a:r>
            <a:r>
              <a:rPr sz="2400" spc="5" dirty="0">
                <a:latin typeface="Microsoft JhengHei"/>
                <a:cs typeface="Microsoft JhengHei"/>
              </a:rPr>
              <a:t>量，其</a:t>
            </a:r>
            <a:r>
              <a:rPr sz="2400" dirty="0">
                <a:latin typeface="Microsoft JhengHei"/>
                <a:cs typeface="Microsoft JhengHei"/>
              </a:rPr>
              <a:t>第</a:t>
            </a:r>
            <a:r>
              <a:rPr sz="2400" b="1" spc="-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Microsoft JhengHei"/>
                <a:cs typeface="Microsoft JhengHei"/>
              </a:rPr>
              <a:t>个元素是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Microsoft JhengHei"/>
                <a:cs typeface="Microsoft JhengHei"/>
              </a:rPr>
              <a:t>矩阵的</a:t>
            </a:r>
            <a:r>
              <a:rPr sz="2400" spc="5" dirty="0">
                <a:latin typeface="Microsoft JhengHei"/>
                <a:cs typeface="Microsoft JhengHei"/>
              </a:rPr>
              <a:t>第</a:t>
            </a:r>
            <a:r>
              <a:rPr sz="2400" b="1" spc="-10" dirty="0">
                <a:latin typeface="Times New Roman"/>
                <a:cs typeface="Times New Roman"/>
              </a:rPr>
              <a:t>i</a:t>
            </a:r>
            <a:r>
              <a:rPr sz="2400" dirty="0">
                <a:latin typeface="Microsoft JhengHei"/>
                <a:cs typeface="Microsoft JhengHei"/>
              </a:rPr>
              <a:t>行上的最大值。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2400" dirty="0">
                <a:latin typeface="Microsoft JhengHei"/>
                <a:cs typeface="Microsoft JhengHei"/>
              </a:rPr>
              <a:t>求</a:t>
            </a:r>
            <a:r>
              <a:rPr sz="2400" spc="5" dirty="0">
                <a:latin typeface="Microsoft JhengHei"/>
                <a:cs typeface="Microsoft JhengHei"/>
              </a:rPr>
              <a:t>最</a:t>
            </a:r>
            <a:r>
              <a:rPr sz="2400" dirty="0">
                <a:latin typeface="Microsoft JhengHei"/>
                <a:cs typeface="Microsoft JhengHei"/>
              </a:rPr>
              <a:t>小值的函数</a:t>
            </a:r>
            <a:r>
              <a:rPr sz="2400" spc="5" dirty="0">
                <a:latin typeface="Microsoft JhengHei"/>
                <a:cs typeface="Microsoft JhengHei"/>
              </a:rPr>
              <a:t>是</a:t>
            </a:r>
            <a:r>
              <a:rPr sz="2400" b="1" spc="-5" dirty="0">
                <a:latin typeface="Times New Roman"/>
                <a:cs typeface="Times New Roman"/>
              </a:rPr>
              <a:t>min</a:t>
            </a:r>
            <a:r>
              <a:rPr sz="2400" dirty="0">
                <a:latin typeface="Microsoft JhengHei"/>
                <a:cs typeface="Microsoft JhengHei"/>
              </a:rPr>
              <a:t>，其用法</a:t>
            </a:r>
            <a:r>
              <a:rPr sz="2400" spc="5" dirty="0">
                <a:latin typeface="Microsoft JhengHei"/>
                <a:cs typeface="Microsoft JhengHei"/>
              </a:rPr>
              <a:t>和</a:t>
            </a:r>
            <a:r>
              <a:rPr sz="2400" b="1" dirty="0">
                <a:latin typeface="Times New Roman"/>
                <a:cs typeface="Times New Roman"/>
              </a:rPr>
              <a:t>ma</a:t>
            </a:r>
            <a:r>
              <a:rPr sz="2400" b="1" spc="-5" dirty="0">
                <a:latin typeface="Times New Roman"/>
                <a:cs typeface="Times New Roman"/>
              </a:rPr>
              <a:t>x</a:t>
            </a:r>
            <a:r>
              <a:rPr sz="2400" dirty="0">
                <a:latin typeface="Microsoft JhengHei"/>
                <a:cs typeface="Microsoft JhengHei"/>
              </a:rPr>
              <a:t>完全相同。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2339" y="1185671"/>
            <a:ext cx="3482340" cy="826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7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求矩阵的最大值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&gt;&gt;x=</a:t>
            </a:r>
            <a:r>
              <a:rPr sz="2400" b="1" dirty="0">
                <a:latin typeface="Times New Roman"/>
                <a:cs typeface="Times New Roman"/>
              </a:rPr>
              <a:t>[</a:t>
            </a:r>
            <a:r>
              <a:rPr sz="2400" b="1" spc="-5" dirty="0">
                <a:latin typeface="Times New Roman"/>
                <a:cs typeface="Times New Roman"/>
              </a:rPr>
              <a:t>-43,72,9</a:t>
            </a:r>
            <a:r>
              <a:rPr sz="2400" b="1" dirty="0">
                <a:latin typeface="Times New Roman"/>
                <a:cs typeface="Times New Roman"/>
              </a:rPr>
              <a:t>;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16,23,47];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2339" y="1980722"/>
            <a:ext cx="1625600" cy="134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8415">
              <a:lnSpc>
                <a:spcPct val="122700"/>
              </a:lnSpc>
            </a:pPr>
            <a:r>
              <a:rPr sz="2400" b="1" dirty="0">
                <a:latin typeface="Times New Roman"/>
                <a:cs typeface="Times New Roman"/>
              </a:rPr>
              <a:t>&gt;&gt;y=max(x) y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93700">
              <a:lnSpc>
                <a:spcPct val="100000"/>
              </a:lnSpc>
              <a:tabLst>
                <a:tab pos="850265" algn="l"/>
                <a:tab pos="1307465" algn="l"/>
              </a:tabLst>
            </a:pPr>
            <a:r>
              <a:rPr sz="2400" b="1" dirty="0">
                <a:latin typeface="Times New Roman"/>
                <a:cs typeface="Times New Roman"/>
              </a:rPr>
              <a:t>16	72	47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9316" y="2063750"/>
            <a:ext cx="35331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求矩阵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x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中每列的最大值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2339" y="3390392"/>
            <a:ext cx="6988175" cy="2576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&gt;&gt;[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,l]=max(x)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求矩阵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x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中每列的最大值及其该元素的位置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y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17500">
              <a:lnSpc>
                <a:spcPct val="100000"/>
              </a:lnSpc>
              <a:tabLst>
                <a:tab pos="774065" algn="l"/>
                <a:tab pos="1231265" algn="l"/>
              </a:tabLst>
            </a:pPr>
            <a:r>
              <a:rPr sz="2400" b="1" dirty="0">
                <a:latin typeface="Times New Roman"/>
                <a:cs typeface="Times New Roman"/>
              </a:rPr>
              <a:t>16	72	47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93700">
              <a:lnSpc>
                <a:spcPct val="100000"/>
              </a:lnSpc>
              <a:tabLst>
                <a:tab pos="697865" algn="l"/>
                <a:tab pos="1002665" algn="l"/>
              </a:tabLst>
            </a:pPr>
            <a:r>
              <a:rPr sz="2400" b="1" dirty="0">
                <a:latin typeface="Times New Roman"/>
                <a:cs typeface="Times New Roman"/>
              </a:rPr>
              <a:t>2	1	2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400" b="1" dirty="0">
                <a:latin typeface="Times New Roman"/>
                <a:cs typeface="Times New Roman"/>
              </a:rPr>
              <a:t>&gt;&gt;max(x,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[],1), max(x, [],2)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求矩阵中每行的最大值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9. </a:t>
            </a:r>
            <a:r>
              <a:rPr dirty="0">
                <a:latin typeface="Microsoft JhengHei"/>
                <a:cs typeface="Microsoft JhengHei"/>
              </a:rPr>
              <a:t>数</a:t>
            </a:r>
            <a:r>
              <a:rPr spc="5" dirty="0">
                <a:latin typeface="Microsoft JhengHei"/>
                <a:cs typeface="Microsoft JhengHei"/>
              </a:rPr>
              <a:t>据</a:t>
            </a:r>
            <a:r>
              <a:rPr dirty="0">
                <a:latin typeface="Microsoft JhengHei"/>
                <a:cs typeface="Microsoft JhengHei"/>
              </a:rPr>
              <a:t>分析与统计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69999"/>
            <a:ext cx="7536815" cy="3967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14395">
              <a:lnSpc>
                <a:spcPct val="1425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求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和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与求积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sum(X)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15" dirty="0">
                <a:latin typeface="Microsoft JhengHei"/>
                <a:cs typeface="Microsoft JhengHei"/>
              </a:rPr>
              <a:t>返回向量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各元素的和。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od(X)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15" dirty="0">
                <a:latin typeface="Microsoft JhengHei"/>
                <a:cs typeface="Microsoft JhengHei"/>
              </a:rPr>
              <a:t>返回向量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各元素的乘积。</a:t>
            </a:r>
            <a:endParaRPr sz="2000">
              <a:latin typeface="Microsoft JhengHei"/>
              <a:cs typeface="Microsoft JhengHei"/>
            </a:endParaRPr>
          </a:p>
          <a:p>
            <a:pPr marL="12700" marR="6350">
              <a:lnSpc>
                <a:spcPct val="145000"/>
              </a:lnSpc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sum(A)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20" dirty="0">
                <a:latin typeface="Microsoft JhengHei"/>
                <a:cs typeface="Microsoft JhengHei"/>
              </a:rPr>
              <a:t>返回一个行向量，其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列的元素和。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od(A)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20" dirty="0">
                <a:latin typeface="Microsoft JhengHei"/>
                <a:cs typeface="Microsoft JhengHei"/>
              </a:rPr>
              <a:t>返回一个行向量，其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</a:t>
            </a:r>
            <a:r>
              <a:rPr sz="2000" spc="-15" dirty="0">
                <a:latin typeface="Microsoft JhengHei"/>
                <a:cs typeface="Microsoft JhengHei"/>
              </a:rPr>
              <a:t>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列的元素乘积。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sum(A,dim)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15" dirty="0">
                <a:latin typeface="Microsoft JhengHei"/>
                <a:cs typeface="Microsoft JhengHei"/>
              </a:rPr>
              <a:t>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15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1</a:t>
            </a:r>
            <a:r>
              <a:rPr sz="2000" spc="-20" dirty="0">
                <a:latin typeface="Microsoft JhengHei"/>
                <a:cs typeface="Microsoft JhengHei"/>
              </a:rPr>
              <a:t>时，该函数等同</a:t>
            </a:r>
            <a:r>
              <a:rPr sz="2000" spc="-15" dirty="0">
                <a:latin typeface="Microsoft JhengHei"/>
                <a:cs typeface="Microsoft JhengHei"/>
              </a:rPr>
              <a:t>于</a:t>
            </a:r>
            <a:r>
              <a:rPr sz="2000" b="1" spc="-10" dirty="0">
                <a:latin typeface="Times New Roman"/>
                <a:cs typeface="Times New Roman"/>
              </a:rPr>
              <a:t>su</a:t>
            </a:r>
            <a:r>
              <a:rPr sz="2000" b="1" spc="-30" dirty="0">
                <a:latin typeface="Times New Roman"/>
                <a:cs typeface="Times New Roman"/>
              </a:rPr>
              <a:t>m</a:t>
            </a:r>
            <a:r>
              <a:rPr sz="2000" b="1" spc="-15" dirty="0">
                <a:latin typeface="Times New Roman"/>
                <a:cs typeface="Times New Roman"/>
              </a:rPr>
              <a:t>(A)</a:t>
            </a:r>
            <a:r>
              <a:rPr sz="2000" spc="-15" dirty="0">
                <a:latin typeface="Microsoft JhengHei"/>
                <a:cs typeface="Microsoft JhengHei"/>
              </a:rPr>
              <a:t>；当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15" dirty="0">
                <a:latin typeface="Microsoft JhengHei"/>
                <a:cs typeface="Microsoft JhengHei"/>
              </a:rPr>
              <a:t>为</a:t>
            </a:r>
            <a:r>
              <a:rPr sz="2000" b="1" spc="-15" dirty="0">
                <a:latin typeface="Times New Roman"/>
                <a:cs typeface="Times New Roman"/>
              </a:rPr>
              <a:t>2</a:t>
            </a:r>
            <a:r>
              <a:rPr sz="2000" spc="-20" dirty="0">
                <a:latin typeface="Microsoft JhengHei"/>
                <a:cs typeface="Microsoft JhengHei"/>
              </a:rPr>
              <a:t>时，返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622300">
              <a:lnSpc>
                <a:spcPct val="100000"/>
              </a:lnSpc>
            </a:pPr>
            <a:r>
              <a:rPr sz="2000" spc="-20" dirty="0">
                <a:latin typeface="Microsoft JhengHei"/>
                <a:cs typeface="Microsoft JhengHei"/>
              </a:rPr>
              <a:t>回一个列向量，其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行的各元素之和。</a:t>
            </a:r>
            <a:endParaRPr sz="2000">
              <a:latin typeface="Microsoft JhengHei"/>
              <a:cs typeface="Microsoft JhengHei"/>
            </a:endParaRPr>
          </a:p>
          <a:p>
            <a:pPr marL="622300" marR="126364" indent="-609600">
              <a:lnSpc>
                <a:spcPct val="125000"/>
              </a:lnSpc>
              <a:spcBef>
                <a:spcPts val="480"/>
              </a:spcBef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od(A,dim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000" spc="-15" dirty="0">
                <a:latin typeface="Microsoft JhengHei"/>
                <a:cs typeface="Microsoft JhengHei"/>
              </a:rPr>
              <a:t>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15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1</a:t>
            </a:r>
            <a:r>
              <a:rPr sz="2000" spc="-15" dirty="0">
                <a:latin typeface="Microsoft JhengHei"/>
                <a:cs typeface="Microsoft JhengHei"/>
              </a:rPr>
              <a:t>时</a:t>
            </a:r>
            <a:r>
              <a:rPr sz="2000" spc="-20" dirty="0">
                <a:latin typeface="Microsoft JhengHei"/>
                <a:cs typeface="Microsoft JhengHei"/>
              </a:rPr>
              <a:t>，该</a:t>
            </a:r>
            <a:r>
              <a:rPr sz="2000" spc="-10" dirty="0">
                <a:latin typeface="Microsoft JhengHei"/>
                <a:cs typeface="Microsoft JhengHei"/>
              </a:rPr>
              <a:t>函</a:t>
            </a:r>
            <a:r>
              <a:rPr sz="2000" spc="-20" dirty="0">
                <a:latin typeface="Microsoft JhengHei"/>
                <a:cs typeface="Microsoft JhengHei"/>
              </a:rPr>
              <a:t>数等</a:t>
            </a:r>
            <a:r>
              <a:rPr sz="2000" spc="-10" dirty="0">
                <a:latin typeface="Microsoft JhengHei"/>
                <a:cs typeface="Microsoft JhengHei"/>
              </a:rPr>
              <a:t>同</a:t>
            </a:r>
            <a:r>
              <a:rPr sz="2000" spc="-30" dirty="0">
                <a:latin typeface="Microsoft JhengHei"/>
                <a:cs typeface="Microsoft JhengHei"/>
              </a:rPr>
              <a:t>于</a:t>
            </a:r>
            <a:r>
              <a:rPr sz="2000" b="1" spc="-15" dirty="0">
                <a:latin typeface="Times New Roman"/>
                <a:cs typeface="Times New Roman"/>
              </a:rPr>
              <a:t>p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od(A)</a:t>
            </a:r>
            <a:r>
              <a:rPr sz="2000" spc="-15" dirty="0">
                <a:latin typeface="Microsoft JhengHei"/>
                <a:cs typeface="Microsoft JhengHei"/>
              </a:rPr>
              <a:t>；当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20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2</a:t>
            </a:r>
            <a:r>
              <a:rPr sz="2000" spc="-20" dirty="0">
                <a:latin typeface="Microsoft JhengHei"/>
                <a:cs typeface="Microsoft JhengHei"/>
              </a:rPr>
              <a:t>时， 返回一个列向量，其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行的各元素乘积。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9. </a:t>
            </a:r>
            <a:r>
              <a:rPr dirty="0">
                <a:latin typeface="Microsoft JhengHei"/>
                <a:cs typeface="Microsoft JhengHei"/>
              </a:rPr>
              <a:t>数</a:t>
            </a:r>
            <a:r>
              <a:rPr spc="5" dirty="0">
                <a:latin typeface="Microsoft JhengHei"/>
                <a:cs typeface="Microsoft JhengHei"/>
              </a:rPr>
              <a:t>据</a:t>
            </a:r>
            <a:r>
              <a:rPr dirty="0">
                <a:latin typeface="Microsoft JhengHei"/>
                <a:cs typeface="Microsoft JhengHei"/>
              </a:rPr>
              <a:t>分析与统计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118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86509"/>
            <a:ext cx="7643495" cy="4670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48970">
              <a:lnSpc>
                <a:spcPct val="1435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平均值与中值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1800" dirty="0">
                <a:latin typeface="Microsoft JhengHei"/>
                <a:cs typeface="Microsoft JhengHei"/>
              </a:rPr>
              <a:t>求数据序列平均值的函数</a:t>
            </a:r>
            <a:r>
              <a:rPr sz="1800" spc="5" dirty="0">
                <a:latin typeface="Microsoft JhengHei"/>
                <a:cs typeface="Microsoft JhengHei"/>
              </a:rPr>
              <a:t>是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mean</a:t>
            </a:r>
            <a:r>
              <a:rPr sz="1800" dirty="0">
                <a:latin typeface="Microsoft JhengHei"/>
                <a:cs typeface="Microsoft JhengHei"/>
              </a:rPr>
              <a:t>，求数据序列中值的函数是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median</a:t>
            </a:r>
            <a:r>
              <a:rPr sz="1800" dirty="0">
                <a:latin typeface="Microsoft JhengHei"/>
                <a:cs typeface="Microsoft JhengHei"/>
              </a:rPr>
              <a:t>。 两个函数的调用格式为：</a:t>
            </a:r>
            <a:endParaRPr sz="1800">
              <a:latin typeface="Microsoft JhengHei"/>
              <a:cs typeface="Microsoft JhengHei"/>
            </a:endParaRPr>
          </a:p>
          <a:p>
            <a:pPr marL="12700" marR="6350">
              <a:lnSpc>
                <a:spcPts val="3479"/>
              </a:lnSpc>
              <a:spcBef>
                <a:spcPts val="254"/>
              </a:spcBef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mean(X)</a:t>
            </a:r>
            <a:r>
              <a:rPr sz="2000" spc="-15" dirty="0">
                <a:latin typeface="Microsoft JhengHei"/>
                <a:cs typeface="Microsoft JhengHei"/>
              </a:rPr>
              <a:t>：返回向量</a:t>
            </a:r>
            <a:r>
              <a:rPr sz="2000" b="1" spc="-20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的算术平均值。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median(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dirty="0">
                <a:latin typeface="Microsoft JhengHei"/>
                <a:cs typeface="Microsoft JhengHei"/>
              </a:rPr>
              <a:t>：返回向</a:t>
            </a:r>
            <a:r>
              <a:rPr sz="2000" spc="-5" dirty="0">
                <a:latin typeface="Microsoft JhengHei"/>
                <a:cs typeface="Microsoft JhengHei"/>
              </a:rPr>
              <a:t>量</a:t>
            </a:r>
            <a:r>
              <a:rPr sz="2000" b="1" spc="-5" dirty="0">
                <a:latin typeface="Times New Roman"/>
                <a:cs typeface="Times New Roman"/>
              </a:rPr>
              <a:t>X</a:t>
            </a:r>
            <a:r>
              <a:rPr sz="2000" dirty="0">
                <a:latin typeface="Microsoft JhengHei"/>
                <a:cs typeface="Microsoft JhengHei"/>
              </a:rPr>
              <a:t>的中值。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mean(A)</a:t>
            </a:r>
            <a:r>
              <a:rPr sz="2000" spc="-20" dirty="0">
                <a:latin typeface="Microsoft JhengHei"/>
                <a:cs typeface="Microsoft JhengHei"/>
              </a:rPr>
              <a:t>：返回一个行向量，其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</a:t>
            </a:r>
            <a:r>
              <a:rPr sz="2000" spc="-15" dirty="0">
                <a:latin typeface="Microsoft JhengHei"/>
                <a:cs typeface="Microsoft JhengHei"/>
              </a:rPr>
              <a:t>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</a:t>
            </a:r>
            <a:r>
              <a:rPr sz="2000" spc="-20" dirty="0">
                <a:latin typeface="Microsoft JhengHei"/>
                <a:cs typeface="Microsoft JhengHei"/>
              </a:rPr>
              <a:t>第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列的算术平均值。</a:t>
            </a:r>
            <a:endParaRPr sz="2000">
              <a:latin typeface="Microsoft JhengHei"/>
              <a:cs typeface="Microsoft JhengHei"/>
            </a:endParaRPr>
          </a:p>
          <a:p>
            <a:pPr marL="12700" marR="84455">
              <a:lnSpc>
                <a:spcPts val="3479"/>
              </a:lnSpc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median(A)</a:t>
            </a:r>
            <a:r>
              <a:rPr sz="2000" spc="-20" dirty="0">
                <a:latin typeface="Microsoft JhengHei"/>
                <a:cs typeface="Microsoft JhengHei"/>
              </a:rPr>
              <a:t>：返回一个行向量，其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列的中值。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mean(A,dim)</a:t>
            </a:r>
            <a:r>
              <a:rPr sz="2000" spc="-15" dirty="0">
                <a:latin typeface="Microsoft JhengHei"/>
                <a:cs typeface="Microsoft JhengHei"/>
              </a:rPr>
              <a:t>：当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15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1</a:t>
            </a:r>
            <a:r>
              <a:rPr sz="2000" spc="-20" dirty="0">
                <a:latin typeface="Microsoft JhengHei"/>
                <a:cs typeface="Microsoft JhengHei"/>
              </a:rPr>
              <a:t>时</a:t>
            </a:r>
            <a:r>
              <a:rPr sz="2000" spc="-15" dirty="0">
                <a:latin typeface="Microsoft JhengHei"/>
                <a:cs typeface="Microsoft JhengHei"/>
              </a:rPr>
              <a:t>，</a:t>
            </a:r>
            <a:r>
              <a:rPr sz="2000" spc="-20" dirty="0">
                <a:latin typeface="Microsoft JhengHei"/>
                <a:cs typeface="Microsoft JhengHei"/>
              </a:rPr>
              <a:t>该函</a:t>
            </a:r>
            <a:r>
              <a:rPr sz="2000" spc="-10" dirty="0">
                <a:latin typeface="Microsoft JhengHei"/>
                <a:cs typeface="Microsoft JhengHei"/>
              </a:rPr>
              <a:t>数</a:t>
            </a:r>
            <a:r>
              <a:rPr sz="2000" spc="-20" dirty="0">
                <a:latin typeface="Microsoft JhengHei"/>
                <a:cs typeface="Microsoft JhengHei"/>
              </a:rPr>
              <a:t>等同于</a:t>
            </a:r>
            <a:r>
              <a:rPr sz="2000" b="1" spc="-15" dirty="0">
                <a:latin typeface="Times New Roman"/>
                <a:cs typeface="Times New Roman"/>
              </a:rPr>
              <a:t>mean(</a:t>
            </a:r>
            <a:r>
              <a:rPr sz="2000" b="1" spc="-2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)</a:t>
            </a:r>
            <a:r>
              <a:rPr sz="2000" spc="-15" dirty="0">
                <a:latin typeface="Microsoft JhengHei"/>
                <a:cs typeface="Microsoft JhengHei"/>
              </a:rPr>
              <a:t>；当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30" dirty="0">
                <a:latin typeface="Times New Roman"/>
                <a:cs typeface="Times New Roman"/>
              </a:rPr>
              <a:t>m</a:t>
            </a:r>
            <a:r>
              <a:rPr sz="2000" spc="-20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2</a:t>
            </a:r>
            <a:r>
              <a:rPr sz="2000" spc="-20" dirty="0">
                <a:latin typeface="Microsoft JhengHei"/>
                <a:cs typeface="Microsoft JhengHei"/>
              </a:rPr>
              <a:t>时，</a:t>
            </a:r>
            <a:endParaRPr sz="20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  <a:spcBef>
                <a:spcPts val="300"/>
              </a:spcBef>
            </a:pPr>
            <a:r>
              <a:rPr sz="2000" spc="-20" dirty="0">
                <a:latin typeface="Microsoft JhengHei"/>
                <a:cs typeface="Microsoft JhengHei"/>
              </a:rPr>
              <a:t>返回一个列向量，其</a:t>
            </a:r>
            <a:r>
              <a:rPr sz="2000" spc="-10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行的算术平均值。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80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median(A,dim)</a:t>
            </a:r>
            <a:r>
              <a:rPr sz="2000" spc="-15" dirty="0">
                <a:latin typeface="Microsoft JhengHei"/>
                <a:cs typeface="Microsoft JhengHei"/>
              </a:rPr>
              <a:t>：当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25" dirty="0">
                <a:latin typeface="Times New Roman"/>
                <a:cs typeface="Times New Roman"/>
              </a:rPr>
              <a:t>m</a:t>
            </a:r>
            <a:r>
              <a:rPr sz="2000" spc="-20" dirty="0">
                <a:latin typeface="Microsoft JhengHei"/>
                <a:cs typeface="Microsoft JhengHei"/>
              </a:rPr>
              <a:t>为</a:t>
            </a:r>
            <a:r>
              <a:rPr sz="2000" b="1" spc="-5" dirty="0">
                <a:latin typeface="Times New Roman"/>
                <a:cs typeface="Times New Roman"/>
              </a:rPr>
              <a:t>1</a:t>
            </a:r>
            <a:r>
              <a:rPr sz="2000" spc="-20" dirty="0">
                <a:latin typeface="Microsoft JhengHei"/>
                <a:cs typeface="Microsoft JhengHei"/>
              </a:rPr>
              <a:t>时，该函数等同</a:t>
            </a:r>
            <a:r>
              <a:rPr sz="2000" spc="-10" dirty="0">
                <a:latin typeface="Microsoft JhengHei"/>
                <a:cs typeface="Microsoft JhengHei"/>
              </a:rPr>
              <a:t>于</a:t>
            </a:r>
            <a:r>
              <a:rPr sz="2000" b="1" spc="-15" dirty="0">
                <a:latin typeface="Times New Roman"/>
                <a:cs typeface="Times New Roman"/>
              </a:rPr>
              <a:t>medi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n(A)</a:t>
            </a:r>
            <a:r>
              <a:rPr sz="2000" spc="-15" dirty="0">
                <a:latin typeface="Microsoft JhengHei"/>
                <a:cs typeface="Microsoft JhengHei"/>
              </a:rPr>
              <a:t>；当</a:t>
            </a:r>
            <a:r>
              <a:rPr sz="2000" b="1" spc="-10" dirty="0">
                <a:latin typeface="Times New Roman"/>
                <a:cs typeface="Times New Roman"/>
              </a:rPr>
              <a:t>di</a:t>
            </a:r>
            <a:r>
              <a:rPr sz="2000" b="1" spc="-30" dirty="0">
                <a:latin typeface="Times New Roman"/>
                <a:cs typeface="Times New Roman"/>
              </a:rPr>
              <a:t>m</a:t>
            </a:r>
            <a:r>
              <a:rPr sz="2000" spc="-15" dirty="0">
                <a:latin typeface="Microsoft JhengHei"/>
                <a:cs typeface="Microsoft JhengHei"/>
              </a:rPr>
              <a:t>为</a:t>
            </a:r>
            <a:r>
              <a:rPr sz="2000" b="1" spc="-10" dirty="0"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</a:pPr>
            <a:endParaRPr sz="600"/>
          </a:p>
          <a:p>
            <a:pPr marL="622300">
              <a:lnSpc>
                <a:spcPct val="100000"/>
              </a:lnSpc>
            </a:pPr>
            <a:r>
              <a:rPr sz="2000" spc="-20" dirty="0">
                <a:latin typeface="Microsoft JhengHei"/>
                <a:cs typeface="Microsoft JhengHei"/>
              </a:rPr>
              <a:t>时，返回一个列向量，其</a:t>
            </a:r>
            <a:r>
              <a:rPr sz="2000" spc="-5" dirty="0">
                <a:latin typeface="Microsoft JhengHei"/>
                <a:cs typeface="Microsoft JhengHei"/>
              </a:rPr>
              <a:t>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个元素是</a:t>
            </a:r>
            <a:r>
              <a:rPr sz="2000" b="1" spc="-20" dirty="0">
                <a:latin typeface="Times New Roman"/>
                <a:cs typeface="Times New Roman"/>
              </a:rPr>
              <a:t>A</a:t>
            </a:r>
            <a:r>
              <a:rPr sz="2000" spc="-15" dirty="0">
                <a:latin typeface="Microsoft JhengHei"/>
                <a:cs typeface="Microsoft JhengHei"/>
              </a:rPr>
              <a:t>的第</a:t>
            </a:r>
            <a:r>
              <a:rPr sz="2000" b="1" spc="-15" dirty="0">
                <a:latin typeface="Times New Roman"/>
                <a:cs typeface="Times New Roman"/>
              </a:rPr>
              <a:t>i</a:t>
            </a:r>
            <a:r>
              <a:rPr sz="2000" spc="-20" dirty="0">
                <a:latin typeface="Microsoft JhengHei"/>
                <a:cs typeface="Microsoft JhengHei"/>
              </a:rPr>
              <a:t>行的中值。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492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Matla</a:t>
            </a:r>
            <a:r>
              <a:rPr b="1" spc="-10" dirty="0">
                <a:latin typeface="Times New Roman"/>
                <a:cs typeface="Times New Roman"/>
              </a:rPr>
              <a:t>b</a:t>
            </a:r>
            <a:r>
              <a:rPr dirty="0">
                <a:latin typeface="Microsoft JhengHei"/>
                <a:cs typeface="Microsoft JhengHei"/>
              </a:rPr>
              <a:t>语言及其应用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590" y="1053084"/>
            <a:ext cx="8398510" cy="485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850" marR="53340">
              <a:lnSpc>
                <a:spcPct val="120000"/>
              </a:lnSpc>
              <a:tabLst>
                <a:tab pos="657860" algn="l"/>
              </a:tabLst>
            </a:pPr>
            <a:r>
              <a:rPr sz="16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600" dirty="0">
                <a:solidFill>
                  <a:srgbClr val="000099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公司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初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创的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五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600" spc="2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J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k 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36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7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非常辛苦，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常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常身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兼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数职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董事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长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、总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经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理、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推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程序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开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发等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）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，但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公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司一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直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稳定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发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展，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从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当初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一人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公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司，</a:t>
            </a:r>
            <a:r>
              <a:rPr sz="1600" spc="65" dirty="0">
                <a:solidFill>
                  <a:srgbClr val="000099"/>
                </a:solidFill>
                <a:latin typeface="Microsoft JhengHei"/>
                <a:cs typeface="Microsoft JhengHei"/>
              </a:rPr>
              <a:t>到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1993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200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人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，到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200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年的 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500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余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人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20" dirty="0">
                <a:solidFill>
                  <a:srgbClr val="000099"/>
                </a:solidFill>
                <a:latin typeface="Microsoft JhengHei"/>
                <a:cs typeface="Microsoft JhengHei"/>
              </a:rPr>
              <a:t>到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20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05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年公司员工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达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到</a:t>
            </a:r>
            <a:r>
              <a:rPr sz="1600" spc="25" dirty="0">
                <a:solidFill>
                  <a:srgbClr val="000099"/>
                </a:solidFill>
                <a:latin typeface="Microsoft JhengHei"/>
                <a:cs typeface="Microsoft JhengHei"/>
              </a:rPr>
              <a:t>了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13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00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人，不但打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败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其他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竞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争软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且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前景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片欣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欣向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荣。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根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据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J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k 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36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个人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说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法</a:t>
            </a:r>
            <a:r>
              <a:rPr sz="1600" spc="2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53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spc="-180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600" spc="-85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spc="-26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spc="-254" dirty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早</a:t>
            </a:r>
            <a:r>
              <a:rPr sz="1600" spc="15" dirty="0">
                <a:solidFill>
                  <a:srgbClr val="FF0000"/>
                </a:solidFill>
                <a:latin typeface="Microsoft JhengHei"/>
                <a:cs typeface="Microsoft JhengHei"/>
              </a:rPr>
              <a:t>期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成功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两大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因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素是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选用</a:t>
            </a:r>
            <a:r>
              <a:rPr sz="1600" spc="40" dirty="0">
                <a:solidFill>
                  <a:srgbClr val="FF0000"/>
                </a:solidFill>
                <a:latin typeface="Microsoft JhengHei"/>
                <a:cs typeface="Microsoft JhengHei"/>
              </a:rPr>
              <a:t>了</a:t>
            </a:r>
            <a:r>
              <a:rPr sz="1600" spc="-355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语言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及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选</a:t>
            </a:r>
            <a:r>
              <a:rPr sz="1600" spc="20" dirty="0">
                <a:solidFill>
                  <a:srgbClr val="FF0000"/>
                </a:solidFill>
                <a:latin typeface="Microsoft JhengHei"/>
                <a:cs typeface="Microsoft JhengHei"/>
              </a:rPr>
              <a:t>定</a:t>
            </a:r>
            <a:r>
              <a:rPr sz="1600" spc="-310" dirty="0">
                <a:solidFill>
                  <a:srgbClr val="FF0000"/>
                </a:solidFill>
                <a:latin typeface="Arial"/>
                <a:cs typeface="Arial"/>
              </a:rPr>
              <a:t>PC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 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主要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平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台，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这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似乎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和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微软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成功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有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相互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呼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应之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妙。</a:t>
            </a:r>
            <a:endParaRPr sz="1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8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 marR="185420">
              <a:lnSpc>
                <a:spcPct val="120000"/>
              </a:lnSpc>
              <a:tabLst>
                <a:tab pos="600710" algn="l"/>
              </a:tabLst>
            </a:pPr>
            <a:r>
              <a:rPr sz="16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600" dirty="0">
                <a:solidFill>
                  <a:srgbClr val="000099"/>
                </a:solidFill>
                <a:latin typeface="Times New Roman"/>
                <a:cs typeface="Times New Roman"/>
              </a:rPr>
              <a:t>	</a:t>
            </a:r>
            <a:r>
              <a:rPr sz="1600" spc="-100" dirty="0">
                <a:solidFill>
                  <a:srgbClr val="000099"/>
                </a:solidFill>
                <a:latin typeface="Arial"/>
                <a:cs typeface="Arial"/>
              </a:rPr>
              <a:t>MathWork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公司，目前仍然是私人企业，并未上市，这和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Jac</a:t>
            </a:r>
            <a:r>
              <a:rPr sz="1600" spc="-2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240" dirty="0">
                <a:solidFill>
                  <a:srgbClr val="000099"/>
                </a:solidFill>
                <a:latin typeface="Arial"/>
                <a:cs typeface="Arial"/>
              </a:rPr>
              <a:t>Little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个人理念有关， 他认为</a:t>
            </a:r>
            <a:r>
              <a:rPr sz="1600" spc="-53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spc="-18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600" spc="-80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spc="-26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600" spc="-254" dirty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sz="1600" spc="15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设计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方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向应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该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一直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是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以顾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客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的需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求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与软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件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的完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整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性为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首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要目</a:t>
            </a:r>
            <a:r>
              <a:rPr sz="1600" spc="6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是以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盈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利为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主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要目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，因</a:t>
            </a:r>
            <a:r>
              <a:rPr sz="1600" spc="30" dirty="0">
                <a:solidFill>
                  <a:srgbClr val="000099"/>
                </a:solidFill>
                <a:latin typeface="Microsoft JhengHei"/>
                <a:cs typeface="Microsoft JhengHei"/>
              </a:rPr>
              <a:t>此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8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254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直是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稳定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中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求进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步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会因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为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上市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而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遭受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股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东左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右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其发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展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方向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这也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为什</a:t>
            </a:r>
            <a:r>
              <a:rPr sz="1600" spc="30" dirty="0">
                <a:solidFill>
                  <a:srgbClr val="000099"/>
                </a:solidFill>
                <a:latin typeface="Microsoft JhengHei"/>
                <a:cs typeface="Microsoft JhengHei"/>
              </a:rPr>
              <a:t>么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8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254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新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版本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总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是姗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姗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来迟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原因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因为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他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们不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会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因为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市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场的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需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求而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推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出不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熟的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产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品。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此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外，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由</a:t>
            </a:r>
            <a:r>
              <a:rPr sz="1600" spc="35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J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k 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36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保守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个性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也使</a:t>
            </a:r>
            <a:r>
              <a:rPr sz="1600" spc="30" dirty="0">
                <a:solidFill>
                  <a:srgbClr val="000099"/>
                </a:solidFill>
                <a:latin typeface="Microsoft JhengHei"/>
                <a:cs typeface="Microsoft JhengHei"/>
              </a:rPr>
              <a:t>得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600" spc="-70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27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不曾跨足 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8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6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365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52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3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以外的行业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当前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商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场上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纷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纷扰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扰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的并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购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或分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家</a:t>
            </a:r>
            <a:r>
              <a:rPr sz="1600" spc="5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600" spc="-700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27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完全是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绝缘 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体。</a:t>
            </a:r>
            <a:endParaRPr sz="1600">
              <a:latin typeface="Microsoft JhengHei"/>
              <a:cs typeface="Microsoft JhengHei"/>
            </a:endParaRPr>
          </a:p>
          <a:p>
            <a:pPr marL="83820">
              <a:lnSpc>
                <a:spcPct val="100000"/>
              </a:lnSpc>
              <a:spcBef>
                <a:spcPts val="130"/>
              </a:spcBef>
              <a:tabLst>
                <a:tab pos="570865" algn="l"/>
              </a:tabLst>
            </a:pPr>
            <a:r>
              <a:rPr sz="16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600" dirty="0">
                <a:solidFill>
                  <a:srgbClr val="000099"/>
                </a:solidFill>
                <a:latin typeface="Times New Roman"/>
                <a:cs typeface="Times New Roman"/>
              </a:rPr>
              <a:t>	</a:t>
            </a:r>
            <a:r>
              <a:rPr sz="1600" spc="-355" dirty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r>
              <a:rPr sz="1600" spc="445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spc="-8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600" spc="10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1600" spc="-9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-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600" spc="-525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sz="1600" spc="450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600" spc="-85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600" spc="29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至今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仍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是该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公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司的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首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席科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学</a:t>
            </a:r>
            <a:r>
              <a:rPr sz="1600" spc="35" dirty="0">
                <a:solidFill>
                  <a:srgbClr val="FF0000"/>
                </a:solidFill>
                <a:latin typeface="Microsoft JhengHei"/>
                <a:cs typeface="Microsoft JhengHei"/>
              </a:rPr>
              <a:t>家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他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60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多岁的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高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龄，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还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常常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亲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自进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行撰</a:t>
            </a:r>
            <a:endParaRPr sz="1600">
              <a:latin typeface="Microsoft JhengHei"/>
              <a:cs typeface="Microsoft JhengHei"/>
            </a:endParaRPr>
          </a:p>
          <a:p>
            <a:pPr marL="83820" marR="6350">
              <a:lnSpc>
                <a:spcPct val="120000"/>
              </a:lnSpc>
            </a:pP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写程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的工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作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，非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常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令人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佩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服。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如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果你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数值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运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算方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面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的高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水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平问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题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到 </a:t>
            </a:r>
            <a:r>
              <a:rPr sz="1600" spc="90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1600" spc="-53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36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600" spc="-700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27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s 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后，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大部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份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还是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会由 </a:t>
            </a:r>
            <a:r>
              <a:rPr sz="1600" spc="35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1600" spc="-35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52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9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亲自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回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答。</a:t>
            </a:r>
            <a:r>
              <a:rPr sz="1600" spc="2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1994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600" spc="1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36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-51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芯片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曾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发</a:t>
            </a:r>
            <a:r>
              <a:rPr sz="1600" spc="20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1600" spc="-185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45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bu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 </a:t>
            </a:r>
            <a:r>
              <a:rPr sz="1600" spc="20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1600" spc="10" dirty="0">
                <a:solidFill>
                  <a:srgbClr val="000099"/>
                </a:solidFill>
                <a:latin typeface="Microsoft JhengHei"/>
                <a:cs typeface="Microsoft JhengHei"/>
              </a:rPr>
              <a:t>当时 </a:t>
            </a:r>
            <a:r>
              <a:rPr sz="1600" spc="-35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52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44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9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是第一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以软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方式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解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决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此 </a:t>
            </a:r>
            <a:r>
              <a:rPr sz="1600" spc="45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ug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的人，曾一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时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脍炙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人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口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245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2.3 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字符串（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strin</a:t>
            </a:r>
            <a:r>
              <a:rPr sz="32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g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、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arra</a:t>
            </a:r>
            <a:r>
              <a:rPr sz="32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y</a:t>
            </a:r>
            <a:r>
              <a:rPr sz="32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of</a:t>
            </a:r>
            <a:r>
              <a:rPr sz="32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characte</a:t>
            </a:r>
            <a:r>
              <a:rPr sz="32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rs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342644"/>
            <a:ext cx="7648575" cy="3985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关</a:t>
            </a:r>
            <a:r>
              <a:rPr sz="2800" spc="5" dirty="0">
                <a:latin typeface="Microsoft JhengHei"/>
                <a:cs typeface="Microsoft JhengHei"/>
              </a:rPr>
              <a:t>于</a:t>
            </a:r>
            <a:r>
              <a:rPr sz="2800" dirty="0">
                <a:latin typeface="Microsoft JhengHei"/>
                <a:cs typeface="Microsoft JhengHei"/>
              </a:rPr>
              <a:t>字符串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0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</a:t>
            </a:r>
            <a:r>
              <a:rPr sz="2400" b="1" spc="5" dirty="0">
                <a:latin typeface="Times New Roman"/>
                <a:cs typeface="Times New Roman"/>
              </a:rPr>
              <a:t>B</a:t>
            </a:r>
            <a:r>
              <a:rPr sz="2400" spc="5" dirty="0">
                <a:latin typeface="Microsoft JhengHei"/>
                <a:cs typeface="Microsoft JhengHei"/>
              </a:rPr>
              <a:t>处理字</a:t>
            </a:r>
            <a:r>
              <a:rPr sz="2400" dirty="0">
                <a:latin typeface="Microsoft JhengHei"/>
                <a:cs typeface="Microsoft JhengHei"/>
              </a:rPr>
              <a:t>符</a:t>
            </a:r>
            <a:r>
              <a:rPr sz="2400" b="1" dirty="0">
                <a:latin typeface="Times New Roman"/>
                <a:cs typeface="Times New Roman"/>
              </a:rPr>
              <a:t>(Characters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与字符</a:t>
            </a:r>
            <a:r>
              <a:rPr sz="2400" spc="5" dirty="0">
                <a:latin typeface="Microsoft JhengHei"/>
                <a:cs typeface="Microsoft JhengHei"/>
              </a:rPr>
              <a:t>串</a:t>
            </a:r>
            <a:r>
              <a:rPr sz="2400" b="1" dirty="0">
                <a:latin typeface="Times New Roman"/>
                <a:cs typeface="Times New Roman"/>
              </a:rPr>
              <a:t>(Strings)</a:t>
            </a:r>
            <a:endParaRPr sz="2400">
              <a:latin typeface="Times New Roman"/>
              <a:cs typeface="Times New Roman"/>
            </a:endParaRPr>
          </a:p>
          <a:p>
            <a:pPr marL="1003300">
              <a:lnSpc>
                <a:spcPct val="100000"/>
              </a:lnSpc>
              <a:spcBef>
                <a:spcPts val="285"/>
              </a:spcBef>
            </a:pPr>
            <a:r>
              <a:rPr sz="2400" spc="5" dirty="0">
                <a:latin typeface="Microsoft JhengHei"/>
                <a:cs typeface="Microsoft JhengHei"/>
              </a:rPr>
              <a:t>的</a:t>
            </a:r>
            <a:r>
              <a:rPr sz="2400" dirty="0">
                <a:latin typeface="Microsoft JhengHei"/>
                <a:cs typeface="Microsoft JhengHei"/>
              </a:rPr>
              <a:t>相关指令大部分都放在下列目录之中：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774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{M</a:t>
            </a:r>
            <a:r>
              <a:rPr sz="2400" b="1" spc="-17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TLA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根目录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}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too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bo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x\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matla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b\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strfun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40"/>
              </a:spcBef>
            </a:pPr>
            <a:endParaRPr sz="1400"/>
          </a:p>
          <a:p>
            <a:pPr marL="1003300" marR="6350" indent="-533400">
              <a:lnSpc>
                <a:spcPct val="11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dirty="0">
                <a:latin typeface="Microsoft JhengHei"/>
                <a:cs typeface="Microsoft JhengHei"/>
              </a:rPr>
              <a:t>其中的</a:t>
            </a:r>
            <a:r>
              <a:rPr sz="2400" spc="5" dirty="0">
                <a:latin typeface="Microsoft JhengHei"/>
                <a:cs typeface="Microsoft JhengHei"/>
              </a:rPr>
              <a:t>「</a:t>
            </a:r>
            <a:r>
              <a:rPr sz="2400" b="1" dirty="0">
                <a:latin typeface="Times New Roman"/>
                <a:cs typeface="Times New Roman"/>
              </a:rPr>
              <a:t>strfun</a:t>
            </a:r>
            <a:r>
              <a:rPr sz="2400" dirty="0">
                <a:latin typeface="Microsoft JhengHei"/>
                <a:cs typeface="Microsoft JhengHei"/>
              </a:rPr>
              <a:t>」就是代表</a:t>
            </a:r>
            <a:r>
              <a:rPr sz="2400" spc="5" dirty="0">
                <a:latin typeface="Microsoft JhengHei"/>
                <a:cs typeface="Microsoft JhengHei"/>
              </a:rPr>
              <a:t>「</a:t>
            </a:r>
            <a:r>
              <a:rPr sz="2400" b="1" dirty="0">
                <a:latin typeface="Times New Roman"/>
                <a:cs typeface="Times New Roman"/>
              </a:rPr>
              <a:t>String Functio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spc="5" dirty="0">
                <a:latin typeface="Times New Roman"/>
                <a:cs typeface="Times New Roman"/>
              </a:rPr>
              <a:t>s</a:t>
            </a:r>
            <a:r>
              <a:rPr sz="2400" dirty="0">
                <a:latin typeface="Microsoft JhengHei"/>
                <a:cs typeface="Microsoft JhengHei"/>
              </a:rPr>
              <a:t>」。 </a:t>
            </a:r>
            <a:r>
              <a:rPr sz="2400" spc="5" dirty="0">
                <a:latin typeface="Microsoft JhengHei"/>
                <a:cs typeface="Microsoft JhengHei"/>
              </a:rPr>
              <a:t>若要</a:t>
            </a:r>
            <a:r>
              <a:rPr sz="2400" dirty="0">
                <a:latin typeface="Microsoft JhengHei"/>
                <a:cs typeface="Microsoft JhengHei"/>
              </a:rPr>
              <a:t>查询与字</a:t>
            </a:r>
            <a:r>
              <a:rPr sz="2400" spc="5" dirty="0">
                <a:latin typeface="Microsoft JhengHei"/>
                <a:cs typeface="Microsoft JhengHei"/>
              </a:rPr>
              <a:t>符</a:t>
            </a:r>
            <a:r>
              <a:rPr sz="2400" dirty="0">
                <a:latin typeface="Microsoft JhengHei"/>
                <a:cs typeface="Microsoft JhengHei"/>
              </a:rPr>
              <a:t>和字符串相关的指令，可在 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5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TLAB </a:t>
            </a:r>
            <a:r>
              <a:rPr sz="2400" dirty="0">
                <a:latin typeface="Microsoft JhengHei"/>
                <a:cs typeface="Microsoft JhengHei"/>
              </a:rPr>
              <a:t>下输入：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9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774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help strfun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或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是</a:t>
            </a:r>
            <a:r>
              <a:rPr sz="24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help strings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148082"/>
            <a:ext cx="3837940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2.3</a:t>
            </a:r>
            <a:r>
              <a:rPr sz="4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字符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串的</a:t>
            </a:r>
            <a:r>
              <a:rPr sz="40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概念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558544"/>
            <a:ext cx="7566025" cy="3937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字符（</a:t>
            </a:r>
            <a:r>
              <a:rPr sz="2800" b="1" dirty="0">
                <a:latin typeface="Times New Roman"/>
                <a:cs typeface="Times New Roman"/>
              </a:rPr>
              <a:t>Character</a:t>
            </a:r>
            <a:r>
              <a:rPr sz="2800" b="1" spc="-10" dirty="0">
                <a:latin typeface="Times New Roman"/>
                <a:cs typeface="Times New Roman"/>
              </a:rPr>
              <a:t>s</a:t>
            </a:r>
            <a:r>
              <a:rPr sz="2800" dirty="0">
                <a:latin typeface="微软雅黑"/>
                <a:cs typeface="微软雅黑"/>
              </a:rPr>
              <a:t>）可</a:t>
            </a:r>
            <a:r>
              <a:rPr sz="2800" spc="5" dirty="0">
                <a:latin typeface="微软雅黑"/>
                <a:cs typeface="微软雅黑"/>
              </a:rPr>
              <a:t>以</a:t>
            </a:r>
            <a:r>
              <a:rPr sz="2800" dirty="0">
                <a:latin typeface="微软雅黑"/>
                <a:cs typeface="微软雅黑"/>
              </a:rPr>
              <a:t>构成一个</a:t>
            </a:r>
            <a:r>
              <a:rPr sz="2800" u="heavy" dirty="0">
                <a:solidFill>
                  <a:srgbClr val="FF3300"/>
                </a:solidFill>
                <a:latin typeface="微软雅黑"/>
                <a:cs typeface="微软雅黑"/>
              </a:rPr>
              <a:t>字</a:t>
            </a:r>
            <a:r>
              <a:rPr sz="2800" u="heavy" spc="10" dirty="0">
                <a:solidFill>
                  <a:srgbClr val="FF3300"/>
                </a:solidFill>
                <a:latin typeface="微软雅黑"/>
                <a:cs typeface="微软雅黑"/>
              </a:rPr>
              <a:t>符</a:t>
            </a:r>
            <a:r>
              <a:rPr sz="2800" u="heavy" dirty="0">
                <a:solidFill>
                  <a:srgbClr val="FF3300"/>
                </a:solidFill>
                <a:latin typeface="微软雅黑"/>
                <a:cs typeface="微软雅黑"/>
              </a:rPr>
              <a:t>串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622300">
              <a:lnSpc>
                <a:spcPct val="100000"/>
              </a:lnSpc>
            </a:pPr>
            <a:r>
              <a:rPr sz="2800" spc="5" dirty="0">
                <a:latin typeface="微软雅黑"/>
                <a:cs typeface="微软雅黑"/>
              </a:rPr>
              <a:t>（</a:t>
            </a:r>
            <a:r>
              <a:rPr sz="2800" b="1" dirty="0">
                <a:latin typeface="Times New Roman"/>
                <a:cs typeface="Times New Roman"/>
              </a:rPr>
              <a:t>Strin</a:t>
            </a:r>
            <a:r>
              <a:rPr sz="2800" b="1" spc="5" dirty="0">
                <a:latin typeface="Times New Roman"/>
                <a:cs typeface="Times New Roman"/>
              </a:rPr>
              <a:t>gs</a:t>
            </a:r>
            <a:r>
              <a:rPr sz="2800" spc="5" dirty="0">
                <a:latin typeface="微软雅黑"/>
                <a:cs typeface="微软雅黑"/>
              </a:rPr>
              <a:t>），或</a:t>
            </a:r>
            <a:r>
              <a:rPr sz="2800" spc="5" dirty="0">
                <a:solidFill>
                  <a:srgbClr val="FF3300"/>
                </a:solidFill>
                <a:latin typeface="微软雅黑"/>
                <a:cs typeface="微软雅黑"/>
              </a:rPr>
              <a:t>字符数组</a:t>
            </a:r>
            <a:r>
              <a:rPr sz="2800" b="1" dirty="0">
                <a:latin typeface="Times New Roman"/>
                <a:cs typeface="Times New Roman"/>
              </a:rPr>
              <a:t>(character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array)</a:t>
            </a:r>
            <a:r>
              <a:rPr sz="2800" dirty="0">
                <a:latin typeface="微软雅黑"/>
                <a:cs typeface="微软雅黑"/>
              </a:rPr>
              <a:t>。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622300" marR="996315" indent="-610235">
              <a:lnSpc>
                <a:spcPct val="12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微软雅黑"/>
                <a:cs typeface="微软雅黑"/>
              </a:rPr>
              <a:t>一个</a:t>
            </a:r>
            <a:r>
              <a:rPr sz="2800" u="heavy" spc="5" dirty="0">
                <a:latin typeface="微软雅黑"/>
                <a:cs typeface="微软雅黑"/>
              </a:rPr>
              <a:t>字符串</a:t>
            </a:r>
            <a:r>
              <a:rPr sz="2800" spc="5" dirty="0">
                <a:latin typeface="微软雅黑"/>
                <a:cs typeface="微软雅黑"/>
              </a:rPr>
              <a:t>是</a:t>
            </a:r>
            <a:r>
              <a:rPr sz="2800" spc="10" dirty="0">
                <a:latin typeface="微软雅黑"/>
                <a:cs typeface="微软雅黑"/>
              </a:rPr>
              <a:t>被</a:t>
            </a:r>
            <a:r>
              <a:rPr sz="2800" spc="5" dirty="0">
                <a:latin typeface="微软雅黑"/>
                <a:cs typeface="微软雅黑"/>
              </a:rPr>
              <a:t>视为</a:t>
            </a:r>
            <a:r>
              <a:rPr sz="2800" dirty="0">
                <a:latin typeface="微软雅黑"/>
                <a:cs typeface="微软雅黑"/>
              </a:rPr>
              <a:t>一</a:t>
            </a:r>
            <a:r>
              <a:rPr sz="2800" spc="25" dirty="0">
                <a:latin typeface="微软雅黑"/>
                <a:cs typeface="微软雅黑"/>
              </a:rPr>
              <a:t>个</a:t>
            </a:r>
            <a:r>
              <a:rPr sz="2800" spc="10" dirty="0">
                <a:solidFill>
                  <a:srgbClr val="FF3300"/>
                </a:solidFill>
                <a:latin typeface="微软雅黑"/>
                <a:cs typeface="微软雅黑"/>
              </a:rPr>
              <a:t>行向</a:t>
            </a:r>
            <a:r>
              <a:rPr sz="2800" spc="5" dirty="0">
                <a:solidFill>
                  <a:srgbClr val="FF3300"/>
                </a:solidFill>
                <a:latin typeface="微软雅黑"/>
                <a:cs typeface="微软雅黑"/>
              </a:rPr>
              <a:t>量</a:t>
            </a:r>
            <a:r>
              <a:rPr sz="2800" spc="5" dirty="0">
                <a:latin typeface="微软雅黑"/>
                <a:cs typeface="微软雅黑"/>
              </a:rPr>
              <a:t>（</a:t>
            </a:r>
            <a:r>
              <a:rPr sz="2800" b="1" spc="-55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ow vector</a:t>
            </a:r>
            <a:r>
              <a:rPr sz="2800" spc="5" dirty="0">
                <a:latin typeface="微软雅黑"/>
                <a:cs typeface="微软雅黑"/>
              </a:rPr>
              <a:t>）</a:t>
            </a:r>
            <a:r>
              <a:rPr sz="2800" dirty="0">
                <a:latin typeface="微软雅黑"/>
                <a:cs typeface="微软雅黑"/>
              </a:rPr>
              <a:t>。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622300" marR="146050" indent="-610235">
              <a:lnSpc>
                <a:spcPct val="12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微软雅黑"/>
                <a:cs typeface="微软雅黑"/>
              </a:rPr>
              <a:t>字符串中的每</a:t>
            </a:r>
            <a:r>
              <a:rPr sz="2800" spc="10" dirty="0">
                <a:latin typeface="微软雅黑"/>
                <a:cs typeface="微软雅黑"/>
              </a:rPr>
              <a:t>一个</a:t>
            </a:r>
            <a:r>
              <a:rPr sz="2800" spc="10" dirty="0">
                <a:solidFill>
                  <a:srgbClr val="FF3300"/>
                </a:solidFill>
                <a:latin typeface="微软雅黑"/>
                <a:cs typeface="微软雅黑"/>
              </a:rPr>
              <a:t>字</a:t>
            </a:r>
            <a:r>
              <a:rPr sz="2800" spc="5" dirty="0">
                <a:solidFill>
                  <a:srgbClr val="FF3300"/>
                </a:solidFill>
                <a:latin typeface="微软雅黑"/>
                <a:cs typeface="微软雅黑"/>
              </a:rPr>
              <a:t>符</a:t>
            </a:r>
            <a:r>
              <a:rPr sz="2800" spc="10" dirty="0">
                <a:solidFill>
                  <a:srgbClr val="FF3300"/>
                </a:solidFill>
                <a:latin typeface="微软雅黑"/>
                <a:cs typeface="微软雅黑"/>
              </a:rPr>
              <a:t>（含空</a:t>
            </a:r>
            <a:r>
              <a:rPr sz="2800" spc="5" dirty="0">
                <a:solidFill>
                  <a:srgbClr val="FF3300"/>
                </a:solidFill>
                <a:latin typeface="微软雅黑"/>
                <a:cs typeface="微软雅黑"/>
              </a:rPr>
              <a:t>格</a:t>
            </a:r>
            <a:r>
              <a:rPr sz="2800" spc="10" dirty="0">
                <a:solidFill>
                  <a:srgbClr val="FF3300"/>
                </a:solidFill>
                <a:latin typeface="微软雅黑"/>
                <a:cs typeface="微软雅黑"/>
              </a:rPr>
              <a:t>），</a:t>
            </a:r>
            <a:r>
              <a:rPr sz="2800" spc="10" dirty="0">
                <a:latin typeface="微软雅黑"/>
                <a:cs typeface="微软雅黑"/>
              </a:rPr>
              <a:t>以其 </a:t>
            </a:r>
            <a:r>
              <a:rPr sz="2800" b="1" dirty="0">
                <a:latin typeface="Times New Roman"/>
                <a:cs typeface="Times New Roman"/>
              </a:rPr>
              <a:t>ASCII </a:t>
            </a:r>
            <a:r>
              <a:rPr sz="2800" dirty="0">
                <a:latin typeface="微软雅黑"/>
                <a:cs typeface="微软雅黑"/>
              </a:rPr>
              <a:t>码的形式存放</a:t>
            </a:r>
            <a:r>
              <a:rPr sz="2800" spc="10" dirty="0">
                <a:latin typeface="微软雅黑"/>
                <a:cs typeface="微软雅黑"/>
              </a:rPr>
              <a:t>于</a:t>
            </a:r>
            <a:r>
              <a:rPr sz="2800" dirty="0">
                <a:latin typeface="微软雅黑"/>
                <a:cs typeface="微软雅黑"/>
              </a:rPr>
              <a:t>行</a:t>
            </a:r>
            <a:r>
              <a:rPr sz="2800" spc="10" dirty="0">
                <a:latin typeface="微软雅黑"/>
                <a:cs typeface="微软雅黑"/>
              </a:rPr>
              <a:t>向量中</a:t>
            </a:r>
            <a:r>
              <a:rPr sz="2800" dirty="0">
                <a:latin typeface="微软雅黑"/>
                <a:cs typeface="微软雅黑"/>
              </a:rPr>
              <a:t>，</a:t>
            </a:r>
            <a:r>
              <a:rPr sz="2800" spc="10" dirty="0">
                <a:latin typeface="微软雅黑"/>
                <a:cs typeface="微软雅黑"/>
              </a:rPr>
              <a:t>是该字符 </a:t>
            </a:r>
            <a:r>
              <a:rPr sz="2800" spc="5" dirty="0">
                <a:latin typeface="微软雅黑"/>
                <a:cs typeface="微软雅黑"/>
              </a:rPr>
              <a:t>串变量的一个</a:t>
            </a:r>
            <a:r>
              <a:rPr sz="2800" spc="10" dirty="0">
                <a:solidFill>
                  <a:srgbClr val="FF3300"/>
                </a:solidFill>
                <a:latin typeface="微软雅黑"/>
                <a:cs typeface="微软雅黑"/>
              </a:rPr>
              <a:t>元素</a:t>
            </a:r>
            <a:r>
              <a:rPr sz="2800" spc="5" dirty="0">
                <a:latin typeface="微软雅黑"/>
                <a:cs typeface="微软雅黑"/>
              </a:rPr>
              <a:t>（</a:t>
            </a:r>
            <a:r>
              <a:rPr sz="2800" b="1" dirty="0">
                <a:latin typeface="Times New Roman"/>
                <a:cs typeface="Times New Roman"/>
              </a:rPr>
              <a:t>element</a:t>
            </a:r>
            <a:r>
              <a:rPr sz="2800" spc="5" dirty="0">
                <a:latin typeface="微软雅黑"/>
                <a:cs typeface="微软雅黑"/>
              </a:rPr>
              <a:t>）</a:t>
            </a:r>
            <a:r>
              <a:rPr sz="2800" dirty="0">
                <a:latin typeface="微软雅黑"/>
                <a:cs typeface="微软雅黑"/>
              </a:rPr>
              <a:t>。</a:t>
            </a:r>
            <a:endParaRPr sz="2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183134"/>
            <a:ext cx="2820670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2.3</a:t>
            </a:r>
            <a:r>
              <a:rPr sz="4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、字符串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320546"/>
            <a:ext cx="7543800" cy="1744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latin typeface="Times New Roman"/>
                <a:cs typeface="Times New Roman"/>
              </a:rPr>
              <a:t>Matl</a:t>
            </a:r>
            <a:r>
              <a:rPr sz="2800" b="1" spc="5" dirty="0">
                <a:latin typeface="Times New Roman"/>
                <a:cs typeface="Times New Roman"/>
              </a:rPr>
              <a:t>a</a:t>
            </a:r>
            <a:r>
              <a:rPr sz="2800" b="1" dirty="0">
                <a:latin typeface="Times New Roman"/>
                <a:cs typeface="Times New Roman"/>
              </a:rPr>
              <a:t>b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Microsoft JhengHei"/>
                <a:cs typeface="Microsoft JhengHei"/>
              </a:rPr>
              <a:t>用「</a:t>
            </a:r>
            <a:r>
              <a:rPr sz="2800" dirty="0">
                <a:latin typeface="Microsoft JhengHei"/>
                <a:cs typeface="Microsoft JhengHei"/>
              </a:rPr>
              <a:t>单引</a:t>
            </a:r>
            <a:r>
              <a:rPr sz="2800" spc="-10" dirty="0">
                <a:latin typeface="Microsoft JhengHei"/>
                <a:cs typeface="Microsoft JhengHei"/>
              </a:rPr>
              <a:t>号</a:t>
            </a:r>
            <a:r>
              <a:rPr sz="2800" dirty="0">
                <a:latin typeface="Microsoft JhengHei"/>
                <a:cs typeface="Microsoft JhengHei"/>
              </a:rPr>
              <a:t>」</a:t>
            </a:r>
            <a:r>
              <a:rPr sz="2800" spc="-10" dirty="0">
                <a:latin typeface="Microsoft JhengHei"/>
                <a:cs typeface="Microsoft JhengHei"/>
              </a:rPr>
              <a:t>来</a:t>
            </a:r>
            <a:r>
              <a:rPr sz="2800" dirty="0">
                <a:latin typeface="Microsoft JhengHei"/>
                <a:cs typeface="Microsoft JhengHei"/>
              </a:rPr>
              <a:t>界定</a:t>
            </a:r>
            <a:r>
              <a:rPr sz="2800" spc="-10" dirty="0">
                <a:latin typeface="Microsoft JhengHei"/>
                <a:cs typeface="Microsoft JhengHei"/>
              </a:rPr>
              <a:t>一</a:t>
            </a:r>
            <a:r>
              <a:rPr sz="2800" dirty="0">
                <a:latin typeface="Microsoft JhengHei"/>
                <a:cs typeface="Microsoft JhengHei"/>
              </a:rPr>
              <a:t>个字</a:t>
            </a:r>
            <a:r>
              <a:rPr sz="2800" spc="-10" dirty="0">
                <a:latin typeface="Microsoft JhengHei"/>
                <a:cs typeface="Microsoft JhengHei"/>
              </a:rPr>
              <a:t>符</a:t>
            </a:r>
            <a:r>
              <a:rPr sz="2800" dirty="0">
                <a:latin typeface="Microsoft JhengHei"/>
                <a:cs typeface="Microsoft JhengHei"/>
              </a:rPr>
              <a:t>串。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622300" marR="6350" indent="-609600">
              <a:lnSpc>
                <a:spcPts val="302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可</a:t>
            </a:r>
            <a:r>
              <a:rPr sz="2800" spc="5" dirty="0">
                <a:latin typeface="Microsoft JhengHei"/>
                <a:cs typeface="Microsoft JhengHei"/>
              </a:rPr>
              <a:t>以</a:t>
            </a:r>
            <a:r>
              <a:rPr sz="2800" dirty="0">
                <a:latin typeface="Microsoft JhengHei"/>
                <a:cs typeface="Microsoft JhengHei"/>
              </a:rPr>
              <a:t>使</a:t>
            </a:r>
            <a:r>
              <a:rPr sz="2800" spc="5" dirty="0">
                <a:latin typeface="Microsoft JhengHei"/>
                <a:cs typeface="Microsoft JhengHei"/>
              </a:rPr>
              <a:t>用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方括号</a:t>
            </a:r>
            <a:r>
              <a:rPr sz="2800" spc="-15" dirty="0">
                <a:solidFill>
                  <a:srgbClr val="FF3300"/>
                </a:solidFill>
                <a:latin typeface="Microsoft JhengHei"/>
                <a:cs typeface="Microsoft JhengHei"/>
              </a:rPr>
              <a:t>“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[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]</a:t>
            </a:r>
            <a:r>
              <a:rPr sz="2800" b="1" spc="5" dirty="0">
                <a:solidFill>
                  <a:srgbClr val="FF3300"/>
                </a:solidFill>
                <a:latin typeface="Times New Roman"/>
                <a:cs typeface="Times New Roman"/>
              </a:rPr>
              <a:t>”</a:t>
            </a:r>
            <a:r>
              <a:rPr sz="2800" dirty="0">
                <a:latin typeface="Microsoft JhengHei"/>
                <a:cs typeface="Microsoft JhengHei"/>
              </a:rPr>
              <a:t>直</a:t>
            </a:r>
            <a:r>
              <a:rPr sz="2800" spc="5" dirty="0">
                <a:latin typeface="Microsoft JhengHei"/>
                <a:cs typeface="Microsoft JhengHei"/>
              </a:rPr>
              <a:t>接</a:t>
            </a:r>
            <a:r>
              <a:rPr sz="2800" dirty="0">
                <a:latin typeface="Microsoft JhengHei"/>
                <a:cs typeface="Microsoft JhengHei"/>
              </a:rPr>
              <a:t>连</a:t>
            </a:r>
            <a:r>
              <a:rPr sz="2800" spc="5" dirty="0">
                <a:latin typeface="Microsoft JhengHei"/>
                <a:cs typeface="Microsoft JhengHei"/>
              </a:rPr>
              <a:t>接</a:t>
            </a:r>
            <a:r>
              <a:rPr sz="2800" spc="-10" dirty="0">
                <a:latin typeface="Microsoft JhengHei"/>
                <a:cs typeface="Microsoft JhengHei"/>
              </a:rPr>
              <a:t>多</a:t>
            </a:r>
            <a:r>
              <a:rPr sz="2800" dirty="0">
                <a:latin typeface="Microsoft JhengHei"/>
                <a:cs typeface="Microsoft JhengHei"/>
              </a:rPr>
              <a:t>个字</a:t>
            </a:r>
            <a:r>
              <a:rPr sz="2800" spc="-10" dirty="0">
                <a:latin typeface="Microsoft JhengHei"/>
                <a:cs typeface="Microsoft JhengHei"/>
              </a:rPr>
              <a:t>符</a:t>
            </a:r>
            <a:r>
              <a:rPr sz="2800" dirty="0">
                <a:latin typeface="Microsoft JhengHei"/>
                <a:cs typeface="Microsoft JhengHei"/>
              </a:rPr>
              <a:t>串变 </a:t>
            </a:r>
            <a:r>
              <a:rPr sz="2800" spc="5" dirty="0">
                <a:latin typeface="Microsoft JhengHei"/>
                <a:cs typeface="Microsoft JhengHei"/>
              </a:rPr>
              <a:t>量，</a:t>
            </a:r>
            <a:r>
              <a:rPr sz="2800" dirty="0">
                <a:latin typeface="Microsoft JhengHei"/>
                <a:cs typeface="Microsoft JhengHei"/>
              </a:rPr>
              <a:t>得到</a:t>
            </a:r>
            <a:r>
              <a:rPr sz="2800" spc="-10" dirty="0">
                <a:latin typeface="Microsoft JhengHei"/>
                <a:cs typeface="Microsoft JhengHei"/>
              </a:rPr>
              <a:t>一</a:t>
            </a:r>
            <a:r>
              <a:rPr sz="2800" dirty="0">
                <a:latin typeface="Microsoft JhengHei"/>
                <a:cs typeface="Microsoft JhengHei"/>
              </a:rPr>
              <a:t>个新</a:t>
            </a:r>
            <a:r>
              <a:rPr sz="2800" spc="-10" dirty="0">
                <a:latin typeface="Microsoft JhengHei"/>
                <a:cs typeface="Microsoft JhengHei"/>
              </a:rPr>
              <a:t>字</a:t>
            </a:r>
            <a:r>
              <a:rPr sz="2800" dirty="0">
                <a:latin typeface="Microsoft JhengHei"/>
                <a:cs typeface="Microsoft JhengHei"/>
              </a:rPr>
              <a:t>符串变量。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0"/>
              </a:spcBef>
            </a:pP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6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3-</a:t>
            </a:r>
            <a:r>
              <a:rPr sz="26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命名字符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串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变量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58887" y="3027426"/>
            <a:ext cx="0" cy="2079498"/>
          </a:xfrm>
          <a:custGeom>
            <a:avLst/>
            <a:gdLst/>
            <a:ahLst/>
            <a:cxnLst/>
            <a:rect l="l" t="t" r="r" b="b"/>
            <a:pathLst>
              <a:path h="2079498">
                <a:moveTo>
                  <a:pt x="0" y="0"/>
                </a:moveTo>
                <a:lnTo>
                  <a:pt x="0" y="20794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31225" y="3027426"/>
            <a:ext cx="0" cy="2079498"/>
          </a:xfrm>
          <a:custGeom>
            <a:avLst/>
            <a:gdLst/>
            <a:ahLst/>
            <a:cxnLst/>
            <a:rect l="l" t="t" r="r" b="b"/>
            <a:pathLst>
              <a:path h="2079498">
                <a:moveTo>
                  <a:pt x="0" y="0"/>
                </a:moveTo>
                <a:lnTo>
                  <a:pt x="0" y="20794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52537" y="3033776"/>
            <a:ext cx="7285037" cy="0"/>
          </a:xfrm>
          <a:custGeom>
            <a:avLst/>
            <a:gdLst/>
            <a:ahLst/>
            <a:cxnLst/>
            <a:rect l="l" t="t" r="r" b="b"/>
            <a:pathLst>
              <a:path w="7285037">
                <a:moveTo>
                  <a:pt x="0" y="0"/>
                </a:moveTo>
                <a:lnTo>
                  <a:pt x="7285037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52537" y="5100573"/>
            <a:ext cx="7285037" cy="0"/>
          </a:xfrm>
          <a:custGeom>
            <a:avLst/>
            <a:gdLst/>
            <a:ahLst/>
            <a:cxnLst/>
            <a:rect l="l" t="t" r="r" b="b"/>
            <a:pathLst>
              <a:path w="7285037">
                <a:moveTo>
                  <a:pt x="0" y="0"/>
                </a:moveTo>
                <a:lnTo>
                  <a:pt x="7285037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337817" y="3072891"/>
            <a:ext cx="329946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str1 = ‘I like</a:t>
            </a:r>
            <a:r>
              <a:rPr sz="24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M</a:t>
            </a:r>
            <a:r>
              <a:rPr sz="2400" b="1" spc="-180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TLAB,’;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00471" y="3072891"/>
            <a:ext cx="282956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建立字串</a:t>
            </a:r>
            <a:r>
              <a:rPr sz="2400" spc="10" dirty="0">
                <a:solidFill>
                  <a:srgbClr val="006600"/>
                </a:solidFill>
                <a:latin typeface="微软雅黑"/>
                <a:cs typeface="微软雅黑"/>
              </a:rPr>
              <a:t>变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量</a:t>
            </a:r>
            <a:r>
              <a:rPr sz="2400" spc="-7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str1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91589" y="3511804"/>
            <a:ext cx="7047230" cy="2493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419">
              <a:lnSpc>
                <a:spcPct val="100000"/>
              </a:lnSpc>
              <a:tabLst>
                <a:tab pos="4309745" algn="l"/>
              </a:tabLst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str2 = '</a:t>
            </a:r>
            <a:r>
              <a:rPr sz="24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JavaScript, and Perl!';	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建立字</a:t>
            </a:r>
            <a:r>
              <a:rPr sz="2400" spc="10" dirty="0">
                <a:solidFill>
                  <a:srgbClr val="006600"/>
                </a:solidFill>
                <a:latin typeface="微软雅黑"/>
                <a:cs typeface="微软雅黑"/>
              </a:rPr>
              <a:t>串变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量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str2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58419">
              <a:lnSpc>
                <a:spcPct val="100000"/>
              </a:lnSpc>
              <a:tabLst>
                <a:tab pos="2339975" algn="l"/>
              </a:tabLst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str3 = [str1 str2]	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直接连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接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str1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及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str</a:t>
            </a:r>
            <a:r>
              <a:rPr sz="24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  <a:r>
              <a:rPr sz="2400" spc="10" dirty="0">
                <a:solidFill>
                  <a:srgbClr val="006600"/>
                </a:solidFill>
                <a:latin typeface="微软雅黑"/>
                <a:cs typeface="微软雅黑"/>
              </a:rPr>
              <a:t>，以建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立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str3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15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str3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8509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I like M</a:t>
            </a:r>
            <a:r>
              <a:rPr sz="2400" b="1" spc="-185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TLAB, JavaScript, and Perl!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47650"/>
            <a:ext cx="2543175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CC"/>
                </a:solidFill>
                <a:latin typeface="Times New Roman"/>
                <a:cs typeface="Times New Roman"/>
              </a:rPr>
              <a:t>2.3 </a:t>
            </a:r>
            <a:r>
              <a:rPr sz="36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、字符串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31975" y="3927475"/>
            <a:ext cx="0" cy="1054100"/>
          </a:xfrm>
          <a:custGeom>
            <a:avLst/>
            <a:gdLst/>
            <a:ahLst/>
            <a:cxnLst/>
            <a:rect l="l" t="t" r="r" b="b"/>
            <a:pathLst>
              <a:path h="1054100">
                <a:moveTo>
                  <a:pt x="0" y="0"/>
                </a:moveTo>
                <a:lnTo>
                  <a:pt x="0" y="105410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32876" y="3927475"/>
            <a:ext cx="0" cy="1054100"/>
          </a:xfrm>
          <a:custGeom>
            <a:avLst/>
            <a:gdLst/>
            <a:ahLst/>
            <a:cxnLst/>
            <a:rect l="l" t="t" r="r" b="b"/>
            <a:pathLst>
              <a:path h="1054100">
                <a:moveTo>
                  <a:pt x="0" y="0"/>
                </a:moveTo>
                <a:lnTo>
                  <a:pt x="0" y="105410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25625" y="3933825"/>
            <a:ext cx="7213600" cy="0"/>
          </a:xfrm>
          <a:custGeom>
            <a:avLst/>
            <a:gdLst/>
            <a:ahLst/>
            <a:cxnLst/>
            <a:rect l="l" t="t" r="r" b="b"/>
            <a:pathLst>
              <a:path w="7213600">
                <a:moveTo>
                  <a:pt x="0" y="0"/>
                </a:moveTo>
                <a:lnTo>
                  <a:pt x="7213600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5625" y="4975225"/>
            <a:ext cx="7213600" cy="0"/>
          </a:xfrm>
          <a:custGeom>
            <a:avLst/>
            <a:gdLst/>
            <a:ahLst/>
            <a:cxnLst/>
            <a:rect l="l" t="t" r="r" b="b"/>
            <a:pathLst>
              <a:path w="7213600">
                <a:moveTo>
                  <a:pt x="0" y="0"/>
                </a:moveTo>
                <a:lnTo>
                  <a:pt x="7213600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06017" y="1502155"/>
            <a:ext cx="7751445" cy="290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如要输入的字符</a:t>
            </a:r>
            <a:r>
              <a:rPr sz="2800" spc="-20" dirty="0">
                <a:latin typeface="Microsoft JhengHei"/>
                <a:cs typeface="Microsoft JhengHei"/>
              </a:rPr>
              <a:t>串</a:t>
            </a:r>
            <a:r>
              <a:rPr sz="2800" dirty="0">
                <a:latin typeface="Microsoft JhengHei"/>
                <a:cs typeface="Microsoft JhengHei"/>
              </a:rPr>
              <a:t>中有</a:t>
            </a:r>
            <a:r>
              <a:rPr sz="2800" spc="-15" dirty="0">
                <a:latin typeface="Microsoft JhengHei"/>
                <a:cs typeface="Microsoft JhengHei"/>
              </a:rPr>
              <a:t>单</a:t>
            </a:r>
            <a:r>
              <a:rPr sz="2800" dirty="0">
                <a:latin typeface="Microsoft JhengHei"/>
                <a:cs typeface="Microsoft JhengHei"/>
              </a:rPr>
              <a:t>引</a:t>
            </a:r>
            <a:r>
              <a:rPr sz="2800" spc="-5" dirty="0">
                <a:latin typeface="Microsoft JhengHei"/>
                <a:cs typeface="Microsoft JhengHei"/>
              </a:rPr>
              <a:t>号</a:t>
            </a:r>
            <a:r>
              <a:rPr sz="2800" spc="-10" dirty="0">
                <a:latin typeface="Microsoft JhengHei"/>
                <a:cs typeface="Microsoft JhengHei"/>
              </a:rPr>
              <a:t>，</a:t>
            </a:r>
            <a:r>
              <a:rPr sz="2800" dirty="0">
                <a:latin typeface="Microsoft JhengHei"/>
                <a:cs typeface="Microsoft JhengHei"/>
              </a:rPr>
              <a:t>则由</a:t>
            </a:r>
            <a:r>
              <a:rPr sz="2800" spc="-15" dirty="0">
                <a:latin typeface="Microsoft JhengHei"/>
                <a:cs typeface="Microsoft JhengHei"/>
              </a:rPr>
              <a:t>两</a:t>
            </a:r>
            <a:r>
              <a:rPr sz="2800" dirty="0">
                <a:latin typeface="Microsoft JhengHei"/>
                <a:cs typeface="Microsoft JhengHei"/>
              </a:rPr>
              <a:t>个连续</a:t>
            </a:r>
            <a:endParaRPr sz="28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  <a:spcBef>
                <a:spcPts val="30"/>
              </a:spcBef>
            </a:pPr>
            <a:r>
              <a:rPr sz="2800" dirty="0">
                <a:latin typeface="Microsoft JhengHei"/>
                <a:cs typeface="Microsoft JhengHei"/>
              </a:rPr>
              <a:t>的</a:t>
            </a:r>
            <a:r>
              <a:rPr sz="2800" spc="5" dirty="0">
                <a:latin typeface="Microsoft JhengHei"/>
                <a:cs typeface="Microsoft JhengHei"/>
              </a:rPr>
              <a:t>单</a:t>
            </a:r>
            <a:r>
              <a:rPr sz="2800" dirty="0">
                <a:latin typeface="Microsoft JhengHei"/>
                <a:cs typeface="Microsoft JhengHei"/>
              </a:rPr>
              <a:t>引号来表示。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1"/>
              </a:spcBef>
            </a:pPr>
            <a:endParaRPr sz="600"/>
          </a:p>
          <a:p>
            <a:pPr marL="622300" marR="6350" indent="-609600">
              <a:lnSpc>
                <a:spcPct val="100899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若要</a:t>
            </a:r>
            <a:r>
              <a:rPr sz="2800" dirty="0">
                <a:latin typeface="Microsoft JhengHei"/>
                <a:cs typeface="Microsoft JhengHei"/>
              </a:rPr>
              <a:t>计算字符串</a:t>
            </a:r>
            <a:r>
              <a:rPr sz="2800" spc="-15" dirty="0">
                <a:latin typeface="Microsoft JhengHei"/>
                <a:cs typeface="Microsoft JhengHei"/>
              </a:rPr>
              <a:t>变</a:t>
            </a:r>
            <a:r>
              <a:rPr sz="2800" dirty="0">
                <a:latin typeface="Microsoft JhengHei"/>
                <a:cs typeface="Microsoft JhengHei"/>
              </a:rPr>
              <a:t>量的</a:t>
            </a:r>
            <a:r>
              <a:rPr sz="2800" spc="-10" dirty="0">
                <a:latin typeface="Microsoft JhengHei"/>
                <a:cs typeface="Microsoft JhengHei"/>
              </a:rPr>
              <a:t>长</a:t>
            </a:r>
            <a:r>
              <a:rPr sz="2800" dirty="0">
                <a:latin typeface="Microsoft JhengHei"/>
                <a:cs typeface="Microsoft JhengHei"/>
              </a:rPr>
              <a:t>度（</a:t>
            </a:r>
            <a:r>
              <a:rPr sz="2800" spc="-10" dirty="0">
                <a:latin typeface="Microsoft JhengHei"/>
                <a:cs typeface="Microsoft JhengHei"/>
              </a:rPr>
              <a:t>即</a:t>
            </a:r>
            <a:r>
              <a:rPr sz="2800" dirty="0">
                <a:latin typeface="Microsoft JhengHei"/>
                <a:cs typeface="Microsoft JhengHei"/>
              </a:rPr>
              <a:t>组成字符</a:t>
            </a:r>
            <a:r>
              <a:rPr sz="2800" spc="-5" dirty="0">
                <a:latin typeface="Microsoft JhengHei"/>
                <a:cs typeface="Microsoft JhengHei"/>
              </a:rPr>
              <a:t>串</a:t>
            </a:r>
            <a:r>
              <a:rPr sz="2800" dirty="0">
                <a:latin typeface="Microsoft JhengHei"/>
                <a:cs typeface="Microsoft JhengHei"/>
              </a:rPr>
              <a:t>的 </a:t>
            </a:r>
            <a:r>
              <a:rPr sz="2800" spc="5" dirty="0">
                <a:latin typeface="Microsoft JhengHei"/>
                <a:cs typeface="Microsoft JhengHei"/>
              </a:rPr>
              <a:t>个数</a:t>
            </a:r>
            <a:r>
              <a:rPr sz="2800" dirty="0">
                <a:latin typeface="Microsoft JhengHei"/>
                <a:cs typeface="Microsoft JhengHei"/>
              </a:rPr>
              <a:t>），可用</a:t>
            </a:r>
            <a:r>
              <a:rPr sz="2800" spc="-25" dirty="0">
                <a:latin typeface="Microsoft JhengHei"/>
                <a:cs typeface="Microsoft JhengHei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length </a:t>
            </a:r>
            <a:r>
              <a:rPr sz="2800" spc="5" dirty="0">
                <a:latin typeface="Microsoft JhengHei"/>
                <a:cs typeface="Microsoft JhengHei"/>
              </a:rPr>
              <a:t>指令</a:t>
            </a:r>
            <a:r>
              <a:rPr sz="2800" dirty="0"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3-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】含单引号</a:t>
            </a:r>
            <a:r>
              <a:rPr sz="28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字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符串的输入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40"/>
              </a:spcBef>
            </a:pPr>
            <a:endParaRPr sz="1200"/>
          </a:p>
          <a:p>
            <a:pPr marL="516890">
              <a:lnSpc>
                <a:spcPct val="100000"/>
              </a:lnSpc>
            </a:pP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sentence</a:t>
            </a:r>
            <a:r>
              <a:rPr sz="28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= '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''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ve</a:t>
            </a:r>
            <a:r>
              <a:rPr sz="2800" b="1" spc="-3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got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a date!';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3217" y="4267545"/>
            <a:ext cx="2544445" cy="1289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46990">
              <a:lnSpc>
                <a:spcPct val="149800"/>
              </a:lnSpc>
              <a:tabLst>
                <a:tab pos="1263015" algn="l"/>
              </a:tabLst>
            </a:pP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lengt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h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(sentence) ans =	16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54170" y="4530852"/>
            <a:ext cx="426085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计算字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字</a:t>
            </a:r>
            <a:r>
              <a:rPr sz="2400" spc="15" dirty="0">
                <a:solidFill>
                  <a:srgbClr val="006600"/>
                </a:solidFill>
                <a:latin typeface="微软雅黑"/>
                <a:cs typeface="微软雅黑"/>
              </a:rPr>
              <a:t>符串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sentenc</a:t>
            </a:r>
            <a:r>
              <a:rPr sz="24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e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的</a:t>
            </a:r>
            <a:r>
              <a:rPr sz="2400" spc="10" dirty="0">
                <a:solidFill>
                  <a:srgbClr val="006600"/>
                </a:solidFill>
                <a:latin typeface="微软雅黑"/>
                <a:cs typeface="微软雅黑"/>
              </a:rPr>
              <a:t>长度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3333CC"/>
                </a:solidFill>
                <a:latin typeface="Times New Roman"/>
                <a:cs typeface="Times New Roman"/>
              </a:rPr>
              <a:t>2.3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、 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字符串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6017" y="1114297"/>
            <a:ext cx="7553959" cy="1671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latin typeface="Times New Roman"/>
                <a:cs typeface="Times New Roman"/>
              </a:rPr>
              <a:t>doub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e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Microsoft JhengHei"/>
                <a:cs typeface="Microsoft JhengHei"/>
              </a:rPr>
              <a:t>指令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查</a:t>
            </a:r>
            <a:r>
              <a:rPr sz="2400" spc="5" dirty="0">
                <a:latin typeface="Microsoft JhengHei"/>
                <a:cs typeface="Microsoft JhengHei"/>
              </a:rPr>
              <a:t>看</a:t>
            </a:r>
            <a:r>
              <a:rPr sz="2400" dirty="0">
                <a:latin typeface="Microsoft JhengHei"/>
                <a:cs typeface="Microsoft JhengHei"/>
              </a:rPr>
              <a:t>字符串变</a:t>
            </a:r>
            <a:r>
              <a:rPr sz="2400" spc="10" dirty="0">
                <a:latin typeface="Microsoft JhengHei"/>
                <a:cs typeface="Microsoft JhengHei"/>
              </a:rPr>
              <a:t>量</a:t>
            </a:r>
            <a:r>
              <a:rPr sz="2400" dirty="0">
                <a:latin typeface="Microsoft JhengHei"/>
                <a:cs typeface="Microsoft JhengHei"/>
              </a:rPr>
              <a:t>的存储內容（即</a:t>
            </a:r>
            <a:r>
              <a:rPr sz="2400" spc="-150" dirty="0">
                <a:latin typeface="Microsoft JhengHei"/>
                <a:cs typeface="Microsoft JhengHei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ASCII</a:t>
            </a:r>
            <a:endParaRPr sz="2400">
              <a:latin typeface="Times New Roman"/>
              <a:cs typeface="Times New Roman"/>
            </a:endParaRPr>
          </a:p>
          <a:p>
            <a:pPr marL="622300">
              <a:lnSpc>
                <a:spcPts val="2590"/>
              </a:lnSpc>
            </a:pPr>
            <a:r>
              <a:rPr sz="2400" spc="5" dirty="0">
                <a:latin typeface="Microsoft JhengHei"/>
                <a:cs typeface="Microsoft JhengHei"/>
              </a:rPr>
              <a:t>内码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latin typeface="Times New Roman"/>
                <a:cs typeface="Times New Roman"/>
              </a:rPr>
              <a:t>char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Microsoft JhengHei"/>
                <a:cs typeface="Microsoft JhengHei"/>
              </a:rPr>
              <a:t>指令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将</a:t>
            </a:r>
            <a:r>
              <a:rPr sz="2400" spc="-135" dirty="0">
                <a:latin typeface="Microsoft JhengHei"/>
                <a:cs typeface="Microsoft JhengHei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ASCII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Microsoft JhengHei"/>
                <a:cs typeface="Microsoft JhengHei"/>
              </a:rPr>
              <a:t>內</a:t>
            </a:r>
            <a:r>
              <a:rPr sz="2400" dirty="0">
                <a:latin typeface="Microsoft JhengHei"/>
                <a:cs typeface="Microsoft JhengHei"/>
              </a:rPr>
              <a:t>码</a:t>
            </a:r>
            <a:r>
              <a:rPr sz="2400" spc="5" dirty="0">
                <a:latin typeface="Microsoft JhengHei"/>
                <a:cs typeface="Microsoft JhengHei"/>
              </a:rPr>
              <a:t>转</a:t>
            </a:r>
            <a:r>
              <a:rPr sz="2400" dirty="0">
                <a:latin typeface="Microsoft JhengHei"/>
                <a:cs typeface="Microsoft JhengHei"/>
              </a:rPr>
              <a:t>换为字符串形式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7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微软雅黑"/>
                <a:cs typeface="微软雅黑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】</a:t>
            </a:r>
            <a:r>
              <a:rPr sz="2400" spc="-85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00FF"/>
                </a:solidFill>
                <a:latin typeface="微软雅黑"/>
                <a:cs typeface="微软雅黑"/>
              </a:rPr>
              <a:t>字符串与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AS</a:t>
            </a:r>
            <a:r>
              <a:rPr sz="24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400" b="1" spc="1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400" spc="10" dirty="0">
                <a:solidFill>
                  <a:srgbClr val="0000FF"/>
                </a:solidFill>
                <a:latin typeface="微软雅黑"/>
                <a:cs typeface="微软雅黑"/>
              </a:rPr>
              <a:t>码的相互转换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00112" y="3027426"/>
            <a:ext cx="0" cy="2079498"/>
          </a:xfrm>
          <a:custGeom>
            <a:avLst/>
            <a:gdLst/>
            <a:ahLst/>
            <a:cxnLst/>
            <a:rect l="l" t="t" r="r" b="b"/>
            <a:pathLst>
              <a:path h="2079498">
                <a:moveTo>
                  <a:pt x="0" y="0"/>
                </a:moveTo>
                <a:lnTo>
                  <a:pt x="0" y="20794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72576" y="3027426"/>
            <a:ext cx="0" cy="2079498"/>
          </a:xfrm>
          <a:custGeom>
            <a:avLst/>
            <a:gdLst/>
            <a:ahLst/>
            <a:cxnLst/>
            <a:rect l="l" t="t" r="r" b="b"/>
            <a:pathLst>
              <a:path h="2079498">
                <a:moveTo>
                  <a:pt x="0" y="0"/>
                </a:moveTo>
                <a:lnTo>
                  <a:pt x="0" y="20794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93762" y="3033776"/>
            <a:ext cx="7785163" cy="0"/>
          </a:xfrm>
          <a:custGeom>
            <a:avLst/>
            <a:gdLst/>
            <a:ahLst/>
            <a:cxnLst/>
            <a:rect l="l" t="t" r="r" b="b"/>
            <a:pathLst>
              <a:path w="7785163">
                <a:moveTo>
                  <a:pt x="0" y="0"/>
                </a:moveTo>
                <a:lnTo>
                  <a:pt x="77851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3762" y="5100573"/>
            <a:ext cx="7785163" cy="0"/>
          </a:xfrm>
          <a:custGeom>
            <a:avLst/>
            <a:gdLst/>
            <a:ahLst/>
            <a:cxnLst/>
            <a:rect l="l" t="t" r="r" b="b"/>
            <a:pathLst>
              <a:path w="7785163">
                <a:moveTo>
                  <a:pt x="0" y="0"/>
                </a:moveTo>
                <a:lnTo>
                  <a:pt x="77851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78916" y="3008630"/>
            <a:ext cx="3621404" cy="2525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0325">
              <a:lnSpc>
                <a:spcPct val="1205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sentence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'I''ve</a:t>
            </a:r>
            <a:r>
              <a:rPr sz="20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got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date!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; sentenceAscii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double(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s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entence) sentence2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char(sentenceAscii)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sentenceAsc</a:t>
            </a:r>
            <a:r>
              <a:rPr sz="21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i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i</a:t>
            </a:r>
            <a:r>
              <a:rPr sz="2100" b="1" spc="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endParaRPr sz="21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 marL="622300">
              <a:lnSpc>
                <a:spcPct val="100000"/>
              </a:lnSpc>
              <a:tabLst>
                <a:tab pos="1088390" algn="l"/>
                <a:tab pos="1555115" algn="l"/>
                <a:tab pos="2141220" algn="l"/>
                <a:tab pos="2741295" algn="l"/>
                <a:tab pos="3208020" algn="l"/>
              </a:tabLst>
            </a:pP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73	39	</a:t>
            </a:r>
            <a:r>
              <a:rPr sz="2100" b="1" spc="-114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18	101	32	103</a:t>
            </a:r>
            <a:endParaRPr sz="21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  <a:tabLst>
                <a:tab pos="1207770" algn="l"/>
                <a:tab pos="1874520" algn="l"/>
              </a:tabLst>
            </a:pPr>
            <a:r>
              <a:rPr sz="2100" b="1" spc="-114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16	101	33</a:t>
            </a:r>
            <a:endParaRPr sz="21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3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sentence2 =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00015" y="3439921"/>
            <a:ext cx="3713479" cy="139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25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查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看</a:t>
            </a:r>
            <a:r>
              <a:rPr sz="2000" spc="-7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sentence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的</a:t>
            </a:r>
            <a:r>
              <a:rPr sz="2000" spc="-19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AS</a:t>
            </a:r>
            <a:r>
              <a:rPr sz="2000" b="1" spc="-25" dirty="0">
                <a:solidFill>
                  <a:srgbClr val="006600"/>
                </a:solidFill>
                <a:latin typeface="Times New Roman"/>
                <a:cs typeface="Times New Roman"/>
              </a:rPr>
              <a:t>C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II</a:t>
            </a:r>
            <a:r>
              <a:rPr sz="2000" b="1" spc="2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码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将</a:t>
            </a:r>
            <a:r>
              <a:rPr sz="2000" spc="-19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AS</a:t>
            </a:r>
            <a:r>
              <a:rPr sz="2000" b="1" spc="-25" dirty="0">
                <a:solidFill>
                  <a:srgbClr val="006600"/>
                </a:solidFill>
                <a:latin typeface="Times New Roman"/>
                <a:cs typeface="Times New Roman"/>
              </a:rPr>
              <a:t>C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II</a:t>
            </a:r>
            <a:r>
              <a:rPr sz="2000" b="1" spc="2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码恢复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成</a:t>
            </a:r>
            <a:r>
              <a:rPr sz="2000" spc="-5" dirty="0">
                <a:solidFill>
                  <a:srgbClr val="006600"/>
                </a:solidFill>
                <a:latin typeface="微软雅黑"/>
                <a:cs typeface="微软雅黑"/>
              </a:rPr>
              <a:t>字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符</a:t>
            </a:r>
            <a:r>
              <a:rPr sz="2000" spc="-5" dirty="0">
                <a:solidFill>
                  <a:srgbClr val="006600"/>
                </a:solidFill>
                <a:latin typeface="微软雅黑"/>
                <a:cs typeface="微软雅黑"/>
              </a:rPr>
              <a:t>串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形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式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50"/>
              </a:spcBef>
            </a:pPr>
            <a:endParaRPr sz="1000"/>
          </a:p>
          <a:p>
            <a:pPr marL="86995">
              <a:lnSpc>
                <a:spcPct val="100000"/>
              </a:lnSpc>
              <a:tabLst>
                <a:tab pos="657860" algn="l"/>
                <a:tab pos="1243330" algn="l"/>
                <a:tab pos="1710055" algn="l"/>
                <a:tab pos="2110105" algn="l"/>
                <a:tab pos="2576830" algn="l"/>
                <a:tab pos="3110230" algn="l"/>
              </a:tabLst>
            </a:pPr>
            <a:r>
              <a:rPr sz="2100" b="1" spc="-114" dirty="0">
                <a:solidFill>
                  <a:srgbClr val="3333CC"/>
                </a:solidFill>
                <a:latin typeface="Times New Roman"/>
                <a:cs typeface="Times New Roman"/>
              </a:rPr>
              <a:t>11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1	</a:t>
            </a:r>
            <a:r>
              <a:rPr sz="2100" b="1" spc="-120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16	32	97	32	100	97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21916" y="5818378"/>
            <a:ext cx="1722755" cy="332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100" b="1" dirty="0">
                <a:solidFill>
                  <a:srgbClr val="3333CC"/>
                </a:solidFill>
                <a:latin typeface="Times New Roman"/>
                <a:cs typeface="Times New Roman"/>
              </a:rPr>
              <a:t>I've got a date!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b="1" dirty="0">
                <a:solidFill>
                  <a:srgbClr val="3333CC"/>
                </a:solidFill>
                <a:latin typeface="Times New Roman"/>
                <a:cs typeface="Times New Roman"/>
              </a:rPr>
              <a:t>2.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字符串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的判断</a:t>
            </a:r>
          </a:p>
        </p:txBody>
      </p:sp>
      <p:sp>
        <p:nvSpPr>
          <p:cNvPr id="3" name="object 3"/>
          <p:cNvSpPr/>
          <p:nvPr/>
        </p:nvSpPr>
        <p:spPr>
          <a:xfrm>
            <a:off x="1008062" y="2701925"/>
            <a:ext cx="0" cy="2152650"/>
          </a:xfrm>
          <a:custGeom>
            <a:avLst/>
            <a:gdLst/>
            <a:ahLst/>
            <a:cxnLst/>
            <a:rect l="l" t="t" r="r" b="b"/>
            <a:pathLst>
              <a:path h="2152650">
                <a:moveTo>
                  <a:pt x="0" y="0"/>
                </a:moveTo>
                <a:lnTo>
                  <a:pt x="0" y="215265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640826" y="2701925"/>
            <a:ext cx="0" cy="2152650"/>
          </a:xfrm>
          <a:custGeom>
            <a:avLst/>
            <a:gdLst/>
            <a:ahLst/>
            <a:cxnLst/>
            <a:rect l="l" t="t" r="r" b="b"/>
            <a:pathLst>
              <a:path h="2152650">
                <a:moveTo>
                  <a:pt x="0" y="0"/>
                </a:moveTo>
                <a:lnTo>
                  <a:pt x="0" y="215265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01712" y="2708275"/>
            <a:ext cx="7645463" cy="0"/>
          </a:xfrm>
          <a:custGeom>
            <a:avLst/>
            <a:gdLst/>
            <a:ahLst/>
            <a:cxnLst/>
            <a:rect l="l" t="t" r="r" b="b"/>
            <a:pathLst>
              <a:path w="7645463">
                <a:moveTo>
                  <a:pt x="0" y="0"/>
                </a:moveTo>
                <a:lnTo>
                  <a:pt x="76454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01712" y="4848225"/>
            <a:ext cx="7645463" cy="0"/>
          </a:xfrm>
          <a:custGeom>
            <a:avLst/>
            <a:gdLst/>
            <a:ahLst/>
            <a:cxnLst/>
            <a:rect l="l" t="t" r="r" b="b"/>
            <a:pathLst>
              <a:path w="7645463">
                <a:moveTo>
                  <a:pt x="0" y="0"/>
                </a:moveTo>
                <a:lnTo>
                  <a:pt x="76454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086866" y="1290065"/>
            <a:ext cx="7654925" cy="183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class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latin typeface="Microsoft JhengHei"/>
                <a:cs typeface="Microsoft JhengHei"/>
              </a:rPr>
              <a:t>或</a:t>
            </a:r>
            <a:r>
              <a:rPr sz="2800" spc="-5" dirty="0">
                <a:latin typeface="Microsoft JhengHei"/>
                <a:cs typeface="Microsoft JhengHei"/>
              </a:rPr>
              <a:t> 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ischar</a:t>
            </a:r>
            <a:r>
              <a:rPr sz="2800" b="1" spc="-70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spc="5" dirty="0">
                <a:latin typeface="Microsoft JhengHei"/>
                <a:cs typeface="Microsoft JhengHei"/>
              </a:rPr>
              <a:t>指令</a:t>
            </a:r>
            <a:r>
              <a:rPr sz="2800" b="1" dirty="0">
                <a:latin typeface="Times New Roman"/>
                <a:cs typeface="Times New Roman"/>
              </a:rPr>
              <a:t>: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Microsoft JhengHei"/>
                <a:cs typeface="Microsoft JhengHei"/>
              </a:rPr>
              <a:t>可</a:t>
            </a:r>
            <a:r>
              <a:rPr sz="2800" spc="5" dirty="0">
                <a:latin typeface="Microsoft JhengHei"/>
                <a:cs typeface="Microsoft JhengHei"/>
              </a:rPr>
              <a:t>以</a:t>
            </a:r>
            <a:r>
              <a:rPr sz="2800" dirty="0">
                <a:latin typeface="Microsoft JhengHei"/>
                <a:cs typeface="Microsoft JhengHei"/>
              </a:rPr>
              <a:t>用来判</a:t>
            </a:r>
            <a:r>
              <a:rPr sz="2800" spc="-5" dirty="0">
                <a:latin typeface="Microsoft JhengHei"/>
                <a:cs typeface="Microsoft JhengHei"/>
              </a:rPr>
              <a:t>断</a:t>
            </a:r>
            <a:r>
              <a:rPr sz="2800" dirty="0">
                <a:latin typeface="Microsoft JhengHei"/>
                <a:cs typeface="Microsoft JhengHei"/>
              </a:rPr>
              <a:t>一个变量</a:t>
            </a:r>
            <a:endParaRPr sz="28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的类型或</a:t>
            </a:r>
            <a:r>
              <a:rPr sz="2800" spc="-5" dirty="0">
                <a:latin typeface="Microsoft JhengHei"/>
                <a:cs typeface="Microsoft JhengHei"/>
              </a:rPr>
              <a:t>它是否</a:t>
            </a:r>
            <a:r>
              <a:rPr sz="2800" dirty="0">
                <a:latin typeface="Microsoft JhengHei"/>
                <a:cs typeface="Microsoft JhengHei"/>
              </a:rPr>
              <a:t>为</a:t>
            </a:r>
            <a:r>
              <a:rPr sz="2800" spc="-15" dirty="0">
                <a:latin typeface="Microsoft JhengHei"/>
                <a:cs typeface="Microsoft JhengHei"/>
              </a:rPr>
              <a:t>字</a:t>
            </a:r>
            <a:r>
              <a:rPr sz="2800" dirty="0">
                <a:latin typeface="Microsoft JhengHei"/>
                <a:cs typeface="Microsoft JhengHei"/>
              </a:rPr>
              <a:t>符</a:t>
            </a:r>
            <a:r>
              <a:rPr sz="2800" spc="-15" dirty="0">
                <a:latin typeface="Microsoft JhengHei"/>
                <a:cs typeface="Microsoft JhengHei"/>
              </a:rPr>
              <a:t>串</a:t>
            </a:r>
            <a:r>
              <a:rPr sz="2800" dirty="0">
                <a:latin typeface="Microsoft JhengHei"/>
                <a:cs typeface="Microsoft JhengHei"/>
              </a:rPr>
              <a:t>变量。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【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例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8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】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:</a:t>
            </a:r>
            <a:r>
              <a:rPr sz="28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判断一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个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变量是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否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为字符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串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变量。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2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chinese =</a:t>
            </a:r>
            <a:r>
              <a:rPr sz="24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‘</a:t>
            </a:r>
            <a:r>
              <a:rPr sz="2400" dirty="0">
                <a:solidFill>
                  <a:srgbClr val="3333CC"/>
                </a:solidFill>
                <a:latin typeface="微软雅黑"/>
                <a:cs typeface="微软雅黑"/>
              </a:rPr>
              <a:t>今</a:t>
            </a: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日</a:t>
            </a:r>
            <a:r>
              <a:rPr sz="2400" dirty="0">
                <a:solidFill>
                  <a:srgbClr val="3333CC"/>
                </a:solidFill>
                <a:latin typeface="微软雅黑"/>
                <a:cs typeface="微软雅黑"/>
              </a:rPr>
              <a:t>事</a:t>
            </a:r>
            <a:r>
              <a:rPr sz="2400" spc="15" dirty="0">
                <a:solidFill>
                  <a:srgbClr val="3333CC"/>
                </a:solidFill>
                <a:latin typeface="微软雅黑"/>
                <a:cs typeface="微软雅黑"/>
              </a:rPr>
              <a:t>，</a:t>
            </a: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今</a:t>
            </a:r>
            <a:r>
              <a:rPr sz="2400" spc="15" dirty="0">
                <a:solidFill>
                  <a:srgbClr val="3333CC"/>
                </a:solidFill>
                <a:latin typeface="微软雅黑"/>
                <a:cs typeface="微软雅黑"/>
              </a:rPr>
              <a:t>日</a:t>
            </a:r>
            <a:r>
              <a:rPr sz="2400" spc="5" dirty="0">
                <a:solidFill>
                  <a:srgbClr val="3333CC"/>
                </a:solidFill>
                <a:latin typeface="微软雅黑"/>
                <a:cs typeface="微软雅黑"/>
              </a:rPr>
              <a:t>毕</a:t>
            </a:r>
            <a:r>
              <a:rPr sz="24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';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86866" y="3116935"/>
            <a:ext cx="2688590" cy="1673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9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out1 = class(chinese) x = ch</a:t>
            </a:r>
            <a:r>
              <a:rPr sz="24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nese+1;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6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out2 = ischar(x)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35"/>
              </a:lnSpc>
            </a:pP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符串变量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206747" y="3186429"/>
            <a:ext cx="310515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out1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的值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是</a:t>
            </a:r>
            <a:r>
              <a:rPr sz="2400" spc="-9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“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char”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11320" y="4064254"/>
            <a:ext cx="434784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out2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的值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是</a:t>
            </a:r>
            <a:r>
              <a:rPr sz="2400" spc="-8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0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，代</a:t>
            </a:r>
            <a:r>
              <a:rPr sz="2400" dirty="0">
                <a:solidFill>
                  <a:srgbClr val="006600"/>
                </a:solidFill>
                <a:latin typeface="微软雅黑"/>
                <a:cs typeface="微软雅黑"/>
              </a:rPr>
              <a:t>表</a:t>
            </a:r>
            <a:r>
              <a:rPr sz="2400" spc="-9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x </a:t>
            </a:r>
            <a:r>
              <a:rPr sz="2400" spc="5" dirty="0">
                <a:solidFill>
                  <a:srgbClr val="006600"/>
                </a:solidFill>
                <a:latin typeface="微软雅黑"/>
                <a:cs typeface="微软雅黑"/>
              </a:rPr>
              <a:t>不是字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3333CC"/>
                </a:solidFill>
                <a:latin typeface="Times New Roman"/>
                <a:cs typeface="Times New Roman"/>
              </a:rPr>
              <a:t>3. 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一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个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字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符数组变量存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储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多行字符串</a:t>
            </a:r>
          </a:p>
        </p:txBody>
      </p:sp>
      <p:sp>
        <p:nvSpPr>
          <p:cNvPr id="3" name="object 3"/>
          <p:cNvSpPr/>
          <p:nvPr/>
        </p:nvSpPr>
        <p:spPr>
          <a:xfrm>
            <a:off x="1619250" y="3646423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893175" y="3646423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90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12900" y="3652773"/>
            <a:ext cx="7286625" cy="0"/>
          </a:xfrm>
          <a:custGeom>
            <a:avLst/>
            <a:gdLst/>
            <a:ahLst/>
            <a:cxnLst/>
            <a:rect l="l" t="t" r="r" b="b"/>
            <a:pathLst>
              <a:path w="7286625">
                <a:moveTo>
                  <a:pt x="0" y="0"/>
                </a:moveTo>
                <a:lnTo>
                  <a:pt x="7286625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12900" y="4109973"/>
            <a:ext cx="7286625" cy="0"/>
          </a:xfrm>
          <a:custGeom>
            <a:avLst/>
            <a:gdLst/>
            <a:ahLst/>
            <a:cxnLst/>
            <a:rect l="l" t="t" r="r" b="b"/>
            <a:pathLst>
              <a:path w="7286625">
                <a:moveTo>
                  <a:pt x="0" y="0"/>
                </a:moveTo>
                <a:lnTo>
                  <a:pt x="7286625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266189" y="1291844"/>
            <a:ext cx="7903209" cy="4809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latin typeface="Microsoft JhengHei"/>
                <a:cs typeface="Microsoft JhengHei"/>
              </a:rPr>
              <a:t>第一种</a:t>
            </a:r>
            <a:r>
              <a:rPr sz="2600" spc="-30" dirty="0">
                <a:latin typeface="Microsoft JhengHei"/>
                <a:cs typeface="Microsoft JhengHei"/>
              </a:rPr>
              <a:t>方</a:t>
            </a:r>
            <a:r>
              <a:rPr sz="2600" spc="-20" dirty="0">
                <a:latin typeface="Microsoft JhengHei"/>
                <a:cs typeface="Microsoft JhengHei"/>
              </a:rPr>
              <a:t>法</a:t>
            </a:r>
            <a:r>
              <a:rPr sz="2600" spc="-30" dirty="0">
                <a:latin typeface="Microsoft JhengHei"/>
                <a:cs typeface="Microsoft JhengHei"/>
              </a:rPr>
              <a:t>是使</a:t>
            </a:r>
            <a:r>
              <a:rPr sz="2600" spc="-25" dirty="0">
                <a:latin typeface="Microsoft JhengHei"/>
                <a:cs typeface="Microsoft JhengHei"/>
              </a:rPr>
              <a:t>用</a:t>
            </a:r>
            <a:r>
              <a:rPr sz="2600" spc="-30" dirty="0">
                <a:latin typeface="Microsoft JhengHei"/>
                <a:cs typeface="Microsoft JhengHei"/>
              </a:rPr>
              <a:t>二维字符数</a:t>
            </a:r>
            <a:r>
              <a:rPr sz="2600" spc="-20" dirty="0">
                <a:latin typeface="Microsoft JhengHei"/>
                <a:cs typeface="Microsoft JhengHei"/>
              </a:rPr>
              <a:t>组</a:t>
            </a:r>
            <a:r>
              <a:rPr sz="2600" spc="-30" dirty="0">
                <a:latin typeface="Microsoft JhengHei"/>
                <a:cs typeface="Microsoft JhengHei"/>
              </a:rPr>
              <a:t>（</a:t>
            </a:r>
            <a:r>
              <a:rPr sz="2600" b="1" spc="-210" dirty="0">
                <a:latin typeface="Times New Roman"/>
                <a:cs typeface="Times New Roman"/>
              </a:rPr>
              <a:t>T</a:t>
            </a:r>
            <a:r>
              <a:rPr sz="2600" b="1" spc="-20" dirty="0">
                <a:latin typeface="Times New Roman"/>
                <a:cs typeface="Times New Roman"/>
              </a:rPr>
              <a:t>wo</a:t>
            </a:r>
            <a:endParaRPr sz="26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</a:pPr>
            <a:r>
              <a:rPr sz="2600" b="1" dirty="0">
                <a:latin typeface="Times New Roman"/>
                <a:cs typeface="Times New Roman"/>
              </a:rPr>
              <a:t>Dimensional </a:t>
            </a:r>
            <a:r>
              <a:rPr sz="2600" b="1" spc="5" dirty="0">
                <a:latin typeface="Times New Roman"/>
                <a:cs typeface="Times New Roman"/>
              </a:rPr>
              <a:t>C</a:t>
            </a:r>
            <a:r>
              <a:rPr sz="2600" b="1" dirty="0">
                <a:latin typeface="Times New Roman"/>
                <a:cs typeface="Times New Roman"/>
              </a:rPr>
              <a:t>haracter</a:t>
            </a:r>
            <a:r>
              <a:rPr sz="2600" b="1" spc="-2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Array</a:t>
            </a:r>
            <a:r>
              <a:rPr sz="2600" b="1" spc="5" dirty="0">
                <a:latin typeface="Times New Roman"/>
                <a:cs typeface="Times New Roman"/>
              </a:rPr>
              <a:t>s</a:t>
            </a:r>
            <a:r>
              <a:rPr sz="2600" dirty="0">
                <a:latin typeface="Microsoft JhengHei"/>
                <a:cs typeface="Microsoft JhengHei"/>
              </a:rPr>
              <a:t>）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14"/>
              </a:spcBef>
            </a:pPr>
            <a:endParaRPr sz="550"/>
          </a:p>
          <a:p>
            <a:pPr marL="622300" marR="6350" indent="-610235">
              <a:lnSpc>
                <a:spcPct val="101000"/>
              </a:lnSpc>
              <a:tabLst>
                <a:tab pos="622300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必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须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先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确认每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个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字符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串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（即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每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行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）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长度一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样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，</a:t>
            </a:r>
            <a:r>
              <a:rPr sz="2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否则就必须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在短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字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符串结尾补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齐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空格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2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 marL="622300">
              <a:lnSpc>
                <a:spcPct val="100000"/>
              </a:lnSpc>
            </a:pP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【例</a:t>
            </a:r>
            <a:r>
              <a:rPr sz="26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3-5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】</a:t>
            </a:r>
            <a:r>
              <a:rPr sz="26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6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:</a:t>
            </a:r>
            <a:r>
              <a:rPr sz="2600" b="1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多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行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字</a:t>
            </a:r>
            <a:r>
              <a:rPr sz="26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符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串变量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21"/>
              </a:spcBef>
            </a:pPr>
            <a:endParaRPr sz="750"/>
          </a:p>
          <a:p>
            <a:pPr marL="444500">
              <a:lnSpc>
                <a:spcPct val="100000"/>
              </a:lnSpc>
              <a:tabLst>
                <a:tab pos="3039110" algn="l"/>
                <a:tab pos="3825875" algn="l"/>
              </a:tabLst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departments = [‘ee	’; ‘cs	’; ‘econ’]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61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003300" algn="l"/>
              </a:tabLst>
            </a:pPr>
            <a:r>
              <a:rPr sz="2400" spc="-450" dirty="0">
                <a:solidFill>
                  <a:srgbClr val="4D009A"/>
                </a:solidFill>
                <a:latin typeface="Meiryo"/>
                <a:cs typeface="Meiryo"/>
              </a:rPr>
              <a:t>✻	</a:t>
            </a:r>
            <a:r>
              <a:rPr sz="2400" spc="10" dirty="0">
                <a:solidFill>
                  <a:srgbClr val="3333CC"/>
                </a:solidFill>
                <a:latin typeface="Microsoft JhengHei"/>
                <a:cs typeface="Microsoft JhengHei"/>
              </a:rPr>
              <a:t>注意上述语句中空格字符的使用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6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departments =</a:t>
            </a:r>
            <a:endParaRPr sz="2400">
              <a:latin typeface="Times New Roman"/>
              <a:cs typeface="Times New Roman"/>
            </a:endParaRPr>
          </a:p>
          <a:p>
            <a:pPr marL="2222500" marR="5180330">
              <a:lnSpc>
                <a:spcPct val="120000"/>
              </a:lnSpc>
              <a:spcBef>
                <a:spcPts val="15"/>
              </a:spcBef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ee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cs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econ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3333CC"/>
                </a:solidFill>
                <a:latin typeface="Times New Roman"/>
                <a:cs typeface="Times New Roman"/>
              </a:rPr>
              <a:t>3 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、一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个变量存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储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多个字符串</a:t>
            </a:r>
            <a:r>
              <a:rPr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（续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）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114297"/>
            <a:ext cx="4043045" cy="379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用</a:t>
            </a:r>
            <a:r>
              <a:rPr sz="2400" b="1" dirty="0">
                <a:latin typeface="Times New Roman"/>
                <a:cs typeface="Times New Roman"/>
              </a:rPr>
              <a:t>char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指</a:t>
            </a:r>
            <a:r>
              <a:rPr sz="2400" spc="5" dirty="0">
                <a:latin typeface="Microsoft JhengHei"/>
                <a:cs typeface="Microsoft JhengHei"/>
              </a:rPr>
              <a:t>令</a:t>
            </a:r>
            <a:r>
              <a:rPr sz="2400" dirty="0">
                <a:latin typeface="Microsoft JhengHei"/>
                <a:cs typeface="Microsoft JhengHei"/>
              </a:rPr>
              <a:t>存储多字符串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76337" y="1551050"/>
            <a:ext cx="0" cy="744474"/>
          </a:xfrm>
          <a:custGeom>
            <a:avLst/>
            <a:gdLst/>
            <a:ahLst/>
            <a:cxnLst/>
            <a:rect l="l" t="t" r="r" b="b"/>
            <a:pathLst>
              <a:path h="744474">
                <a:moveTo>
                  <a:pt x="0" y="0"/>
                </a:moveTo>
                <a:lnTo>
                  <a:pt x="0" y="744474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666226" y="1551050"/>
            <a:ext cx="0" cy="744474"/>
          </a:xfrm>
          <a:custGeom>
            <a:avLst/>
            <a:gdLst/>
            <a:ahLst/>
            <a:cxnLst/>
            <a:rect l="l" t="t" r="r" b="b"/>
            <a:pathLst>
              <a:path h="744474">
                <a:moveTo>
                  <a:pt x="0" y="0"/>
                </a:moveTo>
                <a:lnTo>
                  <a:pt x="0" y="744474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69987" y="1557400"/>
            <a:ext cx="7502588" cy="0"/>
          </a:xfrm>
          <a:custGeom>
            <a:avLst/>
            <a:gdLst/>
            <a:ahLst/>
            <a:cxnLst/>
            <a:rect l="l" t="t" r="r" b="b"/>
            <a:pathLst>
              <a:path w="7502588">
                <a:moveTo>
                  <a:pt x="0" y="0"/>
                </a:moveTo>
                <a:lnTo>
                  <a:pt x="7502588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69987" y="2289175"/>
            <a:ext cx="7502588" cy="0"/>
          </a:xfrm>
          <a:custGeom>
            <a:avLst/>
            <a:gdLst/>
            <a:ahLst/>
            <a:cxnLst/>
            <a:rect l="l" t="t" r="r" b="b"/>
            <a:pathLst>
              <a:path w="7502588">
                <a:moveTo>
                  <a:pt x="0" y="0"/>
                </a:moveTo>
                <a:lnTo>
                  <a:pt x="7502588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16012" y="3962400"/>
            <a:ext cx="0" cy="1960562"/>
          </a:xfrm>
          <a:custGeom>
            <a:avLst/>
            <a:gdLst/>
            <a:ahLst/>
            <a:cxnLst/>
            <a:rect l="l" t="t" r="r" b="b"/>
            <a:pathLst>
              <a:path h="1960562">
                <a:moveTo>
                  <a:pt x="0" y="0"/>
                </a:moveTo>
                <a:lnTo>
                  <a:pt x="0" y="1960562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672576" y="3962400"/>
            <a:ext cx="0" cy="1960562"/>
          </a:xfrm>
          <a:custGeom>
            <a:avLst/>
            <a:gdLst/>
            <a:ahLst/>
            <a:cxnLst/>
            <a:rect l="l" t="t" r="r" b="b"/>
            <a:pathLst>
              <a:path h="1960562">
                <a:moveTo>
                  <a:pt x="0" y="0"/>
                </a:moveTo>
                <a:lnTo>
                  <a:pt x="0" y="1960562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09662" y="3968750"/>
            <a:ext cx="7569263" cy="0"/>
          </a:xfrm>
          <a:custGeom>
            <a:avLst/>
            <a:gdLst/>
            <a:ahLst/>
            <a:cxnLst/>
            <a:rect l="l" t="t" r="r" b="b"/>
            <a:pathLst>
              <a:path w="7569263">
                <a:moveTo>
                  <a:pt x="0" y="0"/>
                </a:moveTo>
                <a:lnTo>
                  <a:pt x="75692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09662" y="5916612"/>
            <a:ext cx="7569263" cy="0"/>
          </a:xfrm>
          <a:custGeom>
            <a:avLst/>
            <a:gdLst/>
            <a:ahLst/>
            <a:cxnLst/>
            <a:rect l="l" t="t" r="r" b="b"/>
            <a:pathLst>
              <a:path w="7569263">
                <a:moveTo>
                  <a:pt x="0" y="0"/>
                </a:moveTo>
                <a:lnTo>
                  <a:pt x="75692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78916" y="2321305"/>
            <a:ext cx="7553325" cy="2001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得到结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果和上例的一样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从</a:t>
            </a:r>
            <a:r>
              <a:rPr sz="24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二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维字符数组访</a:t>
            </a:r>
            <a:r>
              <a:rPr sz="2400" spc="10" dirty="0">
                <a:solidFill>
                  <a:srgbClr val="FF3300"/>
                </a:solidFill>
                <a:latin typeface="Microsoft JhengHei"/>
                <a:cs typeface="Microsoft JhengHei"/>
              </a:rPr>
              <a:t>问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字符串时，切记要使用</a:t>
            </a:r>
            <a:r>
              <a:rPr sz="2400" spc="-20" dirty="0">
                <a:solidFill>
                  <a:srgbClr val="FF3300"/>
                </a:solidFill>
                <a:latin typeface="Microsoft JhengHei"/>
                <a:cs typeface="Microsoft JhengHei"/>
              </a:rPr>
              <a:t> 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deblank</a:t>
            </a:r>
            <a:endParaRPr sz="2400">
              <a:latin typeface="Times New Roman"/>
              <a:cs typeface="Times New Roman"/>
            </a:endParaRPr>
          </a:p>
          <a:p>
            <a:pPr marL="622300">
              <a:lnSpc>
                <a:spcPts val="2590"/>
              </a:lnSpc>
            </a:pP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指令来清除字</a:t>
            </a:r>
            <a:r>
              <a:rPr sz="2400" spc="-10" dirty="0">
                <a:solidFill>
                  <a:srgbClr val="FF3300"/>
                </a:solidFill>
                <a:latin typeface="Microsoft JhengHei"/>
                <a:cs typeface="Microsoft JhengHei"/>
              </a:rPr>
              <a:t>符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串</a:t>
            </a:r>
            <a:r>
              <a:rPr sz="2400" spc="-5" dirty="0">
                <a:solidFill>
                  <a:srgbClr val="FF3300"/>
                </a:solidFill>
                <a:latin typeface="Microsoft JhengHei"/>
                <a:cs typeface="Microsoft JhengHei"/>
              </a:rPr>
              <a:t>尾部的空格字符</a:t>
            </a:r>
            <a:endParaRPr sz="2400">
              <a:latin typeface="Microsoft JhengHei"/>
              <a:cs typeface="Microsoft JhengHei"/>
            </a:endParaRPr>
          </a:p>
          <a:p>
            <a:pPr marL="241300">
              <a:lnSpc>
                <a:spcPct val="100000"/>
              </a:lnSpc>
              <a:spcBef>
                <a:spcPts val="290"/>
              </a:spcBef>
            </a:pP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4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5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】</a:t>
            </a:r>
            <a:r>
              <a:rPr sz="24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: 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使用</a:t>
            </a: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deblan</a:t>
            </a:r>
            <a:r>
              <a:rPr sz="24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k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命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令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清除字符</a:t>
            </a:r>
            <a:r>
              <a:rPr sz="2400" spc="10" dirty="0">
                <a:solidFill>
                  <a:srgbClr val="3333CC"/>
                </a:solidFill>
                <a:latin typeface="Microsoft JhengHei"/>
                <a:cs typeface="Microsoft JhengHei"/>
              </a:rPr>
              <a:t>串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尾部空格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56"/>
              </a:spcBef>
            </a:pPr>
            <a:endParaRPr sz="1400"/>
          </a:p>
          <a:p>
            <a:pPr marL="228600">
              <a:lnSpc>
                <a:spcPct val="100000"/>
              </a:lnSpc>
            </a:pP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departme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n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ts =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char('ee',</a:t>
            </a:r>
            <a:r>
              <a:rPr sz="20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'cs',</a:t>
            </a:r>
            <a:r>
              <a:rPr sz="20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'econ');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55267" y="1592579"/>
            <a:ext cx="4820285" cy="645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3333CC"/>
                </a:solidFill>
                <a:latin typeface="Times New Roman"/>
                <a:cs typeface="Times New Roman"/>
              </a:rPr>
              <a:t>departments = char(‘ee’, ‘cs’, ‘econ’)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155"/>
              </a:lnSpc>
              <a:spcBef>
                <a:spcPts val="40"/>
              </a:spcBef>
            </a:pPr>
            <a:r>
              <a:rPr sz="1800" spc="5" dirty="0">
                <a:solidFill>
                  <a:srgbClr val="006600"/>
                </a:solidFill>
                <a:latin typeface="微软雅黑"/>
                <a:cs typeface="微软雅黑"/>
              </a:rPr>
              <a:t>的使用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507226" y="1668779"/>
            <a:ext cx="1974850" cy="286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1800" spc="5" dirty="0">
                <a:solidFill>
                  <a:srgbClr val="006600"/>
                </a:solidFill>
                <a:latin typeface="微软雅黑"/>
                <a:cs typeface="微软雅黑"/>
              </a:rPr>
              <a:t>注意空格</a:t>
            </a:r>
            <a:r>
              <a:rPr sz="1800" spc="10" dirty="0">
                <a:solidFill>
                  <a:srgbClr val="006600"/>
                </a:solidFill>
                <a:latin typeface="微软雅黑"/>
                <a:cs typeface="微软雅黑"/>
              </a:rPr>
              <a:t>及</a:t>
            </a:r>
            <a:r>
              <a:rPr sz="1800" spc="5" dirty="0">
                <a:solidFill>
                  <a:srgbClr val="006600"/>
                </a:solidFill>
                <a:latin typeface="微软雅黑"/>
                <a:cs typeface="微软雅黑"/>
              </a:rPr>
              <a:t>「</a:t>
            </a:r>
            <a:r>
              <a:rPr sz="18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,</a:t>
            </a:r>
            <a:r>
              <a:rPr sz="1800" dirty="0">
                <a:solidFill>
                  <a:srgbClr val="006600"/>
                </a:solidFill>
                <a:latin typeface="微软雅黑"/>
                <a:cs typeface="微软雅黑"/>
              </a:rPr>
              <a:t>」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94816" y="4314190"/>
            <a:ext cx="2799715" cy="1471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dept1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departments(1,:); dept2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deblank(dept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); len1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length(dept1)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len2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length(dept2)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700270" y="4375150"/>
            <a:ext cx="3738245" cy="1400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(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,:)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代表第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一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行的</a:t>
            </a:r>
            <a:r>
              <a:rPr sz="2000" spc="-5" dirty="0">
                <a:solidFill>
                  <a:srgbClr val="006600"/>
                </a:solidFill>
                <a:latin typeface="微软雅黑"/>
                <a:cs typeface="微软雅黑"/>
              </a:rPr>
              <a:t>全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部</a:t>
            </a:r>
            <a:r>
              <a:rPr sz="2000" spc="-5" dirty="0">
                <a:solidFill>
                  <a:srgbClr val="006600"/>
                </a:solidFill>
                <a:latin typeface="微软雅黑"/>
                <a:cs typeface="微软雅黑"/>
              </a:rPr>
              <a:t>元素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5"/>
              </a:spcBef>
            </a:pPr>
            <a:endParaRPr sz="850"/>
          </a:p>
          <a:p>
            <a:pPr algn="ctr">
              <a:lnSpc>
                <a:spcPct val="100000"/>
              </a:lnSpc>
            </a:pPr>
            <a:r>
              <a:rPr sz="16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1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使</a:t>
            </a:r>
            <a:r>
              <a:rPr sz="1600" dirty="0">
                <a:solidFill>
                  <a:srgbClr val="006600"/>
                </a:solidFill>
                <a:latin typeface="微软雅黑"/>
                <a:cs typeface="微软雅黑"/>
              </a:rPr>
              <a:t>用</a:t>
            </a:r>
            <a:r>
              <a:rPr sz="1600" spc="-5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1600" b="1" dirty="0">
                <a:solidFill>
                  <a:srgbClr val="006600"/>
                </a:solidFill>
                <a:latin typeface="Times New Roman"/>
                <a:cs typeface="Times New Roman"/>
              </a:rPr>
              <a:t>deblank</a:t>
            </a:r>
            <a:r>
              <a:rPr sz="16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指令清除尾部</a:t>
            </a:r>
            <a:r>
              <a:rPr sz="1600" spc="10" dirty="0">
                <a:solidFill>
                  <a:srgbClr val="006600"/>
                </a:solidFill>
                <a:latin typeface="微软雅黑"/>
                <a:cs typeface="微软雅黑"/>
              </a:rPr>
              <a:t>的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空</a:t>
            </a:r>
            <a:r>
              <a:rPr sz="1600" dirty="0">
                <a:solidFill>
                  <a:srgbClr val="006600"/>
                </a:solidFill>
                <a:latin typeface="微软雅黑"/>
                <a:cs typeface="微软雅黑"/>
              </a:rPr>
              <a:t>格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字</a:t>
            </a:r>
            <a:r>
              <a:rPr sz="1600" dirty="0">
                <a:solidFill>
                  <a:srgbClr val="006600"/>
                </a:solidFill>
                <a:latin typeface="微软雅黑"/>
                <a:cs typeface="微软雅黑"/>
              </a:rPr>
              <a:t>符</a:t>
            </a:r>
            <a:endParaRPr sz="16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34"/>
              </a:spcBef>
            </a:pPr>
            <a:endParaRPr sz="550"/>
          </a:p>
          <a:p>
            <a:pPr marL="1651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显示变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量</a:t>
            </a:r>
            <a:r>
              <a:rPr sz="2000" spc="-5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dept1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的长度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=4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6"/>
              </a:spcBef>
            </a:pPr>
            <a:endParaRPr sz="850"/>
          </a:p>
          <a:p>
            <a:pPr marL="165100">
              <a:lnSpc>
                <a:spcPct val="100000"/>
              </a:lnSpc>
            </a:pPr>
            <a:r>
              <a:rPr sz="16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1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显示变</a:t>
            </a:r>
            <a:r>
              <a:rPr sz="1600" dirty="0">
                <a:solidFill>
                  <a:srgbClr val="006600"/>
                </a:solidFill>
                <a:latin typeface="微软雅黑"/>
                <a:cs typeface="微软雅黑"/>
              </a:rPr>
              <a:t>量</a:t>
            </a:r>
            <a:r>
              <a:rPr sz="1600" spc="-5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1600" b="1" dirty="0">
                <a:solidFill>
                  <a:srgbClr val="006600"/>
                </a:solidFill>
                <a:latin typeface="Times New Roman"/>
                <a:cs typeface="Times New Roman"/>
              </a:rPr>
              <a:t>dept2</a:t>
            </a:r>
            <a:r>
              <a:rPr sz="1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006600"/>
                </a:solidFill>
                <a:latin typeface="微软雅黑"/>
                <a:cs typeface="微软雅黑"/>
              </a:rPr>
              <a:t>的长度</a:t>
            </a:r>
            <a:r>
              <a:rPr sz="16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=2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3333CC"/>
                </a:solidFill>
                <a:latin typeface="Times New Roman"/>
                <a:cs typeface="Times New Roman"/>
              </a:rPr>
              <a:t>4.</a:t>
            </a:r>
            <a:r>
              <a:rPr spc="5" dirty="0">
                <a:solidFill>
                  <a:srgbClr val="3333CC"/>
                </a:solidFill>
                <a:latin typeface="Microsoft JhengHei"/>
                <a:cs typeface="Microsoft JhengHei"/>
              </a:rPr>
              <a:t>字符串</a:t>
            </a:r>
            <a:r>
              <a:rPr dirty="0">
                <a:solidFill>
                  <a:srgbClr val="3333CC"/>
                </a:solidFill>
                <a:latin typeface="Microsoft JhengHei"/>
                <a:cs typeface="Microsoft JhengHei"/>
              </a:rPr>
              <a:t>的操作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21917" y="5161279"/>
            <a:ext cx="42830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不相</a:t>
            </a:r>
            <a:r>
              <a:rPr sz="2800" dirty="0">
                <a:latin typeface="Microsoft JhengHei"/>
                <a:cs typeface="Microsoft JhengHei"/>
              </a:rPr>
              <a:t>等返</a:t>
            </a:r>
            <a:r>
              <a:rPr sz="2800" spc="-10" dirty="0">
                <a:latin typeface="Microsoft JhengHei"/>
                <a:cs typeface="Microsoft JhengHei"/>
              </a:rPr>
              <a:t>回</a:t>
            </a:r>
            <a:r>
              <a:rPr sz="2800" b="1" dirty="0">
                <a:latin typeface="Times New Roman"/>
                <a:cs typeface="Times New Roman"/>
              </a:rPr>
              <a:t>0</a:t>
            </a:r>
            <a:r>
              <a:rPr sz="2800" b="1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Microsoft JhengHei"/>
                <a:cs typeface="Microsoft JhengHei"/>
              </a:rPr>
              <a:t>相等</a:t>
            </a:r>
            <a:r>
              <a:rPr sz="2800" spc="-10" dirty="0">
                <a:latin typeface="Microsoft JhengHei"/>
                <a:cs typeface="Microsoft JhengHei"/>
              </a:rPr>
              <a:t>返</a:t>
            </a:r>
            <a:r>
              <a:rPr sz="2800" dirty="0">
                <a:latin typeface="Microsoft JhengHei"/>
                <a:cs typeface="Microsoft JhengHei"/>
              </a:rPr>
              <a:t>回</a:t>
            </a:r>
            <a:r>
              <a:rPr sz="2800" b="1" dirty="0">
                <a:latin typeface="Times New Roman"/>
                <a:cs typeface="Times New Roman"/>
              </a:rPr>
              <a:t>1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58887" y="2414651"/>
            <a:ext cx="0" cy="2676398"/>
          </a:xfrm>
          <a:custGeom>
            <a:avLst/>
            <a:gdLst/>
            <a:ahLst/>
            <a:cxnLst/>
            <a:rect l="l" t="t" r="r" b="b"/>
            <a:pathLst>
              <a:path h="2676398">
                <a:moveTo>
                  <a:pt x="0" y="0"/>
                </a:moveTo>
                <a:lnTo>
                  <a:pt x="0" y="26763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59851" y="2414651"/>
            <a:ext cx="0" cy="2676398"/>
          </a:xfrm>
          <a:custGeom>
            <a:avLst/>
            <a:gdLst/>
            <a:ahLst/>
            <a:cxnLst/>
            <a:rect l="l" t="t" r="r" b="b"/>
            <a:pathLst>
              <a:path h="2676398">
                <a:moveTo>
                  <a:pt x="0" y="0"/>
                </a:moveTo>
                <a:lnTo>
                  <a:pt x="0" y="2676398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52537" y="2421001"/>
            <a:ext cx="7213663" cy="0"/>
          </a:xfrm>
          <a:custGeom>
            <a:avLst/>
            <a:gdLst/>
            <a:ahLst/>
            <a:cxnLst/>
            <a:rect l="l" t="t" r="r" b="b"/>
            <a:pathLst>
              <a:path w="7213663">
                <a:moveTo>
                  <a:pt x="0" y="0"/>
                </a:moveTo>
                <a:lnTo>
                  <a:pt x="72136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52537" y="5084698"/>
            <a:ext cx="7213663" cy="0"/>
          </a:xfrm>
          <a:custGeom>
            <a:avLst/>
            <a:gdLst/>
            <a:ahLst/>
            <a:cxnLst/>
            <a:rect l="l" t="t" r="r" b="b"/>
            <a:pathLst>
              <a:path w="7213663">
                <a:moveTo>
                  <a:pt x="0" y="0"/>
                </a:moveTo>
                <a:lnTo>
                  <a:pt x="7213663" y="0"/>
                </a:lnTo>
              </a:path>
            </a:pathLst>
          </a:custGeom>
          <a:ln w="12700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21917" y="1363217"/>
            <a:ext cx="7329805" cy="2512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st</a:t>
            </a:r>
            <a:r>
              <a:rPr sz="2800" b="1" spc="-45" dirty="0">
                <a:solidFill>
                  <a:srgbClr val="FF3300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FF3300"/>
                </a:solidFill>
                <a:latin typeface="Times New Roman"/>
                <a:cs typeface="Times New Roman"/>
              </a:rPr>
              <a:t>cmp</a:t>
            </a:r>
            <a:r>
              <a:rPr sz="2800" b="1" spc="-1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800" spc="5" dirty="0">
                <a:latin typeface="Microsoft JhengHei"/>
                <a:cs typeface="Microsoft JhengHei"/>
              </a:rPr>
              <a:t>指令</a:t>
            </a:r>
            <a:r>
              <a:rPr sz="2800" b="1" dirty="0">
                <a:latin typeface="Times New Roman"/>
                <a:cs typeface="Times New Roman"/>
              </a:rPr>
              <a:t>: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Microsoft JhengHei"/>
                <a:cs typeface="Microsoft JhengHei"/>
              </a:rPr>
              <a:t>用</a:t>
            </a:r>
            <a:r>
              <a:rPr sz="2800" spc="10" dirty="0">
                <a:latin typeface="Microsoft JhengHei"/>
                <a:cs typeface="Microsoft JhengHei"/>
              </a:rPr>
              <a:t>于</a:t>
            </a:r>
            <a:r>
              <a:rPr sz="2800" dirty="0">
                <a:latin typeface="Microsoft JhengHei"/>
                <a:cs typeface="Microsoft JhengHei"/>
              </a:rPr>
              <a:t>比较字符串</a:t>
            </a:r>
            <a:r>
              <a:rPr sz="2800" spc="-15" dirty="0">
                <a:latin typeface="Microsoft JhengHei"/>
                <a:cs typeface="Microsoft JhengHei"/>
              </a:rPr>
              <a:t>的</a:t>
            </a:r>
            <a:r>
              <a:rPr sz="2800" dirty="0">
                <a:latin typeface="Microsoft JhengHei"/>
                <a:cs typeface="Microsoft JhengHei"/>
              </a:rPr>
              <a:t>內容</a:t>
            </a:r>
            <a:r>
              <a:rPr sz="2800" spc="-5" dirty="0">
                <a:latin typeface="Microsoft JhengHei"/>
                <a:cs typeface="Microsoft JhengHei"/>
              </a:rPr>
              <a:t>的</a:t>
            </a:r>
            <a:r>
              <a:rPr sz="2800" dirty="0">
                <a:latin typeface="Microsoft JhengHei"/>
                <a:cs typeface="Microsoft JhengHei"/>
              </a:rPr>
              <a:t>异同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622300">
              <a:lnSpc>
                <a:spcPct val="100000"/>
              </a:lnSpc>
            </a:pP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【例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3-</a:t>
            </a:r>
            <a:r>
              <a:rPr sz="28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6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】</a:t>
            </a:r>
            <a:r>
              <a:rPr sz="2800" spc="-20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: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字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符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串比较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49"/>
              </a:spcBef>
            </a:pPr>
            <a:endParaRPr sz="700"/>
          </a:p>
          <a:p>
            <a:pPr marL="228600" marR="5094605">
              <a:lnSpc>
                <a:spcPct val="12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str1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'today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str2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 'tomor</a:t>
            </a:r>
            <a:r>
              <a:rPr sz="2000" b="1" spc="-45" dirty="0">
                <a:solidFill>
                  <a:srgbClr val="3333CC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ow';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str3 =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'today';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5"/>
              </a:spcBef>
            </a:pPr>
            <a:endParaRPr sz="500"/>
          </a:p>
          <a:p>
            <a:pPr marL="228600">
              <a:lnSpc>
                <a:spcPct val="100000"/>
              </a:lnSpc>
              <a:tabLst>
                <a:tab pos="3162300" algn="l"/>
              </a:tabLst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out1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st</a:t>
            </a:r>
            <a:r>
              <a:rPr sz="2000" b="1" spc="-45" dirty="0">
                <a:solidFill>
                  <a:srgbClr val="3333CC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cmp(str1,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str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)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比较字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符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串</a:t>
            </a:r>
            <a:r>
              <a:rPr sz="2000" spc="-5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str1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和</a:t>
            </a:r>
            <a:r>
              <a:rPr sz="2000" spc="-8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str2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37817" y="3924554"/>
            <a:ext cx="90360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out1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48150" y="3924554"/>
            <a:ext cx="33585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表示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字符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串</a:t>
            </a:r>
            <a:r>
              <a:rPr sz="2000" spc="-5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str1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和</a:t>
            </a:r>
            <a:r>
              <a:rPr sz="2000" spc="-8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不同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37817" y="4290314"/>
            <a:ext cx="584581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46400" algn="l"/>
              </a:tabLst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out2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st</a:t>
            </a:r>
            <a:r>
              <a:rPr sz="2000" b="1" spc="-45" dirty="0">
                <a:solidFill>
                  <a:srgbClr val="3333CC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cmp(str1,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str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)</a:t>
            </a:r>
            <a:r>
              <a:rPr sz="2000" b="1" dirty="0">
                <a:solidFill>
                  <a:srgbClr val="3333CC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比较字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符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串</a:t>
            </a:r>
            <a:r>
              <a:rPr sz="2000" spc="-5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str1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和</a:t>
            </a:r>
            <a:r>
              <a:rPr sz="2000" spc="-8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str3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337817" y="4656073"/>
            <a:ext cx="90360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out2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248150" y="4656073"/>
            <a:ext cx="3358515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表示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字符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串</a:t>
            </a:r>
            <a:r>
              <a:rPr sz="2000" spc="-55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str1 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和</a:t>
            </a:r>
            <a:r>
              <a:rPr sz="2000" spc="-80" dirty="0">
                <a:solidFill>
                  <a:srgbClr val="0066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str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  <a:r>
              <a:rPr sz="2000" spc="-15" dirty="0">
                <a:solidFill>
                  <a:srgbClr val="006600"/>
                </a:solidFill>
                <a:latin typeface="微软雅黑"/>
                <a:cs typeface="微软雅黑"/>
              </a:rPr>
              <a:t>相同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5. </a:t>
            </a:r>
            <a:r>
              <a:rPr spc="5" dirty="0">
                <a:latin typeface="Microsoft JhengHei"/>
                <a:cs typeface="Microsoft JhengHei"/>
              </a:rPr>
              <a:t>空数组</a:t>
            </a:r>
            <a:r>
              <a:rPr dirty="0">
                <a:latin typeface="Microsoft JhengHei"/>
                <a:cs typeface="Microsoft JhengHei"/>
              </a:rPr>
              <a:t>（</a:t>
            </a:r>
            <a:r>
              <a:rPr b="1" dirty="0">
                <a:latin typeface="Times New Roman"/>
                <a:cs typeface="Times New Roman"/>
              </a:rPr>
              <a:t>empty</a:t>
            </a:r>
            <a:r>
              <a:rPr b="1" spc="-1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arra</a:t>
            </a:r>
            <a:r>
              <a:rPr b="1" spc="-5" dirty="0">
                <a:latin typeface="Times New Roman"/>
                <a:cs typeface="Times New Roman"/>
              </a:rPr>
              <a:t>y</a:t>
            </a:r>
            <a:r>
              <a:rPr dirty="0">
                <a:latin typeface="Microsoft JhengHei"/>
                <a:cs typeface="Microsoft JhengHei"/>
              </a:rPr>
              <a:t>）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129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6189" y="1320546"/>
            <a:ext cx="5320665" cy="3015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有</a:t>
            </a:r>
            <a:r>
              <a:rPr sz="2800" spc="5" dirty="0">
                <a:latin typeface="Microsoft JhengHei"/>
                <a:cs typeface="Microsoft JhengHei"/>
              </a:rPr>
              <a:t>一</a:t>
            </a:r>
            <a:r>
              <a:rPr sz="2800" dirty="0">
                <a:latin typeface="Microsoft JhengHei"/>
                <a:cs typeface="Microsoft JhengHei"/>
              </a:rPr>
              <a:t>维是</a:t>
            </a:r>
            <a:r>
              <a:rPr sz="2800" b="1" spc="-5" dirty="0">
                <a:latin typeface="Times New Roman"/>
                <a:cs typeface="Times New Roman"/>
              </a:rPr>
              <a:t>0</a:t>
            </a:r>
            <a:r>
              <a:rPr sz="2800" dirty="0">
                <a:latin typeface="Microsoft JhengHei"/>
                <a:cs typeface="Microsoft JhengHei"/>
              </a:rPr>
              <a:t>的数组即</a:t>
            </a:r>
            <a:r>
              <a:rPr sz="2800" spc="-15" dirty="0">
                <a:latin typeface="Microsoft JhengHei"/>
                <a:cs typeface="Microsoft JhengHei"/>
              </a:rPr>
              <a:t>为</a:t>
            </a:r>
            <a:r>
              <a:rPr sz="2800" dirty="0">
                <a:latin typeface="Microsoft JhengHei"/>
                <a:cs typeface="Microsoft JhengHei"/>
              </a:rPr>
              <a:t>空数组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空</a:t>
            </a:r>
            <a:r>
              <a:rPr sz="2800" spc="5" dirty="0">
                <a:latin typeface="Microsoft JhengHei"/>
                <a:cs typeface="Microsoft JhengHei"/>
              </a:rPr>
              <a:t>数</a:t>
            </a:r>
            <a:r>
              <a:rPr sz="2800" dirty="0">
                <a:latin typeface="Microsoft JhengHei"/>
                <a:cs typeface="Microsoft JhengHei"/>
              </a:rPr>
              <a:t>组不占据存</a:t>
            </a:r>
            <a:r>
              <a:rPr sz="2800" spc="-15" dirty="0">
                <a:latin typeface="Microsoft JhengHei"/>
                <a:cs typeface="Microsoft JhengHei"/>
              </a:rPr>
              <a:t>储</a:t>
            </a:r>
            <a:r>
              <a:rPr sz="2800" dirty="0">
                <a:latin typeface="Microsoft JhengHei"/>
                <a:cs typeface="Microsoft JhengHei"/>
              </a:rPr>
              <a:t>空间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最</a:t>
            </a:r>
            <a:r>
              <a:rPr sz="2800" spc="5" dirty="0">
                <a:latin typeface="Microsoft JhengHei"/>
                <a:cs typeface="Microsoft JhengHei"/>
              </a:rPr>
              <a:t>简</a:t>
            </a:r>
            <a:r>
              <a:rPr sz="2800" dirty="0">
                <a:latin typeface="Microsoft JhengHei"/>
                <a:cs typeface="Microsoft JhengHei"/>
              </a:rPr>
              <a:t>单的空数组</a:t>
            </a:r>
            <a:r>
              <a:rPr sz="2800" spc="-10" dirty="0">
                <a:latin typeface="Microsoft JhengHei"/>
                <a:cs typeface="Microsoft JhengHei"/>
              </a:rPr>
              <a:t>：</a:t>
            </a:r>
            <a:r>
              <a:rPr sz="2800" b="1" dirty="0">
                <a:latin typeface="Times New Roman"/>
                <a:cs typeface="Times New Roman"/>
              </a:rPr>
              <a:t>0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x 0</a:t>
            </a:r>
            <a:r>
              <a:rPr sz="2800" spc="5" dirty="0">
                <a:latin typeface="Microsoft JhengHei"/>
                <a:cs typeface="Microsoft JhengHei"/>
              </a:rPr>
              <a:t>的矩阵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2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7112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复</a:t>
            </a:r>
            <a:r>
              <a:rPr sz="2800" spc="5" dirty="0">
                <a:latin typeface="Microsoft JhengHei"/>
                <a:cs typeface="Microsoft JhengHei"/>
              </a:rPr>
              <a:t>杂</a:t>
            </a:r>
            <a:r>
              <a:rPr sz="2800" dirty="0">
                <a:latin typeface="Microsoft JhengHei"/>
                <a:cs typeface="Microsoft JhengHei"/>
              </a:rPr>
              <a:t>的空数组</a:t>
            </a:r>
            <a:r>
              <a:rPr sz="2800" spc="-10" dirty="0">
                <a:latin typeface="Microsoft JhengHei"/>
                <a:cs typeface="Microsoft JhengHei"/>
              </a:rPr>
              <a:t>：</a:t>
            </a:r>
            <a:r>
              <a:rPr sz="2800" b="1" dirty="0">
                <a:latin typeface="Times New Roman"/>
                <a:cs typeface="Times New Roman"/>
              </a:rPr>
              <a:t>0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x 5 or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10 x 0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800" spc="5" dirty="0">
                <a:latin typeface="Microsoft JhengHei"/>
                <a:cs typeface="Microsoft JhengHei"/>
              </a:rPr>
              <a:t>例如</a:t>
            </a:r>
            <a:r>
              <a:rPr sz="2800" spc="-5" dirty="0">
                <a:latin typeface="Microsoft JhengHei"/>
                <a:cs typeface="Microsoft JhengHei"/>
              </a:rPr>
              <a:t>：</a:t>
            </a:r>
            <a:r>
              <a:rPr sz="2800" b="1" dirty="0">
                <a:latin typeface="Times New Roman"/>
                <a:cs typeface="Times New Roman"/>
              </a:rPr>
              <a:t>&gt;&gt;a=[]; b=o</a:t>
            </a:r>
            <a:r>
              <a:rPr sz="2800" b="1" spc="5" dirty="0">
                <a:latin typeface="Times New Roman"/>
                <a:cs typeface="Times New Roman"/>
              </a:rPr>
              <a:t>n</a:t>
            </a:r>
            <a:r>
              <a:rPr sz="2800" b="1" dirty="0">
                <a:latin typeface="Times New Roman"/>
                <a:cs typeface="Times New Roman"/>
              </a:rPr>
              <a:t>es(0,</a:t>
            </a:r>
            <a:r>
              <a:rPr sz="2800" b="1" spc="5" dirty="0">
                <a:latin typeface="Times New Roman"/>
                <a:cs typeface="Times New Roman"/>
              </a:rPr>
              <a:t>5</a:t>
            </a:r>
            <a:r>
              <a:rPr sz="2800" b="1" dirty="0">
                <a:latin typeface="Times New Roman"/>
                <a:cs typeface="Times New Roman"/>
              </a:rPr>
              <a:t>);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6189" y="4521200"/>
            <a:ext cx="3455670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察</a:t>
            </a:r>
            <a:r>
              <a:rPr sz="2800" spc="10" dirty="0">
                <a:latin typeface="Microsoft JhengHei"/>
                <a:cs typeface="Microsoft JhengHei"/>
              </a:rPr>
              <a:t>看</a:t>
            </a:r>
            <a:r>
              <a:rPr sz="2800" dirty="0">
                <a:latin typeface="Microsoft JhengHei"/>
                <a:cs typeface="Microsoft JhengHei"/>
              </a:rPr>
              <a:t>空数组</a:t>
            </a:r>
            <a:r>
              <a:rPr sz="2800" spc="-10" dirty="0">
                <a:latin typeface="Microsoft JhengHei"/>
                <a:cs typeface="Microsoft JhengHei"/>
              </a:rPr>
              <a:t>：</a:t>
            </a:r>
            <a:r>
              <a:rPr sz="2800" b="1" dirty="0">
                <a:latin typeface="Times New Roman"/>
                <a:cs typeface="Times New Roman"/>
              </a:rPr>
              <a:t>&gt;&gt;a,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b, 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51552" y="4521200"/>
            <a:ext cx="254825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63294" algn="l"/>
              </a:tabLst>
            </a:pP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% or	whos a b c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6189" y="5161279"/>
            <a:ext cx="36607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spc="-525" dirty="0">
                <a:solidFill>
                  <a:srgbClr val="4D009A"/>
                </a:solidFill>
                <a:latin typeface="Meiryo"/>
                <a:cs typeface="Meiryo"/>
              </a:rPr>
              <a:t>✻	</a:t>
            </a:r>
            <a:r>
              <a:rPr sz="2800" spc="-525" dirty="0">
                <a:solidFill>
                  <a:srgbClr val="FF0000"/>
                </a:solidFill>
                <a:latin typeface="Microsoft JhengHei"/>
                <a:cs typeface="Microsoft JhengHei"/>
              </a:rPr>
              <a:t>空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组并非</a:t>
            </a:r>
            <a:r>
              <a:rPr sz="28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全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8490" y="516635"/>
            <a:ext cx="8189595" cy="5742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4545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Matla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版本的</a:t>
            </a:r>
            <a:r>
              <a:rPr sz="1800" spc="10" dirty="0">
                <a:solidFill>
                  <a:srgbClr val="FF0000"/>
                </a:solidFill>
                <a:latin typeface="微软雅黑"/>
                <a:cs typeface="微软雅黑"/>
              </a:rPr>
              <a:t>发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展</a:t>
            </a:r>
            <a:endParaRPr sz="18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32"/>
              </a:spcBef>
            </a:pPr>
            <a:endParaRPr sz="1100"/>
          </a:p>
          <a:p>
            <a:pPr marL="12700" marR="168910">
              <a:lnSpc>
                <a:spcPct val="120000"/>
              </a:lnSpc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1992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年，支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持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Wi</a:t>
            </a:r>
            <a:r>
              <a:rPr sz="1800" spc="-5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100" dirty="0">
                <a:solidFill>
                  <a:srgbClr val="000099"/>
                </a:solidFill>
                <a:latin typeface="Arial"/>
                <a:cs typeface="Arial"/>
              </a:rPr>
              <a:t>do</a:t>
            </a:r>
            <a:r>
              <a:rPr sz="1800" spc="-180" dirty="0">
                <a:solidFill>
                  <a:srgbClr val="000099"/>
                </a:solidFill>
                <a:latin typeface="Arial"/>
                <a:cs typeface="Arial"/>
              </a:rPr>
              <a:t>ws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3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7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800" spc="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8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10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4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版本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推出，增加</a:t>
            </a:r>
            <a:r>
              <a:rPr sz="18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了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Simuli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5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20" dirty="0">
                <a:solidFill>
                  <a:srgbClr val="000099"/>
                </a:solidFill>
                <a:latin typeface="Arial"/>
                <a:cs typeface="Arial"/>
              </a:rPr>
              <a:t>tr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 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7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800" spc="-120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800" spc="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14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7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800" spc="-55" dirty="0">
                <a:solidFill>
                  <a:srgbClr val="000099"/>
                </a:solidFill>
                <a:latin typeface="Arial"/>
                <a:cs typeface="Arial"/>
              </a:rPr>
              <a:t>two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rk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Si</a:t>
            </a:r>
            <a:r>
              <a:rPr sz="1800" spc="-20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spc="-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90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1800" spc="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-220" dirty="0">
                <a:solidFill>
                  <a:srgbClr val="000099"/>
                </a:solidFill>
                <a:latin typeface="Arial"/>
                <a:cs typeface="Arial"/>
              </a:rPr>
              <a:t>ce</a:t>
            </a:r>
            <a:r>
              <a:rPr sz="1800" spc="-20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800" spc="-95" dirty="0">
                <a:solidFill>
                  <a:srgbClr val="000099"/>
                </a:solidFill>
                <a:latin typeface="Arial"/>
                <a:cs typeface="Arial"/>
              </a:rPr>
              <a:t>si</a:t>
            </a:r>
            <a:r>
              <a:rPr sz="1800" spc="-14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19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等专用工具箱。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53"/>
              </a:spcBef>
            </a:pPr>
            <a:endParaRPr sz="1000"/>
          </a:p>
          <a:p>
            <a:pPr marL="12700" marR="6350">
              <a:lnSpc>
                <a:spcPct val="120000"/>
              </a:lnSpc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1993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11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月，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Mat</a:t>
            </a:r>
            <a:r>
              <a:rPr sz="1800" spc="-8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800" spc="-114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3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800" spc="-229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公司推出了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Matl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4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1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，其中主要增加了符号运算功能。 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当升级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至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Mat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spc="-19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4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2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，这一功能在用户中得到广泛应用。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53"/>
              </a:spcBef>
            </a:pPr>
            <a:endParaRPr sz="1000"/>
          </a:p>
          <a:p>
            <a:pPr marL="12700" marR="97790">
              <a:lnSpc>
                <a:spcPct val="120000"/>
              </a:lnSpc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1997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年，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Matl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5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50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版本问世了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,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实现了真正的</a:t>
            </a:r>
            <a:r>
              <a:rPr sz="1800" spc="-165" dirty="0">
                <a:solidFill>
                  <a:srgbClr val="000099"/>
                </a:solidFill>
                <a:latin typeface="Arial"/>
                <a:cs typeface="Arial"/>
              </a:rPr>
              <a:t>3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2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位运算，加快数值计算，图形表 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现有效。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50"/>
              </a:spcBef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2001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年初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Mat</a:t>
            </a:r>
            <a:r>
              <a:rPr sz="1800" spc="-8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800" spc="-114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3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800" spc="-24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公司推出了</a:t>
            </a:r>
            <a:r>
              <a:rPr sz="1800" spc="-16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6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50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1800" spc="-18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12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）。</a:t>
            </a:r>
            <a:endParaRPr sz="1800">
              <a:latin typeface="Microsoft JhengHei"/>
              <a:cs typeface="Microsoft JhengHei"/>
            </a:endParaRPr>
          </a:p>
          <a:p>
            <a:pPr marL="12700" marR="88265">
              <a:lnSpc>
                <a:spcPct val="120000"/>
              </a:lnSpc>
              <a:spcBef>
                <a:spcPts val="240"/>
              </a:spcBef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2002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7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月，推出了</a:t>
            </a:r>
            <a:r>
              <a:rPr sz="1800" spc="-16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800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6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5</a:t>
            </a:r>
            <a:r>
              <a:rPr sz="1800" spc="-75" dirty="0">
                <a:solidFill>
                  <a:srgbClr val="000099"/>
                </a:solidFill>
                <a:latin typeface="Arial"/>
                <a:cs typeface="Arial"/>
              </a:rPr>
              <a:t>(</a:t>
            </a:r>
            <a:r>
              <a:rPr sz="1800" spc="-175" dirty="0">
                <a:solidFill>
                  <a:srgbClr val="000099"/>
                </a:solidFill>
                <a:latin typeface="Arial"/>
                <a:cs typeface="Arial"/>
              </a:rPr>
              <a:t>R1</a:t>
            </a:r>
            <a:r>
              <a:rPr sz="1800" spc="-150" dirty="0">
                <a:solidFill>
                  <a:srgbClr val="000099"/>
                </a:solidFill>
                <a:latin typeface="Arial"/>
                <a:cs typeface="Arial"/>
              </a:rPr>
              <a:t>3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)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，在这一版本中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Sim</a:t>
            </a:r>
            <a:r>
              <a:rPr sz="1800" spc="-140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800" spc="-20" dirty="0">
                <a:solidFill>
                  <a:srgbClr val="000099"/>
                </a:solidFill>
                <a:latin typeface="Arial"/>
                <a:cs typeface="Arial"/>
              </a:rPr>
              <a:t>li</a:t>
            </a:r>
            <a:r>
              <a:rPr sz="1800" spc="-3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升级到了</a:t>
            </a:r>
            <a:r>
              <a:rPr sz="1800" spc="-125" dirty="0">
                <a:solidFill>
                  <a:srgbClr val="000099"/>
                </a:solidFill>
                <a:latin typeface="Arial"/>
                <a:cs typeface="Arial"/>
              </a:rPr>
              <a:t>5.</a:t>
            </a:r>
            <a:r>
              <a:rPr sz="1800" spc="-175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，性能有 了很大提高，另一大特点是推出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了</a:t>
            </a:r>
            <a:r>
              <a:rPr sz="1800" spc="-50" dirty="0">
                <a:solidFill>
                  <a:srgbClr val="000099"/>
                </a:solidFill>
                <a:latin typeface="Arial"/>
                <a:cs typeface="Arial"/>
              </a:rPr>
              <a:t>JI</a:t>
            </a:r>
            <a:r>
              <a:rPr sz="1800" spc="-7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程序加速器，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Matl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的计算速度有了明显的 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提高。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18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2005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年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9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月，推出了</a:t>
            </a:r>
            <a:r>
              <a:rPr sz="1800" dirty="0">
                <a:solidFill>
                  <a:srgbClr val="2025DF"/>
                </a:solidFill>
                <a:latin typeface="Arial"/>
                <a:cs typeface="Arial"/>
              </a:rPr>
              <a:t>MA</a:t>
            </a:r>
            <a:r>
              <a:rPr sz="1800" spc="55" dirty="0">
                <a:solidFill>
                  <a:srgbClr val="2025DF"/>
                </a:solidFill>
                <a:latin typeface="Arial"/>
                <a:cs typeface="Arial"/>
              </a:rPr>
              <a:t>I</a:t>
            </a:r>
            <a:r>
              <a:rPr sz="1800" spc="114" dirty="0">
                <a:solidFill>
                  <a:srgbClr val="2025DF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2025DF"/>
                </a:solidFill>
                <a:latin typeface="Arial"/>
                <a:cs typeface="Arial"/>
              </a:rPr>
              <a:t>A</a:t>
            </a:r>
            <a:r>
              <a:rPr sz="1800" spc="-100" dirty="0">
                <a:solidFill>
                  <a:srgbClr val="2025DF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2025DF"/>
                </a:solidFill>
                <a:latin typeface="Arial"/>
                <a:cs typeface="Arial"/>
              </a:rPr>
              <a:t> </a:t>
            </a:r>
            <a:r>
              <a:rPr sz="1800" spc="-160" dirty="0">
                <a:solidFill>
                  <a:srgbClr val="2025DF"/>
                </a:solidFill>
                <a:latin typeface="Arial"/>
                <a:cs typeface="Arial"/>
              </a:rPr>
              <a:t>7</a:t>
            </a:r>
            <a:r>
              <a:rPr sz="1800" spc="-105" dirty="0">
                <a:solidFill>
                  <a:srgbClr val="2025DF"/>
                </a:solidFill>
                <a:latin typeface="Arial"/>
                <a:cs typeface="Arial"/>
              </a:rPr>
              <a:t>.</a:t>
            </a:r>
            <a:r>
              <a:rPr sz="1800" spc="-160" dirty="0">
                <a:solidFill>
                  <a:srgbClr val="2025DF"/>
                </a:solidFill>
                <a:latin typeface="Arial"/>
                <a:cs typeface="Arial"/>
              </a:rPr>
              <a:t>1</a:t>
            </a:r>
            <a:r>
              <a:rPr sz="1800" spc="-75" dirty="0">
                <a:solidFill>
                  <a:srgbClr val="2025DF"/>
                </a:solidFill>
                <a:latin typeface="Arial"/>
                <a:cs typeface="Arial"/>
              </a:rPr>
              <a:t>(</a:t>
            </a:r>
            <a:r>
              <a:rPr sz="1800" spc="-185" dirty="0">
                <a:solidFill>
                  <a:srgbClr val="2025DF"/>
                </a:solidFill>
                <a:latin typeface="Arial"/>
                <a:cs typeface="Arial"/>
              </a:rPr>
              <a:t>Rele</a:t>
            </a:r>
            <a:r>
              <a:rPr sz="1800" spc="-200" dirty="0">
                <a:solidFill>
                  <a:srgbClr val="2025DF"/>
                </a:solidFill>
                <a:latin typeface="Arial"/>
                <a:cs typeface="Arial"/>
              </a:rPr>
              <a:t>a</a:t>
            </a:r>
            <a:r>
              <a:rPr sz="1800" spc="-220" dirty="0">
                <a:solidFill>
                  <a:srgbClr val="2025DF"/>
                </a:solidFill>
                <a:latin typeface="Arial"/>
                <a:cs typeface="Arial"/>
              </a:rPr>
              <a:t>se</a:t>
            </a:r>
            <a:r>
              <a:rPr sz="1800" spc="-229" dirty="0">
                <a:solidFill>
                  <a:srgbClr val="2025DF"/>
                </a:solidFill>
                <a:latin typeface="Arial"/>
                <a:cs typeface="Arial"/>
              </a:rPr>
              <a:t>1</a:t>
            </a:r>
            <a:r>
              <a:rPr sz="1800" spc="-165" dirty="0">
                <a:solidFill>
                  <a:srgbClr val="2025DF"/>
                </a:solidFill>
                <a:latin typeface="Arial"/>
                <a:cs typeface="Arial"/>
              </a:rPr>
              <a:t>4</a:t>
            </a:r>
            <a:r>
              <a:rPr sz="1800" spc="-65" dirty="0">
                <a:solidFill>
                  <a:srgbClr val="2025DF"/>
                </a:solidFill>
                <a:latin typeface="Arial"/>
                <a:cs typeface="Arial"/>
              </a:rPr>
              <a:t> </a:t>
            </a:r>
            <a:r>
              <a:rPr sz="1800" spc="-345" dirty="0">
                <a:solidFill>
                  <a:srgbClr val="2025DF"/>
                </a:solidFill>
                <a:latin typeface="Arial"/>
                <a:cs typeface="Arial"/>
              </a:rPr>
              <a:t>S</a:t>
            </a:r>
            <a:r>
              <a:rPr sz="1800" spc="-190" dirty="0">
                <a:solidFill>
                  <a:srgbClr val="2025DF"/>
                </a:solidFill>
                <a:latin typeface="Arial"/>
                <a:cs typeface="Arial"/>
              </a:rPr>
              <a:t>P</a:t>
            </a:r>
            <a:r>
              <a:rPr sz="1800" spc="-155" dirty="0">
                <a:solidFill>
                  <a:srgbClr val="2025DF"/>
                </a:solidFill>
                <a:latin typeface="Arial"/>
                <a:cs typeface="Arial"/>
              </a:rPr>
              <a:t>3</a:t>
            </a:r>
            <a:r>
              <a:rPr sz="1800" spc="-65" dirty="0">
                <a:solidFill>
                  <a:srgbClr val="2025DF"/>
                </a:solidFill>
                <a:latin typeface="Arial"/>
                <a:cs typeface="Arial"/>
              </a:rPr>
              <a:t>)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，在这一版本中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Sim</a:t>
            </a:r>
            <a:r>
              <a:rPr sz="1800" spc="-140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800" spc="-20" dirty="0">
                <a:solidFill>
                  <a:srgbClr val="000099"/>
                </a:solidFill>
                <a:latin typeface="Arial"/>
                <a:cs typeface="Arial"/>
              </a:rPr>
              <a:t>li</a:t>
            </a:r>
            <a:r>
              <a:rPr sz="1800" spc="-3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升级到了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40" dirty="0">
                <a:solidFill>
                  <a:srgbClr val="000099"/>
                </a:solidFill>
                <a:latin typeface="Arial"/>
                <a:cs typeface="Arial"/>
              </a:rPr>
              <a:t>6.3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，软件性能有了新的提高，用户界面更加友好。值得说明的是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800" spc="-60" dirty="0">
                <a:solidFill>
                  <a:srgbClr val="000099"/>
                </a:solidFill>
                <a:latin typeface="Arial"/>
                <a:cs typeface="Arial"/>
              </a:rPr>
              <a:t>Matl</a:t>
            </a:r>
            <a:r>
              <a:rPr sz="1800" spc="-27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10" dirty="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sz="1800" spc="-160" dirty="0">
                <a:solidFill>
                  <a:srgbClr val="000099"/>
                </a:solidFill>
                <a:latin typeface="Arial"/>
                <a:cs typeface="Arial"/>
              </a:rPr>
              <a:t>7</a:t>
            </a:r>
            <a:r>
              <a:rPr sz="1800" spc="-105" dirty="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sz="1800" spc="-145" dirty="0">
                <a:solidFill>
                  <a:srgbClr val="000099"/>
                </a:solidFill>
                <a:latin typeface="Arial"/>
                <a:cs typeface="Arial"/>
              </a:rPr>
              <a:t>1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版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采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了更先进的</a:t>
            </a:r>
            <a:r>
              <a:rPr sz="18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学程</a:t>
            </a:r>
            <a:r>
              <a:rPr sz="18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库，</a:t>
            </a:r>
            <a:r>
              <a:rPr sz="18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即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“</a:t>
            </a:r>
            <a:r>
              <a:rPr sz="1800" spc="114" dirty="0">
                <a:solidFill>
                  <a:srgbClr val="000099"/>
                </a:solidFill>
                <a:latin typeface="Microsoft JhengHei"/>
                <a:cs typeface="Microsoft JhengHei"/>
              </a:rPr>
              <a:t>L</a:t>
            </a:r>
            <a:r>
              <a:rPr sz="1800" spc="-50" dirty="0">
                <a:solidFill>
                  <a:srgbClr val="000099"/>
                </a:solidFill>
                <a:latin typeface="Microsoft JhengHei"/>
                <a:cs typeface="Microsoft JhengHei"/>
              </a:rPr>
              <a:t>AP</a:t>
            </a:r>
            <a:r>
              <a:rPr sz="1800" spc="-45" dirty="0">
                <a:solidFill>
                  <a:srgbClr val="000099"/>
                </a:solidFill>
                <a:latin typeface="Microsoft JhengHei"/>
                <a:cs typeface="Microsoft JhengHei"/>
              </a:rPr>
              <a:t>A</a:t>
            </a:r>
            <a:r>
              <a:rPr sz="1800" spc="-60" dirty="0">
                <a:solidFill>
                  <a:srgbClr val="000099"/>
                </a:solidFill>
                <a:latin typeface="Microsoft JhengHei"/>
                <a:cs typeface="Microsoft JhengHei"/>
              </a:rPr>
              <a:t>C</a:t>
            </a:r>
            <a:r>
              <a:rPr sz="1800" spc="75" dirty="0">
                <a:solidFill>
                  <a:srgbClr val="000099"/>
                </a:solidFill>
                <a:latin typeface="Microsoft JhengHei"/>
                <a:cs typeface="Microsoft JhengHei"/>
              </a:rPr>
              <a:t>K</a:t>
            </a:r>
            <a:r>
              <a:rPr sz="1800" spc="135" dirty="0">
                <a:solidFill>
                  <a:srgbClr val="000099"/>
                </a:solidFill>
                <a:latin typeface="Microsoft JhengHei"/>
                <a:cs typeface="Microsoft JhengHei"/>
              </a:rPr>
              <a:t>”</a:t>
            </a:r>
            <a:r>
              <a:rPr sz="18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和“</a:t>
            </a:r>
            <a:r>
              <a:rPr sz="1800" spc="65" dirty="0">
                <a:solidFill>
                  <a:srgbClr val="000099"/>
                </a:solidFill>
                <a:latin typeface="Microsoft JhengHei"/>
                <a:cs typeface="Microsoft JhengHei"/>
              </a:rPr>
              <a:t>B</a:t>
            </a:r>
            <a:r>
              <a:rPr sz="1800" spc="55" dirty="0">
                <a:solidFill>
                  <a:srgbClr val="000099"/>
                </a:solidFill>
                <a:latin typeface="Microsoft JhengHei"/>
                <a:cs typeface="Microsoft JhengHei"/>
              </a:rPr>
              <a:t>L</a:t>
            </a:r>
            <a:r>
              <a:rPr sz="1800" spc="-70" dirty="0">
                <a:solidFill>
                  <a:srgbClr val="000099"/>
                </a:solidFill>
                <a:latin typeface="Microsoft JhengHei"/>
                <a:cs typeface="Microsoft JhengHei"/>
              </a:rPr>
              <a:t>AS”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  <a:p>
            <a:pPr marL="12700" marR="92075" indent="229235">
              <a:lnSpc>
                <a:spcPct val="120000"/>
              </a:lnSpc>
            </a:pP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目前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Mat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800" spc="-19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软件支持多种系统平台，如常见的</a:t>
            </a:r>
            <a:r>
              <a:rPr sz="1800" spc="-114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800" spc="-2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800" spc="-5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100" dirty="0">
                <a:solidFill>
                  <a:srgbClr val="000099"/>
                </a:solidFill>
                <a:latin typeface="Arial"/>
                <a:cs typeface="Arial"/>
              </a:rPr>
              <a:t>do</a:t>
            </a:r>
            <a:r>
              <a:rPr sz="1800" spc="-90" dirty="0">
                <a:solidFill>
                  <a:srgbClr val="000099"/>
                </a:solidFill>
                <a:latin typeface="Arial"/>
                <a:cs typeface="Arial"/>
              </a:rPr>
              <a:t>ws</a:t>
            </a:r>
            <a:r>
              <a:rPr sz="1800" spc="-10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125" dirty="0">
                <a:solidFill>
                  <a:srgbClr val="000099"/>
                </a:solidFill>
                <a:latin typeface="Arial"/>
                <a:cs typeface="Arial"/>
              </a:rPr>
              <a:t>T/</a:t>
            </a:r>
            <a:r>
              <a:rPr sz="1800" spc="19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1800" spc="-190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18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800" spc="50" dirty="0">
                <a:solidFill>
                  <a:srgbClr val="000099"/>
                </a:solidFill>
                <a:latin typeface="Arial"/>
                <a:cs typeface="Arial"/>
              </a:rPr>
              <a:t>UNIX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800" spc="-15" dirty="0">
                <a:solidFill>
                  <a:srgbClr val="000099"/>
                </a:solidFill>
                <a:latin typeface="Arial"/>
                <a:cs typeface="Arial"/>
              </a:rPr>
              <a:t>Li</a:t>
            </a:r>
            <a:r>
              <a:rPr sz="1800" spc="-1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800" spc="-114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800" spc="-8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1800" spc="-4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8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等。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5. </a:t>
            </a:r>
            <a:r>
              <a:rPr spc="5" dirty="0">
                <a:latin typeface="Microsoft JhengHei"/>
                <a:cs typeface="Microsoft JhengHei"/>
              </a:rPr>
              <a:t>空数</a:t>
            </a:r>
            <a:r>
              <a:rPr dirty="0">
                <a:latin typeface="Microsoft JhengHei"/>
                <a:cs typeface="Microsoft JhengHei"/>
              </a:rPr>
              <a:t>组</a:t>
            </a:r>
            <a:r>
              <a:rPr spc="-1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3791"/>
            <a:ext cx="6885940" cy="2361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数</a:t>
            </a:r>
            <a:r>
              <a:rPr sz="2800" spc="5" dirty="0">
                <a:latin typeface="Microsoft JhengHei"/>
                <a:cs typeface="Microsoft JhengHei"/>
              </a:rPr>
              <a:t>组</a:t>
            </a:r>
            <a:r>
              <a:rPr sz="2800" dirty="0">
                <a:latin typeface="Microsoft JhengHei"/>
                <a:cs typeface="Microsoft JhengHei"/>
              </a:rPr>
              <a:t>维数的减小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900"/>
              </a:lnSpc>
              <a:spcBef>
                <a:spcPts val="16"/>
              </a:spcBef>
            </a:pPr>
            <a:endParaRPr sz="9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删</a:t>
            </a:r>
            <a:r>
              <a:rPr sz="2400" spc="5" dirty="0">
                <a:latin typeface="Microsoft JhengHei"/>
                <a:cs typeface="Microsoft JhengHei"/>
              </a:rPr>
              <a:t>除</a:t>
            </a:r>
            <a:r>
              <a:rPr sz="2400" dirty="0">
                <a:latin typeface="Microsoft JhengHei"/>
                <a:cs typeface="Microsoft JhengHei"/>
              </a:rPr>
              <a:t>数组的某列和行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&gt;&gt;a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 </a:t>
            </a:r>
            <a:r>
              <a:rPr sz="2400" b="1" spc="-10" dirty="0">
                <a:latin typeface="Times New Roman"/>
                <a:cs typeface="Times New Roman"/>
              </a:rPr>
              <a:t>m</a:t>
            </a:r>
            <a:r>
              <a:rPr sz="2400" b="1" dirty="0">
                <a:latin typeface="Times New Roman"/>
                <a:cs typeface="Times New Roman"/>
              </a:rPr>
              <a:t>agic(4), a(:</a:t>
            </a:r>
            <a:r>
              <a:rPr sz="2400" b="1" spc="-5" dirty="0">
                <a:latin typeface="Times New Roman"/>
                <a:cs typeface="Times New Roman"/>
              </a:rPr>
              <a:t>,</a:t>
            </a:r>
            <a:r>
              <a:rPr sz="2400" b="1" dirty="0">
                <a:latin typeface="Times New Roman"/>
                <a:cs typeface="Times New Roman"/>
              </a:rPr>
              <a:t>2)=[]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删除</a:t>
            </a:r>
            <a:r>
              <a:rPr sz="2400" b="1" spc="-5" dirty="0">
                <a:latin typeface="Times New Roman"/>
                <a:cs typeface="Times New Roman"/>
              </a:rPr>
              <a:t>(2-D</a:t>
            </a:r>
            <a:r>
              <a:rPr sz="2400" dirty="0">
                <a:latin typeface="Microsoft JhengHei"/>
                <a:cs typeface="Microsoft JhengHei"/>
              </a:rPr>
              <a:t>、</a:t>
            </a:r>
            <a:r>
              <a:rPr sz="2400" b="1" spc="-5" dirty="0">
                <a:latin typeface="Times New Roman"/>
                <a:cs typeface="Times New Roman"/>
              </a:rPr>
              <a:t>3-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数组的单个元素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5"/>
              </a:spcBef>
            </a:pPr>
            <a:endParaRPr sz="85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使用“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全下标”方式，不能删除单个元素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76017" y="3829050"/>
            <a:ext cx="156146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&gt;&gt;a</a:t>
            </a:r>
            <a:r>
              <a:rPr sz="2400" b="1" spc="-5" dirty="0">
                <a:latin typeface="Times New Roman"/>
                <a:cs typeface="Times New Roman"/>
              </a:rPr>
              <a:t>(</a:t>
            </a:r>
            <a:r>
              <a:rPr sz="2400" b="1" dirty="0">
                <a:latin typeface="Times New Roman"/>
                <a:cs typeface="Times New Roman"/>
              </a:rPr>
              <a:t>1,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2)=[]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40047" y="3829050"/>
            <a:ext cx="246570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系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统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会警告信息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76017" y="4304538"/>
            <a:ext cx="50571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使用“</a:t>
            </a:r>
            <a:r>
              <a:rPr sz="2400" dirty="0">
                <a:latin typeface="Microsoft JhengHei"/>
                <a:cs typeface="Microsoft JhengHei"/>
              </a:rPr>
              <a:t>单下标”可以删除单个元素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76017" y="4780026"/>
            <a:ext cx="151130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&gt;&gt;a</a:t>
            </a:r>
            <a:r>
              <a:rPr sz="2400" b="1" spc="-5" dirty="0">
                <a:latin typeface="Times New Roman"/>
                <a:cs typeface="Times New Roman"/>
              </a:rPr>
              <a:t>(</a:t>
            </a:r>
            <a:r>
              <a:rPr sz="2400" b="1" dirty="0">
                <a:latin typeface="Times New Roman"/>
                <a:cs typeface="Times New Roman"/>
              </a:rPr>
              <a:t>2:</a:t>
            </a:r>
            <a:r>
              <a:rPr sz="2400" b="1" spc="-5" dirty="0">
                <a:latin typeface="Times New Roman"/>
                <a:cs typeface="Times New Roman"/>
              </a:rPr>
              <a:t>4</a:t>
            </a:r>
            <a:r>
              <a:rPr sz="2400" b="1" dirty="0">
                <a:latin typeface="Times New Roman"/>
                <a:cs typeface="Times New Roman"/>
              </a:rPr>
              <a:t>)=[]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88994" y="4780026"/>
            <a:ext cx="261810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数组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将变为向量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18817" y="5255514"/>
            <a:ext cx="579437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使用“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[]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”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同样可以减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小</a:t>
            </a:r>
            <a:r>
              <a:rPr sz="2400" u="sng" dirty="0">
                <a:solidFill>
                  <a:srgbClr val="FF0000"/>
                </a:solidFill>
                <a:latin typeface="Microsoft JhengHei"/>
                <a:cs typeface="Microsoft JhengHei"/>
              </a:rPr>
              <a:t>字符数组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的维数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492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Matla</a:t>
            </a:r>
            <a:r>
              <a:rPr b="1" spc="-10" dirty="0">
                <a:latin typeface="Times New Roman"/>
                <a:cs typeface="Times New Roman"/>
              </a:rPr>
              <a:t>b</a:t>
            </a:r>
            <a:r>
              <a:rPr dirty="0">
                <a:latin typeface="Microsoft JhengHei"/>
                <a:cs typeface="Microsoft JhengHei"/>
              </a:rPr>
              <a:t>语言及其应用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5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b="1" spc="-5" dirty="0">
                <a:solidFill>
                  <a:srgbClr val="0000CC"/>
                </a:solidFill>
                <a:latin typeface="Times New Roman"/>
                <a:cs typeface="Times New Roman"/>
              </a:rPr>
              <a:t>6</a:t>
            </a:r>
            <a:r>
              <a:rPr dirty="0">
                <a:solidFill>
                  <a:srgbClr val="0000CC"/>
                </a:solidFill>
                <a:latin typeface="Microsoft JhengHei"/>
                <a:cs typeface="Microsoft JhengHei"/>
              </a:rPr>
              <a:t>、元</a:t>
            </a:r>
            <a:r>
              <a:rPr spc="5" dirty="0">
                <a:solidFill>
                  <a:srgbClr val="0000CC"/>
                </a:solidFill>
                <a:latin typeface="Microsoft JhengHei"/>
                <a:cs typeface="Microsoft JhengHei"/>
              </a:rPr>
              <a:t>胞</a:t>
            </a:r>
            <a:r>
              <a:rPr dirty="0">
                <a:solidFill>
                  <a:srgbClr val="0000CC"/>
                </a:solidFill>
                <a:latin typeface="Microsoft JhengHei"/>
                <a:cs typeface="Microsoft JhengHei"/>
              </a:rPr>
              <a:t>数组（</a:t>
            </a:r>
            <a:r>
              <a:rPr b="1" dirty="0">
                <a:solidFill>
                  <a:srgbClr val="0000CC"/>
                </a:solidFill>
                <a:latin typeface="Times New Roman"/>
                <a:cs typeface="Times New Roman"/>
              </a:rPr>
              <a:t>cell</a:t>
            </a:r>
            <a:r>
              <a:rPr b="1" spc="-2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b="1" dirty="0">
                <a:solidFill>
                  <a:srgbClr val="0000CC"/>
                </a:solidFill>
                <a:latin typeface="Times New Roman"/>
                <a:cs typeface="Times New Roman"/>
              </a:rPr>
              <a:t>arra</a:t>
            </a:r>
            <a:r>
              <a:rPr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y</a:t>
            </a:r>
            <a:r>
              <a:rPr dirty="0">
                <a:solidFill>
                  <a:srgbClr val="0000CC"/>
                </a:solidFill>
                <a:latin typeface="Microsoft JhengHei"/>
                <a:cs typeface="Microsoft JhengHei"/>
              </a:rPr>
              <a:t>）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40789" y="1237741"/>
            <a:ext cx="7037705" cy="3016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0000CC"/>
                </a:solidFill>
                <a:latin typeface="Microsoft JhengHei"/>
                <a:cs typeface="Microsoft JhengHei"/>
              </a:rPr>
              <a:t>元</a:t>
            </a:r>
            <a:r>
              <a:rPr sz="2800" spc="10" dirty="0">
                <a:solidFill>
                  <a:srgbClr val="0000CC"/>
                </a:solidFill>
                <a:latin typeface="Microsoft JhengHei"/>
                <a:cs typeface="Microsoft JhengHei"/>
              </a:rPr>
              <a:t>胞</a:t>
            </a:r>
            <a:r>
              <a:rPr sz="2800" dirty="0">
                <a:solidFill>
                  <a:srgbClr val="0000CC"/>
                </a:solidFill>
                <a:latin typeface="Microsoft JhengHei"/>
                <a:cs typeface="Microsoft JhengHei"/>
              </a:rPr>
              <a:t>数组（单元数组）的概念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44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特</a:t>
            </a:r>
            <a:r>
              <a:rPr sz="2400" spc="5" dirty="0">
                <a:latin typeface="Microsoft JhengHei"/>
                <a:cs typeface="Microsoft JhengHei"/>
              </a:rPr>
              <a:t>殊</a:t>
            </a:r>
            <a:r>
              <a:rPr sz="2400" dirty="0">
                <a:latin typeface="Microsoft JhengHei"/>
                <a:cs typeface="Microsoft JhengHei"/>
              </a:rPr>
              <a:t>的数据类型，在一个数组中存放各种不同类</a:t>
            </a:r>
            <a:endParaRPr sz="24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  <a:spcBef>
                <a:spcPts val="25"/>
              </a:spcBef>
            </a:pPr>
            <a:r>
              <a:rPr sz="2400" dirty="0">
                <a:latin typeface="Microsoft JhengHei"/>
                <a:cs typeface="Microsoft JhengHei"/>
              </a:rPr>
              <a:t>型的数据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42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每</a:t>
            </a:r>
            <a:r>
              <a:rPr sz="2400" spc="5" dirty="0">
                <a:latin typeface="Microsoft JhengHei"/>
                <a:cs typeface="Microsoft JhengHei"/>
              </a:rPr>
              <a:t>个</a:t>
            </a:r>
            <a:r>
              <a:rPr sz="2400" dirty="0">
                <a:latin typeface="Microsoft JhengHei"/>
                <a:cs typeface="Microsoft JhengHei"/>
              </a:rPr>
              <a:t>单元相当于一个“盒子”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“盒子</a:t>
            </a:r>
            <a:r>
              <a:rPr sz="2400" dirty="0">
                <a:latin typeface="Microsoft JhengHei"/>
                <a:cs typeface="Microsoft JhengHei"/>
              </a:rPr>
              <a:t>”可存储各种不同类型的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5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TLAB</a:t>
            </a:r>
            <a:r>
              <a:rPr sz="2400" spc="5" dirty="0">
                <a:latin typeface="Microsoft JhengHei"/>
                <a:cs typeface="Microsoft JhengHei"/>
              </a:rPr>
              <a:t>数据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4699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元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胞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数组例子：</a:t>
            </a:r>
            <a:endParaRPr sz="24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468500" y="4476750"/>
          <a:ext cx="6788150" cy="1555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5774"/>
                <a:gridCol w="2257425"/>
                <a:gridCol w="2255901"/>
              </a:tblGrid>
              <a:tr h="15430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800" b="1" dirty="0">
                          <a:latin typeface="Times New Roman"/>
                          <a:cs typeface="Times New Roman"/>
                        </a:rPr>
                        <a:t>Cell</a:t>
                      </a:r>
                      <a:r>
                        <a:rPr sz="2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latin typeface="Times New Roman"/>
                          <a:cs typeface="Times New Roman"/>
                        </a:rPr>
                        <a:t>1,1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652780" marR="558800" indent="-89535">
                        <a:lnSpc>
                          <a:spcPct val="120000"/>
                        </a:lnSpc>
                      </a:pPr>
                      <a:r>
                        <a:rPr sz="2800" b="1" spc="-265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800" b="1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aiwan </a:t>
                      </a:r>
                      <a:r>
                        <a:rPr sz="2800" b="1" spc="-265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T</a:t>
                      </a:r>
                      <a:r>
                        <a:rPr sz="2800" b="1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aibei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CF00"/>
                      </a:solidFill>
                      <a:prstDash val="solid"/>
                    </a:lnL>
                    <a:lnR w="12700">
                      <a:solidFill>
                        <a:srgbClr val="FFCF00"/>
                      </a:solidFill>
                      <a:prstDash val="solid"/>
                    </a:lnR>
                    <a:lnT w="12700">
                      <a:solidFill>
                        <a:srgbClr val="FFCF00"/>
                      </a:solidFill>
                      <a:prstDash val="solid"/>
                    </a:lnT>
                    <a:lnB w="12700">
                      <a:solidFill>
                        <a:srgbClr val="FFCF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800" b="1" dirty="0">
                          <a:latin typeface="Times New Roman"/>
                          <a:cs typeface="Times New Roman"/>
                        </a:rPr>
                        <a:t>Cell</a:t>
                      </a:r>
                      <a:r>
                        <a:rPr sz="2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latin typeface="Times New Roman"/>
                          <a:cs typeface="Times New Roman"/>
                        </a:rPr>
                        <a:t>1,2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 marL="577215" marR="375285" indent="-198120">
                        <a:lnSpc>
                          <a:spcPct val="120000"/>
                        </a:lnSpc>
                      </a:pPr>
                      <a:r>
                        <a:rPr sz="2800" b="1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Mainland Beijing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CF00"/>
                      </a:solidFill>
                      <a:prstDash val="solid"/>
                    </a:lnL>
                    <a:lnR w="12700">
                      <a:solidFill>
                        <a:srgbClr val="FFCF00"/>
                      </a:solidFill>
                      <a:prstDash val="solid"/>
                    </a:lnR>
                    <a:lnT w="12700">
                      <a:solidFill>
                        <a:srgbClr val="FFCF00"/>
                      </a:solidFill>
                      <a:prstDash val="solid"/>
                    </a:lnT>
                    <a:lnB w="12700">
                      <a:solidFill>
                        <a:srgbClr val="FFCF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2800" b="1" dirty="0">
                          <a:latin typeface="Times New Roman"/>
                          <a:cs typeface="Times New Roman"/>
                        </a:rPr>
                        <a:t>Cell</a:t>
                      </a:r>
                      <a:r>
                        <a:rPr sz="2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latin typeface="Times New Roman"/>
                          <a:cs typeface="Times New Roman"/>
                        </a:rPr>
                        <a:t>1,3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650"/>
                        </a:lnSpc>
                        <a:spcBef>
                          <a:spcPts val="21"/>
                        </a:spcBef>
                      </a:pPr>
                      <a:endParaRPr sz="65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[1 2 3 4]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650"/>
                        </a:lnSpc>
                        <a:spcBef>
                          <a:spcPts val="21"/>
                        </a:spcBef>
                      </a:pPr>
                      <a:endParaRPr sz="650"/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3300"/>
                          </a:solidFill>
                          <a:latin typeface="Times New Roman"/>
                          <a:cs typeface="Times New Roman"/>
                        </a:rPr>
                        <a:t>test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CF00"/>
                      </a:solidFill>
                      <a:prstDash val="solid"/>
                    </a:lnL>
                    <a:lnR w="12700">
                      <a:solidFill>
                        <a:srgbClr val="FFCF00"/>
                      </a:solidFill>
                      <a:prstDash val="solid"/>
                    </a:lnR>
                    <a:lnT w="12700">
                      <a:solidFill>
                        <a:srgbClr val="FFCF00"/>
                      </a:solidFill>
                      <a:prstDash val="solid"/>
                    </a:lnT>
                    <a:lnB w="12700">
                      <a:solidFill>
                        <a:srgbClr val="FFCF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6.1 </a:t>
            </a:r>
            <a:r>
              <a:rPr dirty="0">
                <a:latin typeface="Microsoft JhengHei"/>
                <a:cs typeface="Microsoft JhengHei"/>
              </a:rPr>
              <a:t>元</a:t>
            </a:r>
            <a:r>
              <a:rPr spc="5" dirty="0">
                <a:latin typeface="Microsoft JhengHei"/>
                <a:cs typeface="Microsoft JhengHei"/>
              </a:rPr>
              <a:t>胞</a:t>
            </a:r>
            <a:r>
              <a:rPr dirty="0">
                <a:latin typeface="Microsoft JhengHei"/>
                <a:cs typeface="Microsoft JhengHei"/>
              </a:rPr>
              <a:t>数组的创建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30197"/>
            <a:ext cx="6645909" cy="4447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创建方法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赋值语句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b="1" dirty="0">
                <a:latin typeface="Times New Roman"/>
                <a:cs typeface="Times New Roman"/>
              </a:rPr>
              <a:t>cell</a:t>
            </a:r>
            <a:r>
              <a:rPr sz="2400" dirty="0">
                <a:latin typeface="Microsoft JhengHei"/>
                <a:cs typeface="Microsoft JhengHei"/>
              </a:rPr>
              <a:t>函数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4"/>
              </a:spcBef>
              <a:buClr>
                <a:srgbClr val="4D009A"/>
              </a:buClr>
              <a:buFont typeface="Wingdings"/>
              <a:buChar char=""/>
            </a:pPr>
            <a:endParaRPr sz="8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赋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值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语句创建元胞数组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dirty="0">
                <a:latin typeface="Microsoft JhengHei"/>
                <a:cs typeface="Microsoft JhengHei"/>
              </a:rPr>
              <a:t>元胞索</a:t>
            </a:r>
            <a:r>
              <a:rPr sz="2400" spc="-5" dirty="0">
                <a:latin typeface="Microsoft JhengHei"/>
                <a:cs typeface="Microsoft JhengHei"/>
              </a:rPr>
              <a:t>引</a:t>
            </a:r>
            <a:r>
              <a:rPr sz="2400" b="1" dirty="0">
                <a:latin typeface="Times New Roman"/>
                <a:cs typeface="Times New Roman"/>
              </a:rPr>
              <a:t>(ce</a:t>
            </a:r>
            <a:r>
              <a:rPr sz="2400" b="1" spc="-15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in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b="1" dirty="0">
                <a:latin typeface="Times New Roman"/>
                <a:cs typeface="Times New Roman"/>
              </a:rPr>
              <a:t>exing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方式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8"/>
              </a:spcBef>
              <a:buClr>
                <a:srgbClr val="4D009A"/>
              </a:buClr>
              <a:buFont typeface="Wingdings"/>
              <a:buChar char=""/>
            </a:pPr>
            <a:endParaRPr sz="550"/>
          </a:p>
          <a:p>
            <a:pPr marL="1155700">
              <a:lnSpc>
                <a:spcPct val="100000"/>
              </a:lnSpc>
            </a:pP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格式：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a(1,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2)={… … …}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dirty="0">
                <a:latin typeface="Microsoft JhengHei"/>
                <a:cs typeface="Microsoft JhengHei"/>
              </a:rPr>
              <a:t>元</a:t>
            </a:r>
            <a:r>
              <a:rPr sz="2400" spc="5" dirty="0">
                <a:latin typeface="Microsoft JhengHei"/>
                <a:cs typeface="Microsoft JhengHei"/>
              </a:rPr>
              <a:t>胞</a:t>
            </a:r>
            <a:r>
              <a:rPr sz="2400" dirty="0">
                <a:latin typeface="Microsoft JhengHei"/>
                <a:cs typeface="Microsoft JhengHei"/>
              </a:rPr>
              <a:t>内容索</a:t>
            </a:r>
            <a:r>
              <a:rPr sz="2400" spc="5" dirty="0">
                <a:latin typeface="Microsoft JhengHei"/>
                <a:cs typeface="Microsoft JhengHei"/>
              </a:rPr>
              <a:t>引</a:t>
            </a:r>
            <a:r>
              <a:rPr sz="2400" b="1" dirty="0">
                <a:latin typeface="Times New Roman"/>
                <a:cs typeface="Times New Roman"/>
              </a:rPr>
              <a:t>(content i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dirty="0">
                <a:latin typeface="Times New Roman"/>
                <a:cs typeface="Times New Roman"/>
              </a:rPr>
              <a:t>dexing</a:t>
            </a:r>
            <a:r>
              <a:rPr sz="2400" b="1" spc="-15" dirty="0">
                <a:latin typeface="Times New Roman"/>
                <a:cs typeface="Times New Roman"/>
              </a:rPr>
              <a:t>)</a:t>
            </a:r>
            <a:r>
              <a:rPr sz="2400" spc="5" dirty="0">
                <a:latin typeface="Microsoft JhengHei"/>
                <a:cs typeface="Microsoft JhengHei"/>
              </a:rPr>
              <a:t>方式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155700">
              <a:lnSpc>
                <a:spcPct val="100000"/>
              </a:lnSpc>
              <a:tabLst>
                <a:tab pos="3753485" algn="l"/>
              </a:tabLst>
            </a:pP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格式：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a{1,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2}=[…]	or</a:t>
            </a:r>
            <a:r>
              <a:rPr sz="24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‘…’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直</a:t>
            </a:r>
            <a:r>
              <a:rPr sz="2400" spc="5" dirty="0">
                <a:latin typeface="Microsoft JhengHei"/>
                <a:cs typeface="Microsoft JhengHei"/>
              </a:rPr>
              <a:t>接</a:t>
            </a:r>
            <a:r>
              <a:rPr sz="2400" dirty="0">
                <a:latin typeface="Microsoft JhengHei"/>
                <a:cs typeface="Microsoft JhengHei"/>
              </a:rPr>
              <a:t>用大</a:t>
            </a:r>
            <a:r>
              <a:rPr sz="2400" spc="5" dirty="0">
                <a:latin typeface="Microsoft JhengHei"/>
                <a:cs typeface="Microsoft JhengHei"/>
              </a:rPr>
              <a:t>括</a:t>
            </a:r>
            <a:r>
              <a:rPr sz="2400" dirty="0">
                <a:latin typeface="Microsoft JhengHei"/>
                <a:cs typeface="Microsoft JhengHei"/>
              </a:rPr>
              <a:t>号一次把所有元素括</a:t>
            </a:r>
            <a:r>
              <a:rPr sz="2400" spc="-15" dirty="0">
                <a:latin typeface="Microsoft JhengHei"/>
                <a:cs typeface="Microsoft JhengHei"/>
              </a:rPr>
              <a:t>起</a:t>
            </a:r>
            <a:r>
              <a:rPr sz="2400" dirty="0">
                <a:latin typeface="Microsoft JhengHei"/>
                <a:cs typeface="Microsoft JhengHei"/>
              </a:rPr>
              <a:t>来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"/>
              </a:spcBef>
            </a:pPr>
            <a:endParaRPr sz="650"/>
          </a:p>
          <a:p>
            <a:pPr marL="9271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 = {'James Bond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[1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2;3 4;5 6]; pi, ones(5)}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29766" y="426973"/>
            <a:ext cx="54000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6.1 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元</a:t>
            </a:r>
            <a:r>
              <a:rPr sz="3600" spc="10" dirty="0">
                <a:solidFill>
                  <a:srgbClr val="333399"/>
                </a:solidFill>
                <a:latin typeface="Microsoft JhengHei"/>
                <a:cs typeface="Microsoft JhengHei"/>
              </a:rPr>
              <a:t>胞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数组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的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创建</a:t>
            </a:r>
            <a:r>
              <a:rPr sz="3600" spc="-20" dirty="0">
                <a:solidFill>
                  <a:srgbClr val="333399"/>
                </a:solidFill>
                <a:latin typeface="Microsoft JhengHei"/>
                <a:cs typeface="Microsoft JhengHei"/>
              </a:rPr>
              <a:t> 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（续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6103620" cy="4392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Cell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indexi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ng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方式创建元胞数组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"/>
              </a:spcBef>
              <a:buClr>
                <a:srgbClr val="4D009A"/>
              </a:buClr>
              <a:buFont typeface="Wingdings"/>
              <a:buChar char=""/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a(</a:t>
            </a:r>
            <a:r>
              <a:rPr sz="2000" b="1" spc="-5" dirty="0">
                <a:latin typeface="Times New Roman"/>
                <a:cs typeface="Times New Roman"/>
              </a:rPr>
              <a:t>1</a:t>
            </a:r>
            <a:r>
              <a:rPr sz="2000" b="1" spc="-10" dirty="0">
                <a:latin typeface="Times New Roman"/>
                <a:cs typeface="Times New Roman"/>
              </a:rPr>
              <a:t>,1)</a:t>
            </a:r>
            <a:r>
              <a:rPr sz="2000" b="1" spc="-15" dirty="0">
                <a:latin typeface="Times New Roman"/>
                <a:cs typeface="Times New Roman"/>
              </a:rPr>
              <a:t> 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{[1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4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3;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5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8;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7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2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9]};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a(</a:t>
            </a:r>
            <a:r>
              <a:rPr sz="2000" b="1" spc="-5" dirty="0">
                <a:latin typeface="Times New Roman"/>
                <a:cs typeface="Times New Roman"/>
              </a:rPr>
              <a:t>1</a:t>
            </a:r>
            <a:r>
              <a:rPr sz="2000" b="1" spc="-10" dirty="0">
                <a:latin typeface="Times New Roman"/>
                <a:cs typeface="Times New Roman"/>
              </a:rPr>
              <a:t>,2)</a:t>
            </a:r>
            <a:r>
              <a:rPr sz="2000" b="1" spc="-15" dirty="0">
                <a:latin typeface="Times New Roman"/>
                <a:cs typeface="Times New Roman"/>
              </a:rPr>
              <a:t> 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{'Anne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Smith'};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a(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,1)</a:t>
            </a:r>
            <a:r>
              <a:rPr sz="2000" b="1" spc="-15" dirty="0">
                <a:latin typeface="Times New Roman"/>
                <a:cs typeface="Times New Roman"/>
              </a:rPr>
              <a:t> 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{3+7</a:t>
            </a:r>
            <a:r>
              <a:rPr sz="2000" b="1" spc="-5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};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a(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,2)</a:t>
            </a:r>
            <a:r>
              <a:rPr sz="2000" b="1" spc="-15" dirty="0">
                <a:latin typeface="Times New Roman"/>
                <a:cs typeface="Times New Roman"/>
              </a:rPr>
              <a:t> 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{-pi:pi/10:pi};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4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“{ }”</a:t>
            </a:r>
            <a:r>
              <a:rPr sz="24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表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空元胞数组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4"/>
              </a:spcBef>
            </a:pPr>
            <a:endParaRPr sz="600"/>
          </a:p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Content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index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8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方式创建元胞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组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b{1,1}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'J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mes Bond'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b{1,2}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[1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2;3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4;5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6];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b{2,1}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pi;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9"/>
              </a:spcBef>
            </a:pPr>
            <a:endParaRPr sz="950"/>
          </a:p>
          <a:p>
            <a:pPr marL="469900">
              <a:lnSpc>
                <a:spcPct val="100000"/>
              </a:lnSpc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b{2,2}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ze</a:t>
            </a:r>
            <a:r>
              <a:rPr sz="2000" b="1" spc="-45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os(5);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426973"/>
            <a:ext cx="54000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6.1 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元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胞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数组的创建</a:t>
            </a:r>
            <a:r>
              <a:rPr sz="3600" spc="-10" dirty="0">
                <a:solidFill>
                  <a:srgbClr val="333399"/>
                </a:solidFill>
                <a:latin typeface="Microsoft JhengHei"/>
                <a:cs typeface="Microsoft JhengHei"/>
              </a:rPr>
              <a:t> 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6454140" cy="2207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元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胞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数组的连接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Exam: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连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接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元胞数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组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，生成元胞数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组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clear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760220" algn="l"/>
              </a:tabLst>
            </a:pPr>
            <a:r>
              <a:rPr sz="2400" b="1" dirty="0">
                <a:latin typeface="Times New Roman"/>
                <a:cs typeface="Times New Roman"/>
              </a:rPr>
              <a:t>c=[a b]	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 or</a:t>
            </a:r>
            <a:r>
              <a:rPr sz="2400" b="1" spc="-4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c=[a;</a:t>
            </a:r>
            <a:r>
              <a:rPr sz="24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b]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c 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3561334"/>
            <a:ext cx="3531235" cy="165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  <a:tabLst>
                <a:tab pos="1993264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[3x3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5" dirty="0">
                <a:latin typeface="Times New Roman"/>
                <a:cs typeface="Times New Roman"/>
              </a:rPr>
              <a:t>'Anne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Smith' [3.0</a:t>
            </a:r>
            <a:r>
              <a:rPr sz="2000" b="1" spc="-5" dirty="0">
                <a:latin typeface="Times New Roman"/>
                <a:cs typeface="Times New Roman"/>
              </a:rPr>
              <a:t>0</a:t>
            </a:r>
            <a:r>
              <a:rPr sz="2000" b="1" spc="-10" dirty="0">
                <a:latin typeface="Times New Roman"/>
                <a:cs typeface="Times New Roman"/>
              </a:rPr>
              <a:t>00</a:t>
            </a:r>
            <a:r>
              <a:rPr sz="2000" b="1" spc="-15" dirty="0">
                <a:latin typeface="Times New Roman"/>
                <a:cs typeface="Times New Roman"/>
              </a:rPr>
              <a:t> +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7.0</a:t>
            </a:r>
            <a:r>
              <a:rPr sz="2000" b="1" spc="-5" dirty="0">
                <a:latin typeface="Times New Roman"/>
                <a:cs typeface="Times New Roman"/>
              </a:rPr>
              <a:t>0</a:t>
            </a:r>
            <a:r>
              <a:rPr sz="2000" b="1" spc="-10" dirty="0">
                <a:latin typeface="Times New Roman"/>
                <a:cs typeface="Times New Roman"/>
              </a:rPr>
              <a:t>00i]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</a:t>
            </a:r>
            <a:r>
              <a:rPr sz="2000" b="1" spc="-5" dirty="0">
                <a:latin typeface="Times New Roman"/>
                <a:cs typeface="Times New Roman"/>
              </a:rPr>
              <a:t>1</a:t>
            </a:r>
            <a:r>
              <a:rPr sz="2000" b="1" spc="-10" dirty="0">
                <a:latin typeface="Times New Roman"/>
                <a:cs typeface="Times New Roman"/>
              </a:rPr>
              <a:t>x21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&gt;&gt;c=[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b]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10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Result</a:t>
            </a:r>
            <a:r>
              <a:rPr sz="2000" b="1" spc="-5" dirty="0">
                <a:solidFill>
                  <a:srgbClr val="FF33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?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47108" y="3561334"/>
            <a:ext cx="3083560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180" marR="6350" indent="-31115">
              <a:lnSpc>
                <a:spcPct val="120000"/>
              </a:lnSpc>
              <a:tabLst>
                <a:tab pos="381635" algn="l"/>
                <a:tab pos="1417955" algn="l"/>
                <a:tab pos="172466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'J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mes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Bond'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[3</a:t>
            </a:r>
            <a:r>
              <a:rPr sz="2000" b="1" spc="-5" dirty="0">
                <a:latin typeface="Times New Roman"/>
                <a:cs typeface="Times New Roman"/>
              </a:rPr>
              <a:t>x</a:t>
            </a:r>
            <a:r>
              <a:rPr sz="2000" b="1" spc="-10" dirty="0">
                <a:latin typeface="Times New Roman"/>
                <a:cs typeface="Times New Roman"/>
              </a:rPr>
              <a:t>2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 [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3.1416]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[5</a:t>
            </a:r>
            <a:r>
              <a:rPr sz="2000" b="1" spc="-5" dirty="0">
                <a:latin typeface="Times New Roman"/>
                <a:cs typeface="Times New Roman"/>
              </a:rPr>
              <a:t>x</a:t>
            </a:r>
            <a:r>
              <a:rPr sz="2000" b="1" spc="-10" dirty="0">
                <a:latin typeface="Times New Roman"/>
                <a:cs typeface="Times New Roman"/>
              </a:rPr>
              <a:t>5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6.</a:t>
            </a:r>
            <a:r>
              <a:rPr b="1" dirty="0">
                <a:latin typeface="Times New Roman"/>
                <a:cs typeface="Times New Roman"/>
              </a:rPr>
              <a:t>1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元</a:t>
            </a:r>
            <a:r>
              <a:rPr spc="5" dirty="0">
                <a:latin typeface="Microsoft JhengHei"/>
                <a:cs typeface="Microsoft JhengHei"/>
              </a:rPr>
              <a:t>胞</a:t>
            </a:r>
            <a:r>
              <a:rPr dirty="0">
                <a:latin typeface="Microsoft JhengHei"/>
                <a:cs typeface="Microsoft JhengHei"/>
              </a:rPr>
              <a:t>数组的创建</a:t>
            </a:r>
            <a:r>
              <a:rPr spc="-2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3994150" cy="1258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cel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函数创建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元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胞数组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2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&gt;&gt;b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 cell(2,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3)</a:t>
            </a:r>
            <a:endParaRPr sz="2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495"/>
              </a:spcBef>
            </a:pPr>
            <a:r>
              <a:rPr sz="2000" b="1" spc="-15" dirty="0">
                <a:latin typeface="Times New Roman"/>
                <a:cs typeface="Times New Roman"/>
              </a:rPr>
              <a:t>b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8817" y="3559302"/>
            <a:ext cx="1355725" cy="1111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whos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</a:t>
            </a:r>
            <a:endParaRPr sz="2400">
              <a:latin typeface="Times New Roman"/>
              <a:cs typeface="Times New Roman"/>
            </a:endParaRPr>
          </a:p>
          <a:p>
            <a:pPr marL="596900" marR="117475">
              <a:lnSpc>
                <a:spcPct val="120000"/>
              </a:lnSpc>
              <a:spcBef>
                <a:spcPts val="15"/>
              </a:spcBef>
            </a:pPr>
            <a:r>
              <a:rPr sz="2000" b="1" spc="-15" dirty="0">
                <a:latin typeface="Times New Roman"/>
                <a:cs typeface="Times New Roman"/>
              </a:rPr>
              <a:t>Name</a:t>
            </a:r>
            <a:r>
              <a:rPr sz="2000" b="1" spc="-10" dirty="0">
                <a:latin typeface="Times New Roman"/>
                <a:cs typeface="Times New Roman"/>
              </a:rPr>
              <a:t> b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06100" y="3988054"/>
            <a:ext cx="3409315" cy="682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5095">
              <a:lnSpc>
                <a:spcPct val="100000"/>
              </a:lnSpc>
              <a:tabLst>
                <a:tab pos="1831339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Size	Bytes 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C</a:t>
            </a:r>
            <a:r>
              <a:rPr sz="2000" b="1" spc="-10" dirty="0">
                <a:latin typeface="Times New Roman"/>
                <a:cs typeface="Times New Roman"/>
              </a:rPr>
              <a:t>la</a:t>
            </a:r>
            <a:r>
              <a:rPr sz="2000" b="1" spc="-5" dirty="0">
                <a:latin typeface="Times New Roman"/>
                <a:cs typeface="Times New Roman"/>
              </a:rPr>
              <a:t>s</a:t>
            </a:r>
            <a:r>
              <a:rPr sz="2000" b="1" spc="-10" dirty="0">
                <a:latin typeface="Times New Roman"/>
                <a:cs typeface="Times New Roman"/>
              </a:rPr>
              <a:t>s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1725930" algn="l"/>
                <a:tab pos="236093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2x3	24	cell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arr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8817" y="4866132"/>
            <a:ext cx="4719955" cy="899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注</a:t>
            </a:r>
            <a:r>
              <a:rPr sz="24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意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：每</a:t>
            </a:r>
            <a:r>
              <a:rPr sz="24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个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c</a:t>
            </a:r>
            <a:r>
              <a:rPr sz="24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l</a:t>
            </a:r>
            <a:r>
              <a:rPr sz="24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l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占有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4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个字节的空间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29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2339340" algn="l"/>
              </a:tabLst>
            </a:pPr>
            <a:r>
              <a:rPr sz="2400" b="1" dirty="0">
                <a:latin typeface="Times New Roman"/>
                <a:cs typeface="Times New Roman"/>
              </a:rPr>
              <a:t>&gt;&gt;b(1,3) 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{1:3};	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 or</a:t>
            </a:r>
            <a:r>
              <a:rPr sz="2400" b="1" spc="-3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b{1,3}</a:t>
            </a:r>
            <a:r>
              <a:rPr sz="2400" b="1" spc="1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= 1:3;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481072" y="2657381"/>
          <a:ext cx="1191134" cy="746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2605"/>
                <a:gridCol w="485669"/>
                <a:gridCol w="352859"/>
              </a:tblGrid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[]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426973"/>
            <a:ext cx="48272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6.2 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显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示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元胞数组的内容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5695315" cy="279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celldis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800" dirty="0">
                <a:latin typeface="Microsoft JhengHei"/>
                <a:cs typeface="Microsoft JhengHei"/>
              </a:rPr>
              <a:t>显示元胞</a:t>
            </a:r>
            <a:r>
              <a:rPr sz="2800" spc="-15" dirty="0">
                <a:latin typeface="Microsoft JhengHei"/>
                <a:cs typeface="Microsoft JhengHei"/>
              </a:rPr>
              <a:t>数</a:t>
            </a:r>
            <a:r>
              <a:rPr sz="2800" dirty="0">
                <a:latin typeface="Microsoft JhengHei"/>
                <a:cs typeface="Microsoft JhengHei"/>
              </a:rPr>
              <a:t>组的全部内容</a:t>
            </a:r>
            <a:endParaRPr sz="2800">
              <a:latin typeface="Microsoft JhengHei"/>
              <a:cs typeface="Microsoft JhengHei"/>
            </a:endParaRPr>
          </a:p>
          <a:p>
            <a:pPr marL="469900" marR="4718050">
              <a:lnSpc>
                <a:spcPct val="120000"/>
              </a:lnSpc>
              <a:spcBef>
                <a:spcPts val="105"/>
              </a:spcBef>
            </a:pPr>
            <a:r>
              <a:rPr sz="2400" b="1" dirty="0">
                <a:latin typeface="Times New Roman"/>
                <a:cs typeface="Times New Roman"/>
              </a:rPr>
              <a:t>&gt;&gt;a a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  <a:tabLst>
                <a:tab pos="2696845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[</a:t>
            </a:r>
            <a:r>
              <a:rPr sz="2400" b="1" dirty="0">
                <a:latin typeface="Times New Roman"/>
                <a:cs typeface="Times New Roman"/>
              </a:rPr>
              <a:t>3x3 doub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e]	'Anne Smith'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  <a:tabLst>
                <a:tab pos="336931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[3.000</a:t>
            </a:r>
            <a:r>
              <a:rPr sz="2400" b="1" dirty="0">
                <a:latin typeface="Times New Roman"/>
                <a:cs typeface="Times New Roman"/>
              </a:rPr>
              <a:t>0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7.000</a:t>
            </a:r>
            <a:r>
              <a:rPr sz="2400" b="1" dirty="0">
                <a:latin typeface="Times New Roman"/>
                <a:cs typeface="Times New Roman"/>
              </a:rPr>
              <a:t>0i]	</a:t>
            </a:r>
            <a:r>
              <a:rPr sz="2400" b="1" spc="-10" dirty="0">
                <a:latin typeface="Times New Roman"/>
                <a:cs typeface="Times New Roman"/>
              </a:rPr>
              <a:t>[</a:t>
            </a:r>
            <a:r>
              <a:rPr sz="2400" b="1" spc="-5" dirty="0">
                <a:latin typeface="Times New Roman"/>
                <a:cs typeface="Times New Roman"/>
              </a:rPr>
              <a:t>1x2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do</a:t>
            </a:r>
            <a:r>
              <a:rPr sz="2400" b="1" spc="-10" dirty="0">
                <a:latin typeface="Times New Roman"/>
                <a:cs typeface="Times New Roman"/>
              </a:rPr>
              <a:t>u</a:t>
            </a:r>
            <a:r>
              <a:rPr sz="2400" b="1" dirty="0">
                <a:latin typeface="Times New Roman"/>
                <a:cs typeface="Times New Roman"/>
              </a:rPr>
              <a:t>ble]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  <a:tabLst>
                <a:tab pos="2304415" algn="l"/>
              </a:tabLst>
            </a:pPr>
            <a:r>
              <a:rPr sz="2400" b="1" dirty="0">
                <a:latin typeface="Times New Roman"/>
                <a:cs typeface="Times New Roman"/>
              </a:rPr>
              <a:t>&gt;&gt;cel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disp(a)	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显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示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全部内容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4646676"/>
            <a:ext cx="1675764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&gt;&gt;cel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plot(a)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95623" y="4646676"/>
            <a:ext cx="429577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图形方式显示元胞数组的结构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6.2 </a:t>
            </a:r>
            <a:r>
              <a:rPr dirty="0">
                <a:latin typeface="Microsoft JhengHei"/>
                <a:cs typeface="Microsoft JhengHei"/>
              </a:rPr>
              <a:t>显</a:t>
            </a:r>
            <a:r>
              <a:rPr spc="5" dirty="0">
                <a:latin typeface="Microsoft JhengHei"/>
                <a:cs typeface="Microsoft JhengHei"/>
              </a:rPr>
              <a:t>示</a:t>
            </a:r>
            <a:r>
              <a:rPr dirty="0">
                <a:latin typeface="Microsoft JhengHei"/>
                <a:cs typeface="Microsoft JhengHei"/>
              </a:rPr>
              <a:t>元胞数组的内容（续）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6682740" cy="3231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6089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使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用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内容下标索</a:t>
            </a:r>
            <a:r>
              <a:rPr sz="28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引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显示指定元</a:t>
            </a:r>
            <a:r>
              <a:rPr sz="28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胞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的数据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格式：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var_na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e{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ow_index,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column_i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dex}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31900">
              <a:lnSpc>
                <a:spcPct val="100000"/>
              </a:lnSpc>
            </a:pPr>
            <a:r>
              <a:rPr sz="2400" dirty="0">
                <a:latin typeface="Microsoft JhengHei"/>
                <a:cs typeface="Microsoft JhengHei"/>
              </a:rPr>
              <a:t>或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3081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var_name{:}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9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Example: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&gt;&gt;a{1, 2}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…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4646676"/>
            <a:ext cx="867410" cy="826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&gt;&gt;a{:}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…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22370" y="4646676"/>
            <a:ext cx="32283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%</a:t>
            </a:r>
            <a:r>
              <a:rPr sz="2400" spc="5" dirty="0">
                <a:latin typeface="Microsoft JhengHei"/>
                <a:cs typeface="Microsoft JhengHei"/>
              </a:rPr>
              <a:t>一次显</a:t>
            </a:r>
            <a:r>
              <a:rPr sz="2400" dirty="0">
                <a:latin typeface="Microsoft JhengHei"/>
                <a:cs typeface="Microsoft JhengHei"/>
              </a:rPr>
              <a:t>示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Microsoft JhengHei"/>
                <a:cs typeface="Microsoft JhengHei"/>
              </a:rPr>
              <a:t>的全部数据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4000" b="1" dirty="0">
                <a:latin typeface="Times New Roman"/>
                <a:cs typeface="Times New Roman"/>
              </a:rPr>
              <a:t>6.3</a:t>
            </a:r>
            <a:r>
              <a:rPr sz="4000" b="1" spc="-5" dirty="0">
                <a:latin typeface="Times New Roman"/>
                <a:cs typeface="Times New Roman"/>
              </a:rPr>
              <a:t> </a:t>
            </a:r>
            <a:r>
              <a:rPr sz="4000" dirty="0">
                <a:latin typeface="Microsoft JhengHei"/>
                <a:cs typeface="Microsoft JhengHei"/>
              </a:rPr>
              <a:t>读取元胞数组中的内容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139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514347"/>
            <a:ext cx="7545705" cy="2078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latin typeface="Microsoft JhengHei"/>
                <a:cs typeface="Microsoft JhengHei"/>
              </a:rPr>
              <a:t>直接取用</a:t>
            </a:r>
            <a:r>
              <a:rPr sz="3200" spc="-35" dirty="0">
                <a:latin typeface="Microsoft JhengHei"/>
                <a:cs typeface="Microsoft JhengHei"/>
              </a:rPr>
              <a:t>元胞数</a:t>
            </a:r>
            <a:r>
              <a:rPr sz="3200" spc="-25" dirty="0">
                <a:latin typeface="Microsoft JhengHei"/>
                <a:cs typeface="Microsoft JhengHei"/>
              </a:rPr>
              <a:t>组</a:t>
            </a:r>
            <a:r>
              <a:rPr sz="3200" spc="-35" dirty="0">
                <a:latin typeface="Microsoft JhengHei"/>
                <a:cs typeface="Microsoft JhengHei"/>
              </a:rPr>
              <a:t>的整个元胞</a:t>
            </a:r>
            <a:r>
              <a:rPr sz="3200" spc="-30" dirty="0">
                <a:latin typeface="Microsoft JhengHei"/>
                <a:cs typeface="Microsoft JhengHei"/>
              </a:rPr>
              <a:t>（</a:t>
            </a:r>
            <a:r>
              <a:rPr sz="3200" spc="-35" dirty="0">
                <a:latin typeface="Microsoft JhengHei"/>
                <a:cs typeface="Microsoft JhengHei"/>
              </a:rPr>
              <a:t>单元）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4"/>
              </a:spcBef>
            </a:pPr>
            <a:endParaRPr sz="13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latin typeface="Microsoft JhengHei"/>
                <a:cs typeface="Microsoft JhengHei"/>
              </a:rPr>
              <a:t>取用</a:t>
            </a:r>
            <a:r>
              <a:rPr sz="3200" spc="-35" dirty="0">
                <a:latin typeface="Microsoft JhengHei"/>
                <a:cs typeface="Microsoft JhengHei"/>
              </a:rPr>
              <a:t>元</a:t>
            </a:r>
            <a:r>
              <a:rPr sz="3200" spc="-30" dirty="0">
                <a:latin typeface="Microsoft JhengHei"/>
                <a:cs typeface="Microsoft JhengHei"/>
              </a:rPr>
              <a:t>胞</a:t>
            </a:r>
            <a:r>
              <a:rPr sz="3200" spc="-35" dirty="0">
                <a:latin typeface="Microsoft JhengHei"/>
                <a:cs typeface="Microsoft JhengHei"/>
              </a:rPr>
              <a:t>数组某</a:t>
            </a:r>
            <a:r>
              <a:rPr sz="3200" spc="-30" dirty="0">
                <a:latin typeface="Microsoft JhengHei"/>
                <a:cs typeface="Microsoft JhengHei"/>
              </a:rPr>
              <a:t>元胞</a:t>
            </a:r>
            <a:r>
              <a:rPr sz="3200" spc="-35" dirty="0">
                <a:latin typeface="Microsoft JhengHei"/>
                <a:cs typeface="Microsoft JhengHei"/>
              </a:rPr>
              <a:t>內</a:t>
            </a:r>
            <a:r>
              <a:rPr sz="3200" spc="-30" dirty="0">
                <a:latin typeface="Microsoft JhengHei"/>
                <a:cs typeface="Microsoft JhengHei"/>
              </a:rPr>
              <a:t>的</a:t>
            </a:r>
            <a:r>
              <a:rPr sz="3200" spc="-35" dirty="0">
                <a:latin typeface="Microsoft JhengHei"/>
                <a:cs typeface="Microsoft JhengHei"/>
              </a:rPr>
              <a:t>数据单位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4"/>
              </a:spcBef>
            </a:pPr>
            <a:endParaRPr sz="13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dirty="0">
                <a:latin typeface="Microsoft JhengHei"/>
                <a:cs typeface="Microsoft JhengHei"/>
              </a:rPr>
              <a:t>一次读取或刪除</a:t>
            </a:r>
            <a:r>
              <a:rPr sz="3200" spc="5" dirty="0">
                <a:latin typeface="Microsoft JhengHei"/>
                <a:cs typeface="Microsoft JhengHei"/>
              </a:rPr>
              <a:t>多</a:t>
            </a:r>
            <a:r>
              <a:rPr sz="3200" spc="-5" dirty="0">
                <a:latin typeface="Microsoft JhengHei"/>
                <a:cs typeface="Microsoft JhengHei"/>
              </a:rPr>
              <a:t>个元胞</a:t>
            </a:r>
            <a:endParaRPr sz="3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3963" y="1270762"/>
            <a:ext cx="8233409" cy="4279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610235">
              <a:lnSpc>
                <a:spcPct val="130000"/>
              </a:lnSpc>
            </a:pPr>
            <a:r>
              <a:rPr sz="1800" spc="-600" dirty="0">
                <a:latin typeface="Arial"/>
                <a:cs typeface="Arial"/>
              </a:rPr>
              <a:t>M</a:t>
            </a:r>
            <a:r>
              <a:rPr sz="1800" spc="-315" dirty="0">
                <a:latin typeface="Arial"/>
                <a:cs typeface="Arial"/>
              </a:rPr>
              <a:t>A</a:t>
            </a:r>
            <a:r>
              <a:rPr sz="1800" spc="-210" dirty="0">
                <a:latin typeface="Arial"/>
                <a:cs typeface="Arial"/>
              </a:rPr>
              <a:t>T</a:t>
            </a:r>
            <a:r>
              <a:rPr sz="1800" spc="-110" dirty="0">
                <a:latin typeface="Arial"/>
                <a:cs typeface="Arial"/>
              </a:rPr>
              <a:t>L</a:t>
            </a:r>
            <a:r>
              <a:rPr sz="1800" spc="-305" dirty="0">
                <a:latin typeface="Arial"/>
                <a:cs typeface="Arial"/>
              </a:rPr>
              <a:t>A</a:t>
            </a:r>
            <a:r>
              <a:rPr sz="1800" spc="-295" dirty="0">
                <a:latin typeface="Arial"/>
                <a:cs typeface="Arial"/>
              </a:rPr>
              <a:t>B</a:t>
            </a:r>
            <a:r>
              <a:rPr sz="1800" spc="10" dirty="0">
                <a:latin typeface="Microsoft JhengHei"/>
                <a:cs typeface="Microsoft JhengHei"/>
              </a:rPr>
              <a:t>就是这样经过了近</a:t>
            </a:r>
            <a:r>
              <a:rPr sz="1800" spc="-100" dirty="0">
                <a:latin typeface="Arial"/>
                <a:cs typeface="Arial"/>
              </a:rPr>
              <a:t>30</a:t>
            </a:r>
            <a:r>
              <a:rPr sz="1800" spc="10" dirty="0">
                <a:latin typeface="Microsoft JhengHei"/>
                <a:cs typeface="Microsoft JhengHei"/>
              </a:rPr>
              <a:t>年</a:t>
            </a:r>
            <a:r>
              <a:rPr sz="1800" spc="15" dirty="0">
                <a:latin typeface="Microsoft JhengHei"/>
                <a:cs typeface="Microsoft JhengHei"/>
              </a:rPr>
              <a:t>的</a:t>
            </a:r>
            <a:r>
              <a:rPr sz="1800" spc="10" dirty="0">
                <a:latin typeface="Microsoft JhengHei"/>
                <a:cs typeface="Microsoft JhengHei"/>
              </a:rPr>
              <a:t>专门打造</a:t>
            </a:r>
            <a:r>
              <a:rPr sz="1800" spc="20" dirty="0">
                <a:latin typeface="Microsoft JhengHei"/>
                <a:cs typeface="Microsoft JhengHei"/>
              </a:rPr>
              <a:t>、</a:t>
            </a:r>
            <a:r>
              <a:rPr sz="1800" spc="-100" dirty="0">
                <a:latin typeface="Arial"/>
                <a:cs typeface="Arial"/>
              </a:rPr>
              <a:t>20</a:t>
            </a:r>
            <a:r>
              <a:rPr sz="1800" spc="10" dirty="0">
                <a:latin typeface="Microsoft JhengHei"/>
                <a:cs typeface="Microsoft JhengHei"/>
              </a:rPr>
              <a:t>多年的千</a:t>
            </a:r>
            <a:r>
              <a:rPr sz="1800" spc="15" dirty="0">
                <a:latin typeface="Microsoft JhengHei"/>
                <a:cs typeface="Microsoft JhengHei"/>
              </a:rPr>
              <a:t>锤</a:t>
            </a:r>
            <a:r>
              <a:rPr sz="1800" spc="10" dirty="0">
                <a:latin typeface="Microsoft JhengHei"/>
                <a:cs typeface="Microsoft JhengHei"/>
              </a:rPr>
              <a:t>百炼，它以高性</a:t>
            </a:r>
            <a:r>
              <a:rPr sz="1800" dirty="0">
                <a:latin typeface="Microsoft JhengHei"/>
                <a:cs typeface="Microsoft JhengHei"/>
              </a:rPr>
              <a:t>能 </a:t>
            </a:r>
            <a:r>
              <a:rPr sz="1800" spc="10" dirty="0">
                <a:latin typeface="Microsoft JhengHei"/>
                <a:cs typeface="Microsoft JhengHei"/>
              </a:rPr>
              <a:t>的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数组运算（包括矩阵运算</a:t>
            </a:r>
            <a:r>
              <a:rPr sz="18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）</a:t>
            </a:r>
            <a:r>
              <a:rPr sz="1800" spc="10" dirty="0">
                <a:latin typeface="Microsoft JhengHei"/>
                <a:cs typeface="Microsoft JhengHei"/>
              </a:rPr>
              <a:t>为基础，不仅实现了大多数数学算法的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高效运行函 数</a:t>
            </a:r>
            <a:r>
              <a:rPr sz="1800" spc="10" dirty="0">
                <a:latin typeface="Microsoft JhengHei"/>
                <a:cs typeface="Microsoft JhengHei"/>
              </a:rPr>
              <a:t>和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数据可视化</a:t>
            </a:r>
            <a:r>
              <a:rPr sz="1800" spc="10" dirty="0">
                <a:latin typeface="Microsoft JhengHei"/>
                <a:cs typeface="Microsoft JhengHei"/>
              </a:rPr>
              <a:t>，而且提供了非常高效的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计算机高级编程语言</a:t>
            </a:r>
            <a:r>
              <a:rPr sz="1800" spc="10" dirty="0">
                <a:latin typeface="Microsoft JhengHei"/>
                <a:cs typeface="Microsoft JhengHei"/>
              </a:rPr>
              <a:t>，在用户可参与的 情况下，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各种专业领域的工具箱</a:t>
            </a:r>
            <a:r>
              <a:rPr sz="1800" spc="10" dirty="0">
                <a:latin typeface="Microsoft JhengHei"/>
                <a:cs typeface="Microsoft JhengHei"/>
              </a:rPr>
              <a:t>不断开发和完善，</a:t>
            </a:r>
            <a:r>
              <a:rPr sz="1800" spc="-305" dirty="0">
                <a:latin typeface="Arial"/>
                <a:cs typeface="Arial"/>
              </a:rPr>
              <a:t>MATLAB</a:t>
            </a:r>
            <a:r>
              <a:rPr sz="1800" spc="10" dirty="0">
                <a:latin typeface="Microsoft JhengHei"/>
                <a:cs typeface="Microsoft JhengHei"/>
              </a:rPr>
              <a:t>取得了巨大的成功，已 广泛应用于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科学研究、工程应用，用于数值计算分析、系统建模与仿</a:t>
            </a:r>
            <a:r>
              <a:rPr sz="1800" spc="15" dirty="0">
                <a:solidFill>
                  <a:srgbClr val="008000"/>
                </a:solidFill>
                <a:latin typeface="Microsoft JhengHei"/>
                <a:cs typeface="Microsoft JhengHei"/>
              </a:rPr>
              <a:t>真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  <a:p>
            <a:pPr marL="12700" marR="147320" indent="463550">
              <a:lnSpc>
                <a:spcPct val="130000"/>
              </a:lnSpc>
            </a:pPr>
            <a:r>
              <a:rPr sz="1800" spc="10" dirty="0">
                <a:latin typeface="Microsoft JhengHei"/>
                <a:cs typeface="Microsoft JhengHei"/>
              </a:rPr>
              <a:t>早在</a:t>
            </a:r>
            <a:r>
              <a:rPr sz="1800" spc="-100" dirty="0">
                <a:solidFill>
                  <a:srgbClr val="6600CC"/>
                </a:solidFill>
                <a:latin typeface="Arial"/>
                <a:cs typeface="Arial"/>
              </a:rPr>
              <a:t>20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世纪</a:t>
            </a:r>
            <a:r>
              <a:rPr sz="1800" spc="-100" dirty="0">
                <a:solidFill>
                  <a:srgbClr val="6600CC"/>
                </a:solidFill>
                <a:latin typeface="Arial"/>
                <a:cs typeface="Arial"/>
              </a:rPr>
              <a:t>90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年代初</a:t>
            </a:r>
            <a:r>
              <a:rPr sz="1800" spc="10" dirty="0">
                <a:latin typeface="Microsoft JhengHei"/>
                <a:cs typeface="Microsoft JhengHei"/>
              </a:rPr>
              <a:t>，欧美等发达国家的大学就将</a:t>
            </a:r>
            <a:r>
              <a:rPr sz="1800" spc="-305" dirty="0">
                <a:latin typeface="Arial"/>
                <a:cs typeface="Arial"/>
              </a:rPr>
              <a:t>MATLA</a:t>
            </a:r>
            <a:r>
              <a:rPr sz="1800" spc="-300" dirty="0">
                <a:latin typeface="Arial"/>
                <a:cs typeface="Arial"/>
              </a:rPr>
              <a:t>B</a:t>
            </a:r>
            <a:r>
              <a:rPr sz="1800" spc="10" dirty="0">
                <a:latin typeface="Microsoft JhengHei"/>
                <a:cs typeface="Microsoft JhengHei"/>
              </a:rPr>
              <a:t>列为一种必须掌握 的编程语言。近几年来，国内的很多大学也</a:t>
            </a:r>
            <a:r>
              <a:rPr sz="1800" spc="15" dirty="0">
                <a:latin typeface="Microsoft JhengHei"/>
                <a:cs typeface="Microsoft JhengHei"/>
              </a:rPr>
              <a:t>将</a:t>
            </a:r>
            <a:r>
              <a:rPr sz="1800" spc="-305" dirty="0">
                <a:latin typeface="Arial"/>
                <a:cs typeface="Arial"/>
              </a:rPr>
              <a:t>MATLAB</a:t>
            </a:r>
            <a:r>
              <a:rPr sz="1800" spc="10" dirty="0">
                <a:latin typeface="Microsoft JhengHei"/>
                <a:cs typeface="Microsoft JhengHei"/>
              </a:rPr>
              <a:t>列为了本科生必修课程。</a:t>
            </a:r>
            <a:endParaRPr sz="1800">
              <a:latin typeface="Microsoft JhengHei"/>
              <a:cs typeface="Microsoft JhengHei"/>
            </a:endParaRPr>
          </a:p>
          <a:p>
            <a:pPr marL="12700" marR="19050" indent="463550">
              <a:lnSpc>
                <a:spcPct val="130000"/>
              </a:lnSpc>
            </a:pPr>
            <a:r>
              <a:rPr sz="1800" spc="10" dirty="0">
                <a:latin typeface="Microsoft JhengHei"/>
                <a:cs typeface="Microsoft JhengHei"/>
              </a:rPr>
              <a:t>与</a:t>
            </a:r>
            <a:r>
              <a:rPr sz="1800" spc="-80" dirty="0">
                <a:latin typeface="Arial"/>
                <a:cs typeface="Arial"/>
              </a:rPr>
              <a:t>Maple</a:t>
            </a:r>
            <a:r>
              <a:rPr sz="1800" spc="10" dirty="0">
                <a:latin typeface="Microsoft JhengHei"/>
                <a:cs typeface="Microsoft JhengHei"/>
              </a:rPr>
              <a:t>、</a:t>
            </a:r>
            <a:r>
              <a:rPr sz="1800" spc="-30" dirty="0">
                <a:latin typeface="Arial"/>
                <a:cs typeface="Arial"/>
              </a:rPr>
              <a:t>Mathemati</a:t>
            </a:r>
            <a:r>
              <a:rPr sz="1800" spc="-25" dirty="0">
                <a:latin typeface="Arial"/>
                <a:cs typeface="Arial"/>
              </a:rPr>
              <a:t>c</a:t>
            </a:r>
            <a:r>
              <a:rPr sz="1800" spc="-100" dirty="0">
                <a:latin typeface="Arial"/>
                <a:cs typeface="Arial"/>
              </a:rPr>
              <a:t>a</a:t>
            </a:r>
            <a:r>
              <a:rPr sz="1800" spc="10" dirty="0">
                <a:latin typeface="Microsoft JhengHei"/>
                <a:cs typeface="Microsoft JhengHei"/>
              </a:rPr>
              <a:t>数学计算软件相比，</a:t>
            </a:r>
            <a:r>
              <a:rPr sz="1800" spc="-305" dirty="0">
                <a:latin typeface="Arial"/>
                <a:cs typeface="Arial"/>
              </a:rPr>
              <a:t>MATLAB</a:t>
            </a:r>
            <a:r>
              <a:rPr sz="1800" spc="10" dirty="0">
                <a:latin typeface="Microsoft JhengHei"/>
                <a:cs typeface="Microsoft JhengHei"/>
              </a:rPr>
              <a:t>以数值计算见长，而</a:t>
            </a:r>
            <a:r>
              <a:rPr sz="1800" spc="-80" dirty="0">
                <a:latin typeface="Arial"/>
                <a:cs typeface="Arial"/>
              </a:rPr>
              <a:t>Maple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spc="10" dirty="0">
                <a:latin typeface="Microsoft JhengHei"/>
                <a:cs typeface="Microsoft JhengHei"/>
              </a:rPr>
              <a:t>等以符号运算见长，能给出解析解和任意精度解，而处理大量数据的能力远不如 </a:t>
            </a:r>
            <a:r>
              <a:rPr sz="1800" spc="-290" dirty="0">
                <a:latin typeface="Arial"/>
                <a:cs typeface="Arial"/>
              </a:rPr>
              <a:t>MATLAB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  <a:p>
            <a:pPr marL="12700" marR="149225" indent="463550">
              <a:lnSpc>
                <a:spcPct val="130000"/>
              </a:lnSpc>
            </a:pPr>
            <a:r>
              <a:rPr sz="1800" spc="-590" dirty="0">
                <a:latin typeface="Arial"/>
                <a:cs typeface="Arial"/>
              </a:rPr>
              <a:t>M</a:t>
            </a:r>
            <a:r>
              <a:rPr sz="1800" spc="-300" dirty="0">
                <a:latin typeface="Arial"/>
                <a:cs typeface="Arial"/>
              </a:rPr>
              <a:t>A</a:t>
            </a:r>
            <a:r>
              <a:rPr sz="1800" spc="-200" dirty="0">
                <a:latin typeface="Arial"/>
                <a:cs typeface="Arial"/>
              </a:rPr>
              <a:t>T</a:t>
            </a:r>
            <a:r>
              <a:rPr sz="1800" spc="-100" dirty="0">
                <a:latin typeface="Arial"/>
                <a:cs typeface="Arial"/>
              </a:rPr>
              <a:t>L</a:t>
            </a:r>
            <a:r>
              <a:rPr sz="1800" spc="-305" dirty="0">
                <a:latin typeface="Arial"/>
                <a:cs typeface="Arial"/>
              </a:rPr>
              <a:t>A</a:t>
            </a:r>
            <a:r>
              <a:rPr sz="1800" spc="-300" dirty="0">
                <a:latin typeface="Arial"/>
                <a:cs typeface="Arial"/>
              </a:rPr>
              <a:t>B</a:t>
            </a:r>
            <a:r>
              <a:rPr sz="1800" spc="10" dirty="0">
                <a:latin typeface="Microsoft JhengHei"/>
                <a:cs typeface="Microsoft JhengHei"/>
              </a:rPr>
              <a:t>软件功能之强大、应用之广泛，已成为为</a:t>
            </a: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21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世纪最为重要的科学计算 语言</a:t>
            </a:r>
            <a:r>
              <a:rPr sz="1800" spc="10" dirty="0">
                <a:latin typeface="Microsoft JhengHei"/>
                <a:cs typeface="Microsoft JhengHei"/>
              </a:rPr>
              <a:t>。可见学习掌握这一工具的重要性。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9031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b="1" spc="-15" dirty="0">
                <a:latin typeface="Times New Roman"/>
                <a:cs typeface="Times New Roman"/>
              </a:rPr>
              <a:t>6.3 </a:t>
            </a:r>
            <a:r>
              <a:rPr sz="3200" spc="-35" dirty="0">
                <a:latin typeface="Microsoft JhengHei"/>
                <a:cs typeface="Microsoft JhengHei"/>
              </a:rPr>
              <a:t>读</a:t>
            </a:r>
            <a:r>
              <a:rPr sz="3200" spc="-30" dirty="0">
                <a:latin typeface="Microsoft JhengHei"/>
                <a:cs typeface="Microsoft JhengHei"/>
              </a:rPr>
              <a:t>取</a:t>
            </a:r>
            <a:r>
              <a:rPr sz="3200" spc="-35" dirty="0">
                <a:latin typeface="Microsoft JhengHei"/>
                <a:cs typeface="Microsoft JhengHei"/>
              </a:rPr>
              <a:t>元</a:t>
            </a:r>
            <a:r>
              <a:rPr sz="3200" spc="-30" dirty="0">
                <a:latin typeface="Microsoft JhengHei"/>
                <a:cs typeface="Microsoft JhengHei"/>
              </a:rPr>
              <a:t>胞</a:t>
            </a:r>
            <a:r>
              <a:rPr sz="3200" spc="-35" dirty="0">
                <a:latin typeface="Microsoft JhengHei"/>
                <a:cs typeface="Microsoft JhengHei"/>
              </a:rPr>
              <a:t>数组中</a:t>
            </a:r>
            <a:r>
              <a:rPr sz="3200" spc="-30" dirty="0">
                <a:latin typeface="Microsoft JhengHei"/>
                <a:cs typeface="Microsoft JhengHei"/>
              </a:rPr>
              <a:t>的</a:t>
            </a:r>
            <a:r>
              <a:rPr sz="3200" spc="-35" dirty="0">
                <a:latin typeface="Microsoft JhengHei"/>
                <a:cs typeface="Microsoft JhengHei"/>
              </a:rPr>
              <a:t>内容</a:t>
            </a:r>
            <a:r>
              <a:rPr sz="3200" spc="5" dirty="0">
                <a:latin typeface="Microsoft JhengHei"/>
                <a:cs typeface="Microsoft JhengHei"/>
              </a:rPr>
              <a:t> </a:t>
            </a:r>
            <a:r>
              <a:rPr sz="3200" spc="-35" dirty="0"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75409"/>
            <a:ext cx="7339330" cy="1462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Exam: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读</a:t>
            </a:r>
            <a:r>
              <a:rPr sz="2800" spc="5" dirty="0">
                <a:latin typeface="Microsoft JhengHei"/>
                <a:cs typeface="Microsoft JhengHei"/>
              </a:rPr>
              <a:t>取</a:t>
            </a:r>
            <a:r>
              <a:rPr sz="2800" dirty="0">
                <a:latin typeface="Microsoft JhengHei"/>
                <a:cs typeface="Microsoft JhengHei"/>
              </a:rPr>
              <a:t>上述</a:t>
            </a:r>
            <a:r>
              <a:rPr sz="2800" b="1" dirty="0">
                <a:latin typeface="Times New Roman"/>
                <a:cs typeface="Times New Roman"/>
              </a:rPr>
              <a:t>b</a:t>
            </a:r>
            <a:r>
              <a:rPr sz="2800" dirty="0">
                <a:latin typeface="Microsoft JhengHei"/>
                <a:cs typeface="Microsoft JhengHei"/>
              </a:rPr>
              <a:t>元胞数组</a:t>
            </a:r>
            <a:r>
              <a:rPr sz="2800" spc="-15" dirty="0">
                <a:latin typeface="Microsoft JhengHei"/>
                <a:cs typeface="Microsoft JhengHei"/>
              </a:rPr>
              <a:t>的</a:t>
            </a:r>
            <a:r>
              <a:rPr sz="2800" dirty="0">
                <a:latin typeface="Microsoft JhengHei"/>
                <a:cs typeface="Microsoft JhengHei"/>
              </a:rPr>
              <a:t>第</a:t>
            </a:r>
            <a:r>
              <a:rPr sz="2800" b="1" spc="-5" dirty="0">
                <a:latin typeface="Times New Roman"/>
                <a:cs typeface="Times New Roman"/>
              </a:rPr>
              <a:t>1</a:t>
            </a:r>
            <a:r>
              <a:rPr sz="2800" dirty="0">
                <a:latin typeface="Microsoft JhengHei"/>
                <a:cs typeface="Microsoft JhengHei"/>
              </a:rPr>
              <a:t>行、</a:t>
            </a:r>
            <a:r>
              <a:rPr sz="2800" spc="-10" dirty="0">
                <a:latin typeface="Microsoft JhengHei"/>
                <a:cs typeface="Microsoft JhengHei"/>
              </a:rPr>
              <a:t>第</a:t>
            </a:r>
            <a:r>
              <a:rPr sz="2800" b="1" spc="-5" dirty="0">
                <a:latin typeface="Times New Roman"/>
                <a:cs typeface="Times New Roman"/>
              </a:rPr>
              <a:t>2</a:t>
            </a:r>
            <a:r>
              <a:rPr sz="2800" dirty="0">
                <a:latin typeface="Microsoft JhengHei"/>
                <a:cs typeface="Microsoft JhengHei"/>
              </a:rPr>
              <a:t>列元胞的内容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2800" b="1" spc="-5" dirty="0">
                <a:latin typeface="Times New Roman"/>
                <a:cs typeface="Times New Roman"/>
              </a:rPr>
              <a:t>&gt;&gt;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b,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d=b{1,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2}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55241" y="4674616"/>
            <a:ext cx="374650" cy="316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55241" y="3329940"/>
            <a:ext cx="1737995" cy="926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66065" marR="6350">
              <a:lnSpc>
                <a:spcPct val="100000"/>
              </a:lnSpc>
              <a:tabLst>
                <a:tab pos="604520" algn="l"/>
              </a:tabLst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'J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mes Bond'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[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3.1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4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16]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10656" y="3634740"/>
            <a:ext cx="1582420" cy="62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10820">
              <a:lnSpc>
                <a:spcPct val="100000"/>
              </a:lnSpc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[3x2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double] [5x5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double]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860295" y="4978179"/>
          <a:ext cx="621728" cy="977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64"/>
                <a:gridCol w="310864"/>
              </a:tblGrid>
              <a:tr h="33032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277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00FF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851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6.3 </a:t>
            </a:r>
            <a:r>
              <a:rPr dirty="0">
                <a:latin typeface="Microsoft JhengHei"/>
                <a:cs typeface="Microsoft JhengHei"/>
              </a:rPr>
              <a:t>读</a:t>
            </a:r>
            <a:r>
              <a:rPr spc="5" dirty="0">
                <a:latin typeface="Microsoft JhengHei"/>
                <a:cs typeface="Microsoft JhengHei"/>
              </a:rPr>
              <a:t>取</a:t>
            </a:r>
            <a:r>
              <a:rPr dirty="0">
                <a:latin typeface="Microsoft JhengHei"/>
                <a:cs typeface="Microsoft JhengHei"/>
              </a:rPr>
              <a:t>元胞数组中的内容</a:t>
            </a:r>
            <a:r>
              <a:rPr spc="-1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/>
          <p:nvPr/>
        </p:nvSpPr>
        <p:spPr>
          <a:xfrm>
            <a:off x="1764410" y="3357753"/>
            <a:ext cx="1600200" cy="1014984"/>
          </a:xfrm>
          <a:custGeom>
            <a:avLst/>
            <a:gdLst/>
            <a:ahLst/>
            <a:cxnLst/>
            <a:rect l="l" t="t" r="r" b="b"/>
            <a:pathLst>
              <a:path w="1600200" h="1014984">
                <a:moveTo>
                  <a:pt x="0" y="1014984"/>
                </a:moveTo>
                <a:lnTo>
                  <a:pt x="1600200" y="1014984"/>
                </a:lnTo>
                <a:lnTo>
                  <a:pt x="1600200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ln w="9906">
            <a:solidFill>
              <a:srgbClr val="FFCF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64410" y="4582286"/>
            <a:ext cx="6480048" cy="1562100"/>
          </a:xfrm>
          <a:custGeom>
            <a:avLst/>
            <a:gdLst/>
            <a:ahLst/>
            <a:cxnLst/>
            <a:rect l="l" t="t" r="r" b="b"/>
            <a:pathLst>
              <a:path w="6480048" h="1562100">
                <a:moveTo>
                  <a:pt x="0" y="1562100"/>
                </a:moveTo>
                <a:lnTo>
                  <a:pt x="6480048" y="1562100"/>
                </a:lnTo>
                <a:lnTo>
                  <a:pt x="6480048" y="0"/>
                </a:lnTo>
                <a:lnTo>
                  <a:pt x="0" y="0"/>
                </a:lnTo>
                <a:lnTo>
                  <a:pt x="0" y="1562100"/>
                </a:lnTo>
                <a:close/>
              </a:path>
            </a:pathLst>
          </a:custGeom>
          <a:ln w="9905">
            <a:solidFill>
              <a:srgbClr val="FFCF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61617" y="1373378"/>
            <a:ext cx="6771640" cy="4722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3200" b="1" spc="-20" dirty="0">
                <a:latin typeface="Times New Roman"/>
                <a:cs typeface="Times New Roman"/>
              </a:rPr>
              <a:t>Exam: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10"/>
              </a:spcBef>
            </a:pPr>
            <a:endParaRPr sz="650"/>
          </a:p>
          <a:p>
            <a:pPr marL="31750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读取</a:t>
            </a:r>
            <a:r>
              <a:rPr sz="3200" b="1" spc="-15" dirty="0">
                <a:latin typeface="Times New Roman"/>
                <a:cs typeface="Times New Roman"/>
              </a:rPr>
              <a:t>b{1,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2</a:t>
            </a:r>
            <a:r>
              <a:rPr sz="3200" b="1" spc="-25" dirty="0">
                <a:latin typeface="Times New Roman"/>
                <a:cs typeface="Times New Roman"/>
              </a:rPr>
              <a:t>}</a:t>
            </a:r>
            <a:r>
              <a:rPr sz="3200" spc="-30" dirty="0">
                <a:latin typeface="Microsoft JhengHei"/>
                <a:cs typeface="Microsoft JhengHei"/>
              </a:rPr>
              <a:t>的第</a:t>
            </a:r>
            <a:r>
              <a:rPr sz="3200" b="1" spc="-20" dirty="0">
                <a:latin typeface="Times New Roman"/>
                <a:cs typeface="Times New Roman"/>
              </a:rPr>
              <a:t>3</a:t>
            </a:r>
            <a:r>
              <a:rPr sz="3200" spc="-30" dirty="0">
                <a:latin typeface="Microsoft JhengHei"/>
                <a:cs typeface="Microsoft JhengHei"/>
              </a:rPr>
              <a:t>行、第</a:t>
            </a:r>
            <a:r>
              <a:rPr sz="3200" b="1" spc="-25" dirty="0">
                <a:latin typeface="Times New Roman"/>
                <a:cs typeface="Times New Roman"/>
              </a:rPr>
              <a:t>1</a:t>
            </a:r>
            <a:r>
              <a:rPr sz="3200" spc="-35" dirty="0">
                <a:latin typeface="Microsoft JhengHei"/>
                <a:cs typeface="Microsoft JhengHei"/>
              </a:rPr>
              <a:t>列的数</a:t>
            </a:r>
            <a:r>
              <a:rPr sz="3200" spc="-30" dirty="0">
                <a:latin typeface="Microsoft JhengHei"/>
                <a:cs typeface="Microsoft JhengHei"/>
              </a:rPr>
              <a:t>据</a:t>
            </a:r>
            <a:r>
              <a:rPr sz="3200" spc="-35" dirty="0">
                <a:latin typeface="Microsoft JhengHei"/>
                <a:cs typeface="Microsoft JhengHei"/>
              </a:rPr>
              <a:t>。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3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800" b="1" spc="-5" dirty="0">
                <a:latin typeface="Times New Roman"/>
                <a:cs typeface="Times New Roman"/>
              </a:rPr>
              <a:t>&gt;</a:t>
            </a:r>
            <a:r>
              <a:rPr sz="2800" b="1" dirty="0">
                <a:latin typeface="Times New Roman"/>
                <a:cs typeface="Times New Roman"/>
              </a:rPr>
              <a:t>&gt;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e = b{1,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}(3,1)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98"/>
              </a:spcBef>
            </a:pPr>
            <a:endParaRPr sz="1300"/>
          </a:p>
          <a:p>
            <a:pPr marL="59309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97409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19"/>
              </a:spcBef>
            </a:pPr>
            <a:endParaRPr sz="900"/>
          </a:p>
          <a:p>
            <a:pPr marL="593090" marR="71755">
              <a:lnSpc>
                <a:spcPct val="15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读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取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元胞数组元胞内部分数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据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： 元胞数组内容索</a:t>
            </a:r>
            <a:r>
              <a:rPr sz="24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引，再加上一般数组的索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引，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即：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var_name{</a:t>
            </a:r>
            <a:r>
              <a:rPr sz="24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ow_ind,col_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nd}(r_ind, c_i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d)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6.</a:t>
            </a:r>
            <a:r>
              <a:rPr b="1" dirty="0">
                <a:latin typeface="Times New Roman"/>
                <a:cs typeface="Times New Roman"/>
              </a:rPr>
              <a:t>3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读</a:t>
            </a:r>
            <a:r>
              <a:rPr spc="5" dirty="0">
                <a:latin typeface="Microsoft JhengHei"/>
                <a:cs typeface="Microsoft JhengHei"/>
              </a:rPr>
              <a:t>取</a:t>
            </a:r>
            <a:r>
              <a:rPr dirty="0">
                <a:latin typeface="Microsoft JhengHei"/>
                <a:cs typeface="Microsoft JhengHei"/>
              </a:rPr>
              <a:t>元胞数组中的内容</a:t>
            </a:r>
            <a:r>
              <a:rPr spc="-25" dirty="0">
                <a:latin typeface="Microsoft JhengHei"/>
                <a:cs typeface="Microsoft JhengHei"/>
              </a:rPr>
              <a:t> </a:t>
            </a:r>
            <a:r>
              <a:rPr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130553"/>
            <a:ext cx="6149340" cy="4779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10235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2300" algn="l"/>
              </a:tabLst>
            </a:pPr>
            <a:r>
              <a:rPr sz="2400" b="1" dirty="0">
                <a:latin typeface="Times New Roman"/>
                <a:cs typeface="Times New Roman"/>
              </a:rPr>
              <a:t>Exam:</a:t>
            </a:r>
            <a:endParaRPr sz="2400">
              <a:latin typeface="Times New Roman"/>
              <a:cs typeface="Times New Roman"/>
            </a:endParaRPr>
          </a:p>
          <a:p>
            <a:pPr marR="1085850" algn="ctr">
              <a:lnSpc>
                <a:spcPct val="100000"/>
              </a:lnSpc>
              <a:spcBef>
                <a:spcPts val="495"/>
              </a:spcBef>
            </a:pPr>
            <a:r>
              <a:rPr sz="2400" dirty="0">
                <a:latin typeface="Microsoft JhengHei"/>
                <a:cs typeface="Microsoft JhengHei"/>
              </a:rPr>
              <a:t>读</a:t>
            </a:r>
            <a:r>
              <a:rPr sz="2400" spc="5" dirty="0">
                <a:latin typeface="Microsoft JhengHei"/>
                <a:cs typeface="Microsoft JhengHei"/>
              </a:rPr>
              <a:t>取</a:t>
            </a:r>
            <a:r>
              <a:rPr sz="2400" dirty="0">
                <a:latin typeface="Microsoft JhengHei"/>
                <a:cs typeface="Microsoft JhengHei"/>
              </a:rPr>
              <a:t>元胞数</a:t>
            </a:r>
            <a:r>
              <a:rPr sz="2400" spc="10" dirty="0">
                <a:latin typeface="Microsoft JhengHei"/>
                <a:cs typeface="Microsoft JhengHei"/>
              </a:rPr>
              <a:t>组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Microsoft JhengHei"/>
                <a:cs typeface="Microsoft JhengHei"/>
              </a:rPr>
              <a:t>第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dirty="0">
                <a:latin typeface="Microsoft JhengHei"/>
                <a:cs typeface="Microsoft JhengHei"/>
              </a:rPr>
              <a:t>行的所有元胞。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4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f=a(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,:)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f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87400">
              <a:lnSpc>
                <a:spcPct val="100000"/>
              </a:lnSpc>
              <a:spcBef>
                <a:spcPts val="480"/>
              </a:spcBef>
              <a:tabLst>
                <a:tab pos="238696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[3x3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5" dirty="0">
                <a:latin typeface="Times New Roman"/>
                <a:cs typeface="Times New Roman"/>
              </a:rPr>
              <a:t>'</a:t>
            </a:r>
            <a:r>
              <a:rPr sz="2000" b="1" spc="-15" dirty="0">
                <a:latin typeface="Times New Roman"/>
                <a:cs typeface="Times New Roman"/>
              </a:rPr>
              <a:t>Anne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Smith'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33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latin typeface="Times New Roman"/>
                <a:cs typeface="Times New Roman"/>
              </a:rPr>
              <a:t>Exam: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删</a:t>
            </a:r>
            <a:r>
              <a:rPr sz="2400" spc="5" dirty="0">
                <a:latin typeface="Microsoft JhengHei"/>
                <a:cs typeface="Microsoft JhengHei"/>
              </a:rPr>
              <a:t>除</a:t>
            </a:r>
            <a:r>
              <a:rPr sz="2400" dirty="0">
                <a:latin typeface="Microsoft JhengHei"/>
                <a:cs typeface="Microsoft JhengHei"/>
              </a:rPr>
              <a:t>元胞数</a:t>
            </a:r>
            <a:r>
              <a:rPr sz="2400" spc="5" dirty="0">
                <a:latin typeface="Microsoft JhengHei"/>
                <a:cs typeface="Microsoft JhengHei"/>
              </a:rPr>
              <a:t>组</a:t>
            </a:r>
            <a:r>
              <a:rPr sz="2400" b="1" dirty="0">
                <a:latin typeface="Times New Roman"/>
                <a:cs typeface="Times New Roman"/>
              </a:rPr>
              <a:t>a</a:t>
            </a:r>
            <a:r>
              <a:rPr sz="2400" dirty="0">
                <a:latin typeface="Microsoft JhengHei"/>
                <a:cs typeface="Microsoft JhengHei"/>
              </a:rPr>
              <a:t>第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dirty="0">
                <a:latin typeface="Microsoft JhengHei"/>
                <a:cs typeface="Microsoft JhengHei"/>
              </a:rPr>
              <a:t>行的所有元胞。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4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000" b="1" spc="-15" dirty="0">
                <a:latin typeface="Times New Roman"/>
                <a:cs typeface="Times New Roman"/>
              </a:rPr>
              <a:t>&gt;&gt;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a(1,:)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[]</a:t>
            </a:r>
            <a:endParaRPr sz="2000">
              <a:latin typeface="Times New Roman"/>
              <a:cs typeface="Times New Roman"/>
            </a:endParaRPr>
          </a:p>
          <a:p>
            <a:pPr marR="4740910" algn="ctr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a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R="1062355" algn="ctr">
              <a:lnSpc>
                <a:spcPct val="100000"/>
              </a:lnSpc>
              <a:spcBef>
                <a:spcPts val="480"/>
              </a:spcBef>
              <a:tabLst>
                <a:tab pos="215900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[3.0</a:t>
            </a:r>
            <a:r>
              <a:rPr sz="2000" b="1" spc="-5" dirty="0">
                <a:latin typeface="Times New Roman"/>
                <a:cs typeface="Times New Roman"/>
              </a:rPr>
              <a:t>0</a:t>
            </a:r>
            <a:r>
              <a:rPr sz="2000" b="1" spc="-10" dirty="0">
                <a:latin typeface="Times New Roman"/>
                <a:cs typeface="Times New Roman"/>
              </a:rPr>
              <a:t>00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+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7.0</a:t>
            </a:r>
            <a:r>
              <a:rPr sz="2000" b="1" spc="-5" dirty="0">
                <a:latin typeface="Times New Roman"/>
                <a:cs typeface="Times New Roman"/>
              </a:rPr>
              <a:t>0</a:t>
            </a:r>
            <a:r>
              <a:rPr sz="2000" b="1" spc="-10" dirty="0">
                <a:latin typeface="Times New Roman"/>
                <a:cs typeface="Times New Roman"/>
              </a:rPr>
              <a:t>00i]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[1x21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double]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</a:pPr>
            <a:endParaRPr sz="1100"/>
          </a:p>
          <a:p>
            <a:pPr marL="12700" marR="2800350">
              <a:lnSpc>
                <a:spcPct val="100000"/>
              </a:lnSpc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Note: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这里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使用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的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是元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胞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索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0000FF"/>
                </a:solidFill>
                <a:latin typeface="微软雅黑"/>
                <a:cs typeface="微软雅黑"/>
              </a:rPr>
              <a:t>引（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cell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index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2000" dirty="0">
                <a:solidFill>
                  <a:srgbClr val="0000FF"/>
                </a:solidFill>
                <a:latin typeface="微软雅黑"/>
                <a:cs typeface="微软雅黑"/>
              </a:rPr>
              <a:t>），而不是 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内容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索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引</a:t>
            </a:r>
            <a:r>
              <a:rPr sz="2000" dirty="0">
                <a:solidFill>
                  <a:srgbClr val="0000FF"/>
                </a:solidFill>
                <a:latin typeface="微软雅黑"/>
                <a:cs typeface="微软雅黑"/>
              </a:rPr>
              <a:t>（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content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indexin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）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7.1 </a:t>
            </a:r>
            <a:r>
              <a:rPr dirty="0">
                <a:latin typeface="Microsoft JhengHei"/>
                <a:cs typeface="Microsoft JhengHei"/>
              </a:rPr>
              <a:t>结</a:t>
            </a:r>
            <a:r>
              <a:rPr spc="5" dirty="0">
                <a:latin typeface="Microsoft JhengHei"/>
                <a:cs typeface="Microsoft JhengHei"/>
              </a:rPr>
              <a:t>构</a:t>
            </a:r>
            <a:r>
              <a:rPr dirty="0">
                <a:latin typeface="Microsoft JhengHei"/>
                <a:cs typeface="Microsoft JhengHei"/>
              </a:rPr>
              <a:t>与结构数组的概念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418082"/>
            <a:ext cx="7459980" cy="4399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3200" dirty="0">
                <a:solidFill>
                  <a:srgbClr val="0000FF"/>
                </a:solidFill>
                <a:latin typeface="Microsoft JhengHei"/>
                <a:cs typeface="Microsoft JhengHei"/>
              </a:rPr>
              <a:t>结构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(s</a:t>
            </a:r>
            <a:r>
              <a:rPr sz="32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ructu</a:t>
            </a:r>
            <a:r>
              <a:rPr sz="3200" b="1" spc="-70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e)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61"/>
              </a:spcBef>
              <a:buClr>
                <a:srgbClr val="4D009A"/>
              </a:buClr>
              <a:buFont typeface="Wingdings"/>
              <a:buChar char=""/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由</a:t>
            </a:r>
            <a:r>
              <a:rPr sz="2800" spc="5" dirty="0">
                <a:latin typeface="Microsoft JhengHei"/>
                <a:cs typeface="Microsoft JhengHei"/>
              </a:rPr>
              <a:t>字</a:t>
            </a:r>
            <a:r>
              <a:rPr sz="2800" dirty="0">
                <a:latin typeface="Microsoft JhengHei"/>
                <a:cs typeface="Microsoft JhengHei"/>
              </a:rPr>
              <a:t>段（或域</a:t>
            </a:r>
            <a:r>
              <a:rPr sz="2800" spc="-5" dirty="0">
                <a:latin typeface="Microsoft JhengHei"/>
                <a:cs typeface="Microsoft JhengHei"/>
              </a:rPr>
              <a:t>，</a:t>
            </a:r>
            <a:r>
              <a:rPr sz="2800" b="1" dirty="0">
                <a:latin typeface="Times New Roman"/>
                <a:cs typeface="Times New Roman"/>
              </a:rPr>
              <a:t>fi</a:t>
            </a:r>
            <a:r>
              <a:rPr sz="2800" b="1" spc="-15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lds</a:t>
            </a:r>
            <a:r>
              <a:rPr sz="2800" dirty="0">
                <a:latin typeface="Microsoft JhengHei"/>
                <a:cs typeface="Microsoft JhengHei"/>
              </a:rPr>
              <a:t>）组成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1003300" marR="6350" indent="-533400">
              <a:lnSpc>
                <a:spcPct val="11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每</a:t>
            </a:r>
            <a:r>
              <a:rPr sz="2800" spc="5" dirty="0">
                <a:latin typeface="Microsoft JhengHei"/>
                <a:cs typeface="Microsoft JhengHei"/>
              </a:rPr>
              <a:t>个</a:t>
            </a:r>
            <a:r>
              <a:rPr sz="2800" dirty="0">
                <a:latin typeface="Microsoft JhengHei"/>
                <a:cs typeface="Microsoft JhengHei"/>
              </a:rPr>
              <a:t>字段可以是</a:t>
            </a:r>
            <a:r>
              <a:rPr sz="2800" spc="-15" dirty="0">
                <a:latin typeface="Microsoft JhengHei"/>
                <a:cs typeface="Microsoft JhengHei"/>
              </a:rPr>
              <a:t>任</a:t>
            </a:r>
            <a:r>
              <a:rPr sz="2800" dirty="0">
                <a:latin typeface="Microsoft JhengHei"/>
                <a:cs typeface="Microsoft JhengHei"/>
              </a:rPr>
              <a:t>一种</a:t>
            </a:r>
            <a:r>
              <a:rPr sz="2800" b="1" spc="-15" dirty="0">
                <a:latin typeface="Times New Roman"/>
                <a:cs typeface="Times New Roman"/>
              </a:rPr>
              <a:t>M</a:t>
            </a:r>
            <a:r>
              <a:rPr sz="2800" b="1" dirty="0">
                <a:latin typeface="Times New Roman"/>
                <a:cs typeface="Times New Roman"/>
              </a:rPr>
              <a:t>atlab</a:t>
            </a:r>
            <a:r>
              <a:rPr sz="2800" dirty="0">
                <a:latin typeface="Microsoft JhengHei"/>
                <a:cs typeface="Microsoft JhengHei"/>
              </a:rPr>
              <a:t>数据类型的 数</a:t>
            </a:r>
            <a:r>
              <a:rPr sz="2800" spc="5" dirty="0">
                <a:latin typeface="Microsoft JhengHei"/>
                <a:cs typeface="Microsoft JhengHei"/>
              </a:rPr>
              <a:t>据</a:t>
            </a:r>
            <a:r>
              <a:rPr sz="2800" dirty="0">
                <a:latin typeface="Microsoft JhengHei"/>
                <a:cs typeface="Microsoft JhengHei"/>
              </a:rPr>
              <a:t>或变量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7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与</a:t>
            </a:r>
            <a:r>
              <a:rPr sz="2800" b="1" spc="-5" dirty="0">
                <a:latin typeface="Times New Roman"/>
                <a:cs typeface="Times New Roman"/>
              </a:rPr>
              <a:t>C</a:t>
            </a:r>
            <a:r>
              <a:rPr sz="2800" dirty="0">
                <a:latin typeface="Microsoft JhengHei"/>
                <a:cs typeface="Microsoft JhengHei"/>
              </a:rPr>
              <a:t>语言的结构类型相似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100"/>
              </a:lnSpc>
              <a:spcBef>
                <a:spcPts val="0"/>
              </a:spcBef>
            </a:pPr>
            <a:endParaRPr sz="1100"/>
          </a:p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32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结构数组</a:t>
            </a:r>
            <a:r>
              <a:rPr sz="32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(struct</a:t>
            </a:r>
            <a:r>
              <a:rPr sz="3200" b="1" spc="-30" dirty="0">
                <a:solidFill>
                  <a:srgbClr val="0000FF"/>
                </a:solidFill>
                <a:latin typeface="Times New Roman"/>
                <a:cs typeface="Times New Roman"/>
              </a:rPr>
              <a:t>u</a:t>
            </a:r>
            <a:r>
              <a:rPr sz="3200" b="1" spc="-75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32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32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32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32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ray)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61"/>
              </a:spcBef>
              <a:buClr>
                <a:srgbClr val="4D009A"/>
              </a:buClr>
              <a:buFont typeface="Wingdings"/>
              <a:buChar char=""/>
            </a:pPr>
            <a:endParaRPr sz="1000"/>
          </a:p>
          <a:p>
            <a:pPr marL="1003300" lvl="1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多</a:t>
            </a:r>
            <a:r>
              <a:rPr sz="28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个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结构构成结</a:t>
            </a:r>
            <a:r>
              <a:rPr sz="2800" spc="-15" dirty="0">
                <a:solidFill>
                  <a:srgbClr val="FF3300"/>
                </a:solidFill>
                <a:latin typeface="Microsoft JhengHei"/>
                <a:cs typeface="Microsoft JhengHei"/>
              </a:rPr>
              <a:t>构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数组</a:t>
            </a:r>
            <a:r>
              <a:rPr sz="2800" b="1" dirty="0">
                <a:latin typeface="Times New Roman"/>
                <a:cs typeface="Times New Roman"/>
              </a:rPr>
              <a:t>(structu</a:t>
            </a:r>
            <a:r>
              <a:rPr sz="2800" b="1" spc="-55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e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array)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结</a:t>
            </a:r>
            <a:r>
              <a:rPr sz="2800" spc="5" dirty="0">
                <a:latin typeface="Microsoft JhengHei"/>
                <a:cs typeface="Microsoft JhengHei"/>
              </a:rPr>
              <a:t>构</a:t>
            </a:r>
            <a:r>
              <a:rPr sz="2800" dirty="0">
                <a:latin typeface="Microsoft JhengHei"/>
                <a:cs typeface="Microsoft JhengHei"/>
              </a:rPr>
              <a:t>数组的元素</a:t>
            </a:r>
            <a:r>
              <a:rPr sz="2800" spc="-15" dirty="0">
                <a:latin typeface="Microsoft JhengHei"/>
                <a:cs typeface="Microsoft JhengHei"/>
              </a:rPr>
              <a:t>就</a:t>
            </a:r>
            <a:r>
              <a:rPr sz="2800" dirty="0">
                <a:latin typeface="Microsoft JhengHei"/>
                <a:cs typeface="Microsoft JhengHei"/>
              </a:rPr>
              <a:t>是一个结构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7.2 </a:t>
            </a:r>
            <a:r>
              <a:rPr dirty="0">
                <a:latin typeface="Microsoft JhengHei"/>
                <a:cs typeface="Microsoft JhengHei"/>
              </a:rPr>
              <a:t>结</a:t>
            </a:r>
            <a:r>
              <a:rPr spc="5" dirty="0">
                <a:latin typeface="Microsoft JhengHei"/>
                <a:cs typeface="Microsoft JhengHei"/>
              </a:rPr>
              <a:t>构</a:t>
            </a:r>
            <a:r>
              <a:rPr dirty="0">
                <a:latin typeface="Microsoft JhengHei"/>
                <a:cs typeface="Microsoft JhengHei"/>
              </a:rPr>
              <a:t>数组变量的创建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02003"/>
            <a:ext cx="7446009" cy="1159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方法一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：直接键入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24"/>
              </a:spcBef>
            </a:pPr>
            <a:endParaRPr sz="1400"/>
          </a:p>
          <a:p>
            <a:pPr marL="1003300" marR="6350" indent="-533400">
              <a:lnSpc>
                <a:spcPts val="2300"/>
              </a:lnSpc>
            </a:pPr>
            <a:r>
              <a:rPr sz="2400" b="1" dirty="0">
                <a:latin typeface="Times New Roman"/>
                <a:cs typeface="Times New Roman"/>
              </a:rPr>
              <a:t>Exam</a:t>
            </a:r>
            <a:r>
              <a:rPr sz="2400" b="1" spc="-5" dirty="0">
                <a:latin typeface="Times New Roman"/>
                <a:cs typeface="Times New Roman"/>
              </a:rPr>
              <a:t>:</a:t>
            </a:r>
            <a:r>
              <a:rPr sz="2400" dirty="0">
                <a:latin typeface="Microsoft JhengHei"/>
                <a:cs typeface="Microsoft JhengHei"/>
              </a:rPr>
              <a:t>创</a:t>
            </a:r>
            <a:r>
              <a:rPr sz="2400" spc="5" dirty="0">
                <a:latin typeface="Microsoft JhengHei"/>
                <a:cs typeface="Microsoft JhengHei"/>
              </a:rPr>
              <a:t>建</a:t>
            </a:r>
            <a:r>
              <a:rPr sz="2400" dirty="0">
                <a:latin typeface="Microsoft JhengHei"/>
                <a:cs typeface="Microsoft JhengHei"/>
              </a:rPr>
              <a:t>一个关于学生信息的结构数</a:t>
            </a:r>
            <a:r>
              <a:rPr sz="2400" spc="10" dirty="0">
                <a:latin typeface="Microsoft JhengHei"/>
                <a:cs typeface="Microsoft JhengHei"/>
              </a:rPr>
              <a:t>组</a:t>
            </a:r>
            <a:r>
              <a:rPr sz="2400" dirty="0">
                <a:latin typeface="Microsoft JhengHei"/>
                <a:cs typeface="Microsoft JhengHei"/>
              </a:rPr>
              <a:t>，每个结构 包</a:t>
            </a:r>
            <a:r>
              <a:rPr sz="2400" spc="5" dirty="0">
                <a:latin typeface="Microsoft JhengHei"/>
                <a:cs typeface="Microsoft JhengHei"/>
              </a:rPr>
              <a:t>含</a:t>
            </a:r>
            <a:r>
              <a:rPr sz="2400" dirty="0">
                <a:latin typeface="Microsoft JhengHei"/>
                <a:cs typeface="Microsoft JhengHei"/>
              </a:rPr>
              <a:t>学生姓</a:t>
            </a:r>
            <a:r>
              <a:rPr sz="2400" spc="5" dirty="0">
                <a:latin typeface="Microsoft JhengHei"/>
                <a:cs typeface="Microsoft JhengHei"/>
              </a:rPr>
              <a:t>名</a:t>
            </a:r>
            <a:r>
              <a:rPr sz="2400" b="1" dirty="0">
                <a:latin typeface="Times New Roman"/>
                <a:cs typeface="Times New Roman"/>
              </a:rPr>
              <a:t>(name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dirty="0">
                <a:latin typeface="Microsoft JhengHei"/>
                <a:cs typeface="Microsoft JhengHei"/>
              </a:rPr>
              <a:t>学号</a:t>
            </a:r>
            <a:r>
              <a:rPr sz="2400" b="1" dirty="0">
                <a:latin typeface="Times New Roman"/>
                <a:cs typeface="Times New Roman"/>
              </a:rPr>
              <a:t>(id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dirty="0">
                <a:latin typeface="Microsoft JhengHei"/>
                <a:cs typeface="Microsoft JhengHei"/>
              </a:rPr>
              <a:t>成绩</a:t>
            </a:r>
            <a:r>
              <a:rPr sz="2400" b="1" dirty="0">
                <a:latin typeface="Times New Roman"/>
                <a:cs typeface="Times New Roman"/>
              </a:rPr>
              <a:t>(sco</a:t>
            </a:r>
            <a:r>
              <a:rPr sz="2400" b="1" spc="-45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es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71217" y="2529332"/>
            <a:ext cx="3380104" cy="275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&gt;&gt;clear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student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&gt;&gt;student.name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张三</a:t>
            </a:r>
            <a:r>
              <a:rPr sz="2000" b="1" spc="-15" dirty="0">
                <a:latin typeface="Times New Roman"/>
                <a:cs typeface="Times New Roman"/>
              </a:rPr>
              <a:t>';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Times New Roman"/>
                <a:cs typeface="Times New Roman"/>
              </a:rPr>
              <a:t>&gt;&gt;student.id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 'm</a:t>
            </a:r>
            <a:r>
              <a:rPr sz="2000" b="1" spc="-5" dirty="0">
                <a:latin typeface="Times New Roman"/>
                <a:cs typeface="Times New Roman"/>
              </a:rPr>
              <a:t>r</a:t>
            </a:r>
            <a:r>
              <a:rPr sz="2000" b="1" dirty="0">
                <a:latin typeface="Times New Roman"/>
                <a:cs typeface="Times New Roman"/>
              </a:rPr>
              <a:t>87191</a:t>
            </a:r>
            <a:r>
              <a:rPr sz="2000" b="1" spc="-15" dirty="0">
                <a:latin typeface="Times New Roman"/>
                <a:cs typeface="Times New Roman"/>
              </a:rPr>
              <a:t>2</a:t>
            </a:r>
            <a:r>
              <a:rPr sz="2000" b="1" spc="-5" dirty="0">
                <a:latin typeface="Times New Roman"/>
                <a:cs typeface="Times New Roman"/>
              </a:rPr>
              <a:t>';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&gt;&gt;student.sco</a:t>
            </a:r>
            <a:r>
              <a:rPr sz="2000" b="1" spc="-45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</a:t>
            </a:r>
            <a:r>
              <a:rPr sz="2000" b="1" spc="-5" dirty="0">
                <a:latin typeface="Times New Roman"/>
                <a:cs typeface="Times New Roman"/>
              </a:rPr>
              <a:t>5</a:t>
            </a:r>
            <a:r>
              <a:rPr sz="2000" b="1" spc="-10" dirty="0">
                <a:latin typeface="Times New Roman"/>
                <a:cs typeface="Times New Roman"/>
              </a:rPr>
              <a:t>8, 75,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62];</a:t>
            </a:r>
            <a:endParaRPr sz="2000">
              <a:latin typeface="Times New Roman"/>
              <a:cs typeface="Times New Roman"/>
            </a:endParaRPr>
          </a:p>
          <a:p>
            <a:pPr marL="12700" marR="2267585">
              <a:lnSpc>
                <a:spcPts val="2410"/>
              </a:lnSpc>
              <a:spcBef>
                <a:spcPts val="70"/>
              </a:spcBef>
            </a:pPr>
            <a:r>
              <a:rPr sz="2000" b="1" spc="-10" dirty="0">
                <a:latin typeface="Times New Roman"/>
                <a:cs typeface="Times New Roman"/>
              </a:rPr>
              <a:t>&gt;&gt;student student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456565">
              <a:lnSpc>
                <a:spcPts val="2305"/>
              </a:lnSpc>
            </a:pPr>
            <a:r>
              <a:rPr sz="2000" b="1" spc="-15" dirty="0">
                <a:latin typeface="Times New Roman"/>
                <a:cs typeface="Times New Roman"/>
              </a:rPr>
              <a:t>name: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张三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endParaRPr sz="2000">
              <a:latin typeface="Times New Roman"/>
              <a:cs typeface="Times New Roman"/>
            </a:endParaRPr>
          </a:p>
          <a:p>
            <a:pPr marL="330200" marR="1011555" indent="443865">
              <a:lnSpc>
                <a:spcPct val="100000"/>
              </a:lnSpc>
              <a:spcBef>
                <a:spcPts val="10"/>
              </a:spcBef>
            </a:pPr>
            <a:r>
              <a:rPr sz="2000" b="1" spc="-10" dirty="0">
                <a:latin typeface="Times New Roman"/>
                <a:cs typeface="Times New Roman"/>
              </a:rPr>
              <a:t>id: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'mr</a:t>
            </a:r>
            <a:r>
              <a:rPr sz="2000" b="1" spc="-10" dirty="0">
                <a:latin typeface="Times New Roman"/>
                <a:cs typeface="Times New Roman"/>
              </a:rPr>
              <a:t>87191</a:t>
            </a:r>
            <a:r>
              <a:rPr sz="2000" b="1" spc="-1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' 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es: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[</a:t>
            </a:r>
            <a:r>
              <a:rPr sz="2000" b="1" spc="-10" dirty="0">
                <a:latin typeface="Times New Roman"/>
                <a:cs typeface="Times New Roman"/>
              </a:rPr>
              <a:t>58,75,6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]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833871" y="2529332"/>
            <a:ext cx="2629535" cy="1548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清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除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student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变量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name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dirty="0">
                <a:solidFill>
                  <a:srgbClr val="006600"/>
                </a:solidFill>
                <a:latin typeface="Microsoft JhengHei"/>
                <a:cs typeface="Microsoft JhengHei"/>
              </a:rPr>
              <a:t>加入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i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d</a:t>
            </a:r>
            <a:r>
              <a:rPr sz="2000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sco</a:t>
            </a:r>
            <a:r>
              <a:rPr sz="2000" b="1" spc="-50" dirty="0">
                <a:solidFill>
                  <a:srgbClr val="0066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e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显示结构变量的数据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18817" y="5364226"/>
            <a:ext cx="492252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此时，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Matlab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视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student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为一个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1x1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结构数组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7.</a:t>
            </a:r>
            <a:r>
              <a:rPr b="1" dirty="0">
                <a:latin typeface="Times New Roman"/>
                <a:cs typeface="Times New Roman"/>
              </a:rPr>
              <a:t>2 </a:t>
            </a:r>
            <a:r>
              <a:rPr dirty="0">
                <a:latin typeface="Microsoft JhengHei"/>
                <a:cs typeface="Microsoft JhengHei"/>
              </a:rPr>
              <a:t>结构</a:t>
            </a:r>
            <a:r>
              <a:rPr spc="5" dirty="0">
                <a:latin typeface="Microsoft JhengHei"/>
                <a:cs typeface="Microsoft JhengHei"/>
              </a:rPr>
              <a:t>数</a:t>
            </a:r>
            <a:r>
              <a:rPr dirty="0">
                <a:latin typeface="Microsoft JhengHei"/>
                <a:cs typeface="Microsoft JhengHei"/>
              </a:rPr>
              <a:t>组变量的创建</a:t>
            </a:r>
            <a:r>
              <a:rPr spc="-25" dirty="0">
                <a:latin typeface="Microsoft JhengHei"/>
                <a:cs typeface="Microsoft JhengHei"/>
              </a:rPr>
              <a:t> </a:t>
            </a:r>
            <a:r>
              <a:rPr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36116" y="1262379"/>
            <a:ext cx="5407660" cy="750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第二个学生的信息建立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26"/>
              </a:spcBef>
            </a:pPr>
            <a:endParaRPr sz="1000"/>
          </a:p>
          <a:p>
            <a:pPr marL="165100">
              <a:lnSpc>
                <a:spcPct val="100000"/>
              </a:lnSpc>
              <a:tabLst>
                <a:tab pos="3340100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&gt;&gt;student(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).name</a:t>
            </a:r>
            <a:r>
              <a:rPr sz="2000" b="1" spc="-15" dirty="0">
                <a:latin typeface="Times New Roman"/>
                <a:cs typeface="Times New Roman"/>
              </a:rPr>
              <a:t> =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张宁</a:t>
            </a:r>
            <a:r>
              <a:rPr sz="1800" b="1" spc="-5" dirty="0">
                <a:latin typeface="Times New Roman"/>
                <a:cs typeface="Times New Roman"/>
              </a:rPr>
              <a:t>'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name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36116" y="2067052"/>
            <a:ext cx="3699510" cy="2976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&gt;&gt;student(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).id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'</a:t>
            </a:r>
            <a:r>
              <a:rPr sz="2000" b="1" spc="-15" dirty="0">
                <a:latin typeface="Times New Roman"/>
                <a:cs typeface="Times New Roman"/>
              </a:rPr>
              <a:t>mr87</a:t>
            </a:r>
            <a:r>
              <a:rPr sz="2000" b="1" spc="-5" dirty="0">
                <a:latin typeface="Times New Roman"/>
                <a:cs typeface="Times New Roman"/>
              </a:rPr>
              <a:t>1</a:t>
            </a:r>
            <a:r>
              <a:rPr sz="2000" b="1" spc="-10" dirty="0">
                <a:latin typeface="Times New Roman"/>
                <a:cs typeface="Times New Roman"/>
              </a:rPr>
              <a:t>91</a:t>
            </a:r>
            <a:r>
              <a:rPr sz="2000" b="1" spc="-5" dirty="0">
                <a:latin typeface="Times New Roman"/>
                <a:cs typeface="Times New Roman"/>
              </a:rPr>
              <a:t>3</a:t>
            </a:r>
            <a:r>
              <a:rPr sz="1800" b="1" spc="-5" dirty="0">
                <a:latin typeface="Times New Roman"/>
                <a:cs typeface="Times New Roman"/>
              </a:rPr>
              <a:t>'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1651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&gt;&gt;student(</a:t>
            </a:r>
            <a:r>
              <a:rPr sz="2000" b="1" spc="-5" dirty="0">
                <a:latin typeface="Times New Roman"/>
                <a:cs typeface="Times New Roman"/>
              </a:rPr>
              <a:t>2</a:t>
            </a:r>
            <a:r>
              <a:rPr sz="2000" b="1" spc="-10" dirty="0">
                <a:latin typeface="Times New Roman"/>
                <a:cs typeface="Times New Roman"/>
              </a:rPr>
              <a:t>).sco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es=</a:t>
            </a:r>
            <a:r>
              <a:rPr sz="2000" b="1" spc="-20" dirty="0">
                <a:latin typeface="Times New Roman"/>
                <a:cs typeface="Times New Roman"/>
              </a:rPr>
              <a:t>[</a:t>
            </a:r>
            <a:r>
              <a:rPr sz="2000" b="1" spc="-10" dirty="0">
                <a:latin typeface="Times New Roman"/>
                <a:cs typeface="Times New Roman"/>
              </a:rPr>
              <a:t>68,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85,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92];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</a:pPr>
            <a:endParaRPr sz="1200"/>
          </a:p>
          <a:p>
            <a:pPr marL="1651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&gt;&gt;student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Times New Roman"/>
                <a:cs typeface="Times New Roman"/>
              </a:rPr>
              <a:t>student =</a:t>
            </a:r>
            <a:endParaRPr sz="2000">
              <a:latin typeface="Times New Roman"/>
              <a:cs typeface="Times New Roman"/>
            </a:endParaRPr>
          </a:p>
          <a:p>
            <a:pPr marL="266065" marR="664210" indent="-254000">
              <a:lnSpc>
                <a:spcPct val="120000"/>
              </a:lnSpc>
            </a:pPr>
            <a:r>
              <a:rPr sz="2000" b="1" spc="-10" dirty="0">
                <a:latin typeface="Times New Roman"/>
                <a:cs typeface="Times New Roman"/>
              </a:rPr>
              <a:t>1x2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struct arr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w</a:t>
            </a:r>
            <a:r>
              <a:rPr sz="2000" b="1" spc="-10" dirty="0">
                <a:latin typeface="Times New Roman"/>
                <a:cs typeface="Times New Roman"/>
              </a:rPr>
              <a:t>ith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fields:</a:t>
            </a:r>
            <a:r>
              <a:rPr sz="2000" b="1" spc="-15" dirty="0">
                <a:latin typeface="Times New Roman"/>
                <a:cs typeface="Times New Roman"/>
              </a:rPr>
              <a:t> name</a:t>
            </a:r>
            <a:endParaRPr sz="2000">
              <a:latin typeface="Times New Roman"/>
              <a:cs typeface="Times New Roman"/>
            </a:endParaRPr>
          </a:p>
          <a:p>
            <a:pPr marL="266065" marR="2767965">
              <a:lnSpc>
                <a:spcPct val="120000"/>
              </a:lnSpc>
            </a:pPr>
            <a:r>
              <a:rPr sz="2000" b="1" spc="-10" dirty="0">
                <a:latin typeface="Times New Roman"/>
                <a:cs typeface="Times New Roman"/>
              </a:rPr>
              <a:t>id 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54217" y="2067052"/>
            <a:ext cx="2083435" cy="1151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6525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i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d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入</a:t>
            </a:r>
            <a:r>
              <a:rPr sz="20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sco</a:t>
            </a:r>
            <a:r>
              <a:rPr sz="2000" b="1" spc="-50" dirty="0">
                <a:solidFill>
                  <a:srgbClr val="0066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e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s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字段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</a:pPr>
            <a:endParaRPr sz="1200"/>
          </a:p>
          <a:p>
            <a:pPr marL="200025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显示变量信息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7.</a:t>
            </a:r>
            <a:r>
              <a:rPr b="1" dirty="0">
                <a:latin typeface="Times New Roman"/>
                <a:cs typeface="Times New Roman"/>
              </a:rPr>
              <a:t>2 </a:t>
            </a:r>
            <a:r>
              <a:rPr dirty="0">
                <a:latin typeface="Microsoft JhengHei"/>
                <a:cs typeface="Microsoft JhengHei"/>
              </a:rPr>
              <a:t>结构</a:t>
            </a:r>
            <a:r>
              <a:rPr spc="5" dirty="0">
                <a:latin typeface="Microsoft JhengHei"/>
                <a:cs typeface="Microsoft JhengHei"/>
              </a:rPr>
              <a:t>数</a:t>
            </a:r>
            <a:r>
              <a:rPr dirty="0">
                <a:latin typeface="Microsoft JhengHei"/>
                <a:cs typeface="Microsoft JhengHei"/>
              </a:rPr>
              <a:t>组变量的创建</a:t>
            </a:r>
            <a:r>
              <a:rPr spc="-25" dirty="0">
                <a:latin typeface="Microsoft JhengHei"/>
                <a:cs typeface="Microsoft JhengHei"/>
              </a:rPr>
              <a:t> </a:t>
            </a:r>
            <a:r>
              <a:rPr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3967" y="1366773"/>
            <a:ext cx="7733665" cy="1927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此时，</a:t>
            </a:r>
            <a:r>
              <a:rPr sz="2400" b="1" dirty="0">
                <a:latin typeface="Times New Roman"/>
                <a:cs typeface="Times New Roman"/>
              </a:rPr>
              <a:t>studen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Microsoft JhengHei"/>
                <a:cs typeface="Microsoft JhengHei"/>
              </a:rPr>
              <a:t>变</a:t>
            </a:r>
            <a:r>
              <a:rPr sz="2400" spc="5" dirty="0">
                <a:latin typeface="Microsoft JhengHei"/>
                <a:cs typeface="Microsoft JhengHei"/>
              </a:rPr>
              <a:t>量</a:t>
            </a:r>
            <a:r>
              <a:rPr sz="2400" dirty="0">
                <a:latin typeface="Microsoft JhengHei"/>
                <a:cs typeface="Microsoft JhengHei"/>
              </a:rPr>
              <a:t>已成为一</a:t>
            </a:r>
            <a:r>
              <a:rPr sz="2400" spc="10" dirty="0">
                <a:latin typeface="Microsoft JhengHei"/>
                <a:cs typeface="Microsoft JhengHei"/>
              </a:rPr>
              <a:t>个</a:t>
            </a:r>
            <a:r>
              <a:rPr sz="2400" b="1" dirty="0">
                <a:latin typeface="Times New Roman"/>
                <a:cs typeface="Times New Roman"/>
              </a:rPr>
              <a:t>1x2</a:t>
            </a:r>
            <a:r>
              <a:rPr sz="2400" dirty="0">
                <a:latin typeface="Microsoft JhengHei"/>
                <a:cs typeface="Microsoft JhengHei"/>
              </a:rPr>
              <a:t>的结构数组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622300" marR="6350" indent="-6096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只</a:t>
            </a:r>
            <a:r>
              <a:rPr sz="2400" spc="5" dirty="0">
                <a:latin typeface="Microsoft JhengHei"/>
                <a:cs typeface="Microsoft JhengHei"/>
              </a:rPr>
              <a:t>是</a:t>
            </a:r>
            <a:r>
              <a:rPr sz="2400" dirty="0">
                <a:latin typeface="Microsoft JhengHei"/>
                <a:cs typeface="Microsoft JhengHei"/>
              </a:rPr>
              <a:t>简单输入变量</a:t>
            </a:r>
            <a:r>
              <a:rPr sz="2400" spc="10" dirty="0">
                <a:latin typeface="Microsoft JhengHei"/>
                <a:cs typeface="Microsoft JhengHei"/>
              </a:rPr>
              <a:t>名</a:t>
            </a:r>
            <a:r>
              <a:rPr sz="2400" b="1" dirty="0">
                <a:latin typeface="Times New Roman"/>
                <a:cs typeface="Times New Roman"/>
              </a:rPr>
              <a:t>studen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spc="5" dirty="0">
                <a:latin typeface="Microsoft JhengHei"/>
                <a:cs typeface="Microsoft JhengHei"/>
              </a:rPr>
              <a:t>的话，</a:t>
            </a:r>
            <a:r>
              <a:rPr sz="2400" b="1" dirty="0">
                <a:latin typeface="Times New Roman"/>
                <a:cs typeface="Times New Roman"/>
              </a:rPr>
              <a:t>Matla</a:t>
            </a:r>
            <a:r>
              <a:rPr sz="2400" b="1" spc="-10" dirty="0">
                <a:latin typeface="Times New Roman"/>
                <a:cs typeface="Times New Roman"/>
              </a:rPr>
              <a:t>b</a:t>
            </a:r>
            <a:r>
              <a:rPr sz="2400" dirty="0">
                <a:latin typeface="Microsoft JhengHei"/>
                <a:cs typeface="Microsoft JhengHei"/>
              </a:rPr>
              <a:t>不再显示其 所</a:t>
            </a:r>
            <a:r>
              <a:rPr sz="2400" spc="5" dirty="0">
                <a:latin typeface="Microsoft JhengHei"/>
                <a:cs typeface="Microsoft JhengHei"/>
              </a:rPr>
              <a:t>有</a:t>
            </a:r>
            <a:r>
              <a:rPr sz="2400" dirty="0">
                <a:latin typeface="Microsoft JhengHei"/>
                <a:cs typeface="Microsoft JhengHei"/>
              </a:rPr>
              <a:t>的数据信息，只是给出结构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如何显示结构数组</a:t>
            </a:r>
            <a:r>
              <a:rPr sz="2400" spc="-10" dirty="0">
                <a:solidFill>
                  <a:srgbClr val="FF3300"/>
                </a:solidFill>
                <a:latin typeface="Microsoft JhengHei"/>
                <a:cs typeface="Microsoft JhengHei"/>
              </a:rPr>
              <a:t>变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量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stu</a:t>
            </a:r>
            <a:r>
              <a:rPr sz="2400" b="1" spc="-10" dirty="0">
                <a:solidFill>
                  <a:srgbClr val="FF3300"/>
                </a:solidFill>
                <a:latin typeface="Times New Roman"/>
                <a:cs typeface="Times New Roman"/>
              </a:rPr>
              <a:t>d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en</a:t>
            </a:r>
            <a:r>
              <a:rPr sz="2400" b="1" spc="-5" dirty="0">
                <a:solidFill>
                  <a:srgbClr val="FF3300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的数据？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71167" y="3461766"/>
            <a:ext cx="1879600" cy="1253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2400" b="1" dirty="0">
                <a:latin typeface="Times New Roman"/>
                <a:cs typeface="Times New Roman"/>
              </a:rPr>
              <a:t>student(1)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400" dirty="0">
                <a:latin typeface="Microsoft JhengHei"/>
                <a:cs typeface="Microsoft JhengHei"/>
              </a:rPr>
              <a:t>或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24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04567" y="4339590"/>
            <a:ext cx="213233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student(1).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dirty="0">
                <a:latin typeface="Times New Roman"/>
                <a:cs typeface="Times New Roman"/>
              </a:rPr>
              <a:t>ame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7.</a:t>
            </a:r>
            <a:r>
              <a:rPr b="1" dirty="0">
                <a:latin typeface="Times New Roman"/>
                <a:cs typeface="Times New Roman"/>
              </a:rPr>
              <a:t>2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结构</a:t>
            </a:r>
            <a:r>
              <a:rPr spc="5" dirty="0">
                <a:latin typeface="Microsoft JhengHei"/>
                <a:cs typeface="Microsoft JhengHei"/>
              </a:rPr>
              <a:t>数</a:t>
            </a:r>
            <a:r>
              <a:rPr dirty="0">
                <a:latin typeface="Microsoft JhengHei"/>
                <a:cs typeface="Microsoft JhengHei"/>
              </a:rPr>
              <a:t>组变量的创建</a:t>
            </a:r>
            <a:r>
              <a:rPr spc="-25" dirty="0">
                <a:latin typeface="Microsoft JhengHei"/>
                <a:cs typeface="Microsoft JhengHei"/>
              </a:rPr>
              <a:t> </a:t>
            </a:r>
            <a:r>
              <a:rPr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25447"/>
            <a:ext cx="7054850" cy="3116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4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方法二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：</a:t>
            </a:r>
            <a:r>
              <a:rPr sz="2400" b="1" dirty="0">
                <a:solidFill>
                  <a:srgbClr val="FF3300"/>
                </a:solidFill>
                <a:latin typeface="Times New Roman"/>
                <a:cs typeface="Times New Roman"/>
              </a:rPr>
              <a:t>struc</a:t>
            </a:r>
            <a:r>
              <a:rPr sz="2400" dirty="0">
                <a:solidFill>
                  <a:srgbClr val="FF3300"/>
                </a:solidFill>
                <a:latin typeface="Microsoft JhengHei"/>
                <a:cs typeface="Microsoft JhengHei"/>
              </a:rPr>
              <a:t>函数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96"/>
              </a:spcBef>
            </a:pPr>
            <a:endParaRPr sz="1200"/>
          </a:p>
          <a:p>
            <a:pPr marL="4699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格式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96"/>
              </a:spcBef>
            </a:pPr>
            <a:endParaRPr sz="12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Structu</a:t>
            </a:r>
            <a:r>
              <a:rPr sz="2400" b="1" spc="-45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400" b="1" spc="-1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Array_va</a:t>
            </a:r>
            <a:r>
              <a:rPr sz="24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_name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= struct(f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eld1,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value1,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0033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fiel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2,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val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u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e2,….)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3"/>
              </a:spcBef>
            </a:pPr>
            <a:endParaRPr sz="1100"/>
          </a:p>
          <a:p>
            <a:pPr marL="469900" marR="6350">
              <a:lnSpc>
                <a:spcPct val="145000"/>
              </a:lnSpc>
            </a:pPr>
            <a:r>
              <a:rPr sz="2400" b="1" dirty="0">
                <a:latin typeface="Times New Roman"/>
                <a:cs typeface="Times New Roman"/>
              </a:rPr>
              <a:t>field</a:t>
            </a:r>
            <a:r>
              <a:rPr sz="2400" b="1" spc="-5" dirty="0">
                <a:latin typeface="Times New Roman"/>
                <a:cs typeface="Times New Roman"/>
              </a:rPr>
              <a:t>1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fie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r>
              <a:rPr sz="2400" b="1" spc="-5" dirty="0">
                <a:latin typeface="Times New Roman"/>
                <a:cs typeface="Times New Roman"/>
              </a:rPr>
              <a:t>2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…</a:t>
            </a:r>
            <a:r>
              <a:rPr sz="2400" dirty="0">
                <a:latin typeface="Microsoft JhengHei"/>
                <a:cs typeface="Microsoft JhengHei"/>
              </a:rPr>
              <a:t>是结构的字段名， </a:t>
            </a:r>
            <a:r>
              <a:rPr sz="2400" b="1" dirty="0">
                <a:latin typeface="Times New Roman"/>
                <a:cs typeface="Times New Roman"/>
              </a:rPr>
              <a:t>value</a:t>
            </a:r>
            <a:r>
              <a:rPr sz="2400" b="1" spc="-5" dirty="0">
                <a:latin typeface="Times New Roman"/>
                <a:cs typeface="Times New Roman"/>
              </a:rPr>
              <a:t>1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value</a:t>
            </a:r>
            <a:r>
              <a:rPr sz="2400" b="1" spc="-5" dirty="0">
                <a:latin typeface="Times New Roman"/>
                <a:cs typeface="Times New Roman"/>
              </a:rPr>
              <a:t>2</a:t>
            </a:r>
            <a:r>
              <a:rPr sz="2400" spc="5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…</a:t>
            </a:r>
            <a:r>
              <a:rPr sz="2400" dirty="0">
                <a:latin typeface="Microsoft JhengHei"/>
                <a:cs typeface="Microsoft JhengHei"/>
              </a:rPr>
              <a:t>则是相应字段所包含的数据。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7.2 </a:t>
            </a:r>
            <a:r>
              <a:rPr dirty="0">
                <a:latin typeface="Microsoft JhengHei"/>
                <a:cs typeface="Microsoft JhengHei"/>
              </a:rPr>
              <a:t>结</a:t>
            </a:r>
            <a:r>
              <a:rPr spc="5" dirty="0">
                <a:latin typeface="Microsoft JhengHei"/>
                <a:cs typeface="Microsoft JhengHei"/>
              </a:rPr>
              <a:t>构</a:t>
            </a:r>
            <a:r>
              <a:rPr dirty="0">
                <a:latin typeface="Microsoft JhengHei"/>
                <a:cs typeface="Microsoft JhengHei"/>
              </a:rPr>
              <a:t>数组变量的创建</a:t>
            </a:r>
            <a:r>
              <a:rPr spc="-1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70966" y="1509521"/>
            <a:ext cx="7733665" cy="1708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Exam: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使用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struct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创建结构数组变量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30"/>
              </a:spcBef>
            </a:pPr>
            <a:endParaRPr sz="120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&gt;&gt;clear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209"/>
              </a:spcBef>
            </a:pPr>
            <a:r>
              <a:rPr sz="2400" b="1" dirty="0">
                <a:latin typeface="Times New Roman"/>
                <a:cs typeface="Times New Roman"/>
              </a:rPr>
              <a:t>&gt;&gt;stu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b="1" dirty="0">
                <a:latin typeface="Times New Roman"/>
                <a:cs typeface="Times New Roman"/>
              </a:rPr>
              <a:t>ent=str</a:t>
            </a:r>
            <a:r>
              <a:rPr sz="2400" b="1" spc="-10" dirty="0">
                <a:latin typeface="Times New Roman"/>
                <a:cs typeface="Times New Roman"/>
              </a:rPr>
              <a:t>u</a:t>
            </a:r>
            <a:r>
              <a:rPr sz="2400" b="1" dirty="0">
                <a:latin typeface="Times New Roman"/>
                <a:cs typeface="Times New Roman"/>
              </a:rPr>
              <a:t>ct('</a:t>
            </a:r>
            <a:r>
              <a:rPr sz="2400" b="1" spc="-10" dirty="0">
                <a:latin typeface="Times New Roman"/>
                <a:cs typeface="Times New Roman"/>
              </a:rPr>
              <a:t>n</a:t>
            </a:r>
            <a:r>
              <a:rPr sz="2400" b="1" dirty="0">
                <a:latin typeface="Times New Roman"/>
                <a:cs typeface="Times New Roman"/>
              </a:rPr>
              <a:t>ame', </a:t>
            </a:r>
            <a:r>
              <a:rPr sz="2400" b="1" spc="-10" dirty="0">
                <a:latin typeface="Times New Roman"/>
                <a:cs typeface="Times New Roman"/>
              </a:rPr>
              <a:t>'</a:t>
            </a:r>
            <a:r>
              <a:rPr sz="2400" dirty="0">
                <a:latin typeface="Microsoft JhengHei"/>
                <a:cs typeface="Microsoft JhengHei"/>
              </a:rPr>
              <a:t>张听</a:t>
            </a:r>
            <a:r>
              <a:rPr sz="2400" spc="-5" dirty="0">
                <a:latin typeface="Microsoft JhengHei"/>
                <a:cs typeface="Microsoft JhengHei"/>
              </a:rPr>
              <a:t>说</a:t>
            </a:r>
            <a:r>
              <a:rPr sz="2400" b="1" spc="-10" dirty="0">
                <a:latin typeface="Times New Roman"/>
                <a:cs typeface="Times New Roman"/>
              </a:rPr>
              <a:t>'</a:t>
            </a:r>
            <a:r>
              <a:rPr sz="2400" b="1" dirty="0">
                <a:latin typeface="Times New Roman"/>
                <a:cs typeface="Times New Roman"/>
              </a:rPr>
              <a:t>,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'sco</a:t>
            </a:r>
            <a:r>
              <a:rPr sz="2400" b="1" spc="-35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es',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[50 60]);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290"/>
              </a:spcBef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student(2)=struct(</a:t>
            </a:r>
            <a:r>
              <a:rPr sz="2400" b="1" spc="-10" dirty="0">
                <a:latin typeface="Times New Roman"/>
                <a:cs typeface="Times New Roman"/>
              </a:rPr>
              <a:t>'</a:t>
            </a:r>
            <a:r>
              <a:rPr sz="2400" b="1" dirty="0">
                <a:latin typeface="Times New Roman"/>
                <a:cs typeface="Times New Roman"/>
              </a:rPr>
              <a:t>name',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'</a:t>
            </a:r>
            <a:r>
              <a:rPr sz="2400" spc="5" dirty="0">
                <a:latin typeface="Microsoft JhengHei"/>
                <a:cs typeface="Microsoft JhengHei"/>
              </a:rPr>
              <a:t>张廷安</a:t>
            </a:r>
            <a:r>
              <a:rPr sz="2400" b="1" dirty="0">
                <a:latin typeface="Times New Roman"/>
                <a:cs typeface="Times New Roman"/>
              </a:rPr>
              <a:t>',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'sco</a:t>
            </a:r>
            <a:r>
              <a:rPr sz="2400" b="1" spc="-40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es',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[60 70]);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28166" y="3228847"/>
            <a:ext cx="3243580" cy="2492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student(1),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student(2)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54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66065" marR="1198245" indent="127000">
              <a:lnSpc>
                <a:spcPts val="2710"/>
              </a:lnSpc>
              <a:spcBef>
                <a:spcPts val="5"/>
              </a:spcBef>
            </a:pPr>
            <a:r>
              <a:rPr sz="2000" b="1" spc="-15" dirty="0">
                <a:latin typeface="Times New Roman"/>
                <a:cs typeface="Times New Roman"/>
              </a:rPr>
              <a:t>name: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张听</a:t>
            </a:r>
            <a:r>
              <a:rPr sz="2000" spc="-20" dirty="0">
                <a:latin typeface="Microsoft JhengHei"/>
                <a:cs typeface="Microsoft JhengHei"/>
              </a:rPr>
              <a:t>说</a:t>
            </a:r>
            <a:r>
              <a:rPr sz="2000" b="1" spc="-10" dirty="0">
                <a:latin typeface="Times New Roman"/>
                <a:cs typeface="Times New Roman"/>
              </a:rPr>
              <a:t>' 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es: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[50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60]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393700">
              <a:lnSpc>
                <a:spcPct val="100000"/>
              </a:lnSpc>
              <a:spcBef>
                <a:spcPts val="170"/>
              </a:spcBef>
            </a:pPr>
            <a:r>
              <a:rPr sz="2000" b="1" spc="-15" dirty="0">
                <a:latin typeface="Times New Roman"/>
                <a:cs typeface="Times New Roman"/>
              </a:rPr>
              <a:t>name: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张廷</a:t>
            </a:r>
            <a:r>
              <a:rPr sz="2000" spc="-20" dirty="0">
                <a:latin typeface="Microsoft JhengHei"/>
                <a:cs typeface="Microsoft JhengHei"/>
              </a:rPr>
              <a:t>安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endParaRPr sz="2000">
              <a:latin typeface="Times New Roman"/>
              <a:cs typeface="Times New Roman"/>
            </a:endParaRPr>
          </a:p>
          <a:p>
            <a:pPr marL="266065">
              <a:lnSpc>
                <a:spcPct val="100000"/>
              </a:lnSpc>
              <a:spcBef>
                <a:spcPts val="305"/>
              </a:spcBef>
            </a:pPr>
            <a:r>
              <a:rPr sz="2000" b="1" dirty="0">
                <a:latin typeface="Times New Roman"/>
                <a:cs typeface="Times New Roman"/>
              </a:rPr>
              <a:t>sco</a:t>
            </a:r>
            <a:r>
              <a:rPr sz="2000" b="1" spc="-35" dirty="0">
                <a:latin typeface="Times New Roman"/>
                <a:cs typeface="Times New Roman"/>
              </a:rPr>
              <a:t>r</a:t>
            </a:r>
            <a:r>
              <a:rPr sz="2000" b="1" dirty="0">
                <a:latin typeface="Times New Roman"/>
                <a:cs typeface="Times New Roman"/>
              </a:rPr>
              <a:t>es: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[60 70]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76470" y="3228847"/>
            <a:ext cx="36601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显示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student(1),</a:t>
            </a:r>
            <a:r>
              <a:rPr sz="24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s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tudent(2)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7.2 </a:t>
            </a:r>
            <a:r>
              <a:rPr dirty="0">
                <a:latin typeface="Microsoft JhengHei"/>
                <a:cs typeface="Microsoft JhengHei"/>
              </a:rPr>
              <a:t>结</a:t>
            </a:r>
            <a:r>
              <a:rPr spc="5" dirty="0">
                <a:latin typeface="Microsoft JhengHei"/>
                <a:cs typeface="Microsoft JhengHei"/>
              </a:rPr>
              <a:t>构</a:t>
            </a:r>
            <a:r>
              <a:rPr dirty="0">
                <a:latin typeface="Microsoft JhengHei"/>
                <a:cs typeface="Microsoft JhengHei"/>
              </a:rPr>
              <a:t>数组变量的创建</a:t>
            </a:r>
            <a:r>
              <a:rPr spc="-1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</a:t>
            </a:r>
            <a:r>
              <a:rPr dirty="0">
                <a:latin typeface="Microsoft JhengHei"/>
                <a:cs typeface="Microsoft JhengHei"/>
              </a:rPr>
              <a:t>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149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366773"/>
            <a:ext cx="7823200" cy="163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Exam: 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使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用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struc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创建结构数组变量（一次建立多个元素）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5" dirty="0">
                <a:latin typeface="Times New Roman"/>
                <a:cs typeface="Times New Roman"/>
              </a:rPr>
              <a:t>c</a:t>
            </a:r>
            <a:r>
              <a:rPr sz="2400" b="1" dirty="0">
                <a:latin typeface="Times New Roman"/>
                <a:cs typeface="Times New Roman"/>
              </a:rPr>
              <a:t>lear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5" dirty="0">
                <a:latin typeface="Times New Roman"/>
                <a:cs typeface="Times New Roman"/>
              </a:rPr>
              <a:t>s</a:t>
            </a:r>
            <a:r>
              <a:rPr sz="2400" b="1" dirty="0">
                <a:latin typeface="Times New Roman"/>
                <a:cs typeface="Times New Roman"/>
              </a:rPr>
              <a:t>tudent =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struct('nam</a:t>
            </a:r>
            <a:r>
              <a:rPr sz="2400" b="1" spc="5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', {</a:t>
            </a:r>
            <a:r>
              <a:rPr sz="2400" b="1" spc="-25" dirty="0">
                <a:latin typeface="Times New Roman"/>
                <a:cs typeface="Times New Roman"/>
              </a:rPr>
              <a:t>'</a:t>
            </a:r>
            <a:r>
              <a:rPr sz="2400" spc="5" dirty="0">
                <a:latin typeface="Microsoft JhengHei"/>
                <a:cs typeface="Microsoft JhengHei"/>
              </a:rPr>
              <a:t>张听</a:t>
            </a:r>
            <a:r>
              <a:rPr sz="2400" dirty="0">
                <a:latin typeface="Microsoft JhengHei"/>
                <a:cs typeface="Microsoft JhengHei"/>
              </a:rPr>
              <a:t>说</a:t>
            </a:r>
            <a:r>
              <a:rPr sz="2400" b="1" dirty="0">
                <a:latin typeface="Times New Roman"/>
                <a:cs typeface="Times New Roman"/>
              </a:rPr>
              <a:t>',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'</a:t>
            </a:r>
            <a:r>
              <a:rPr sz="2400" spc="5" dirty="0">
                <a:latin typeface="Microsoft JhengHei"/>
                <a:cs typeface="Microsoft JhengHei"/>
              </a:rPr>
              <a:t>张廷</a:t>
            </a:r>
            <a:r>
              <a:rPr sz="2400" dirty="0">
                <a:latin typeface="Microsoft JhengHei"/>
                <a:cs typeface="Microsoft JhengHei"/>
              </a:rPr>
              <a:t>安</a:t>
            </a:r>
            <a:r>
              <a:rPr sz="2400" b="1" dirty="0">
                <a:latin typeface="Times New Roman"/>
                <a:cs typeface="Times New Roman"/>
              </a:rPr>
              <a:t>'},</a:t>
            </a:r>
            <a:endParaRPr sz="2400">
              <a:latin typeface="Times New Roman"/>
              <a:cs typeface="Times New Roman"/>
            </a:endParaRPr>
          </a:p>
          <a:p>
            <a:pPr marL="1003300">
              <a:lnSpc>
                <a:spcPct val="100000"/>
              </a:lnSpc>
              <a:spcBef>
                <a:spcPts val="75"/>
              </a:spcBef>
            </a:pPr>
            <a:r>
              <a:rPr sz="2400" b="1" dirty="0">
                <a:latin typeface="Times New Roman"/>
                <a:cs typeface="Times New Roman"/>
              </a:rPr>
              <a:t>'sco</a:t>
            </a:r>
            <a:r>
              <a:rPr sz="2400" b="1" spc="-40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es',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{[50 60], [60 70]});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7489" y="3049270"/>
            <a:ext cx="3246755" cy="2584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&gt;&gt;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student(1),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student(2)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66700" marR="1202055" indent="127000">
              <a:lnSpc>
                <a:spcPts val="2950"/>
              </a:lnSpc>
              <a:spcBef>
                <a:spcPts val="50"/>
              </a:spcBef>
            </a:pPr>
            <a:r>
              <a:rPr sz="2000" b="1" spc="-15" dirty="0">
                <a:latin typeface="Times New Roman"/>
                <a:cs typeface="Times New Roman"/>
              </a:rPr>
              <a:t>name: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张听</a:t>
            </a:r>
            <a:r>
              <a:rPr sz="2000" spc="-20" dirty="0">
                <a:latin typeface="Microsoft JhengHei"/>
                <a:cs typeface="Microsoft JhengHei"/>
              </a:rPr>
              <a:t>说</a:t>
            </a:r>
            <a:r>
              <a:rPr sz="2000" b="1" spc="-10" dirty="0">
                <a:latin typeface="Times New Roman"/>
                <a:cs typeface="Times New Roman"/>
              </a:rPr>
              <a:t>' 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es: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[50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60]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66700" marR="1202055" indent="127000">
              <a:lnSpc>
                <a:spcPts val="2950"/>
              </a:lnSpc>
              <a:spcBef>
                <a:spcPts val="50"/>
              </a:spcBef>
            </a:pPr>
            <a:r>
              <a:rPr sz="2000" b="1" spc="-15" dirty="0">
                <a:latin typeface="Times New Roman"/>
                <a:cs typeface="Times New Roman"/>
              </a:rPr>
              <a:t>name: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latin typeface="Microsoft JhengHei"/>
                <a:cs typeface="Microsoft JhengHei"/>
              </a:rPr>
              <a:t>张廷</a:t>
            </a:r>
            <a:r>
              <a:rPr sz="2000" spc="-20" dirty="0">
                <a:latin typeface="Microsoft JhengHei"/>
                <a:cs typeface="Microsoft JhengHei"/>
              </a:rPr>
              <a:t>安</a:t>
            </a:r>
            <a:r>
              <a:rPr sz="2000" b="1" spc="-10" dirty="0">
                <a:latin typeface="Times New Roman"/>
                <a:cs typeface="Times New Roman"/>
              </a:rPr>
              <a:t>' sco</a:t>
            </a:r>
            <a:r>
              <a:rPr sz="2000" b="1" spc="-50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es: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[60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70]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56047" y="3049270"/>
            <a:ext cx="27190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显示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stu</a:t>
            </a:r>
            <a:r>
              <a:rPr sz="24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d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ent(1</a:t>
            </a:r>
            <a:r>
              <a:rPr sz="24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, …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12110" y="1269111"/>
            <a:ext cx="1905635" cy="2240661"/>
          </a:xfrm>
          <a:custGeom>
            <a:avLst/>
            <a:gdLst/>
            <a:ahLst/>
            <a:cxnLst/>
            <a:rect l="l" t="t" r="r" b="b"/>
            <a:pathLst>
              <a:path w="1905635" h="2240661">
                <a:moveTo>
                  <a:pt x="1905635" y="1328165"/>
                </a:moveTo>
                <a:lnTo>
                  <a:pt x="762253" y="1328165"/>
                </a:lnTo>
                <a:lnTo>
                  <a:pt x="80899" y="2240661"/>
                </a:lnTo>
                <a:lnTo>
                  <a:pt x="1905635" y="1328165"/>
                </a:lnTo>
                <a:close/>
              </a:path>
              <a:path w="1905635" h="2240661">
                <a:moveTo>
                  <a:pt x="4352163" y="0"/>
                </a:moveTo>
                <a:lnTo>
                  <a:pt x="221361" y="0"/>
                </a:lnTo>
                <a:lnTo>
                  <a:pt x="203199" y="733"/>
                </a:lnTo>
                <a:lnTo>
                  <a:pt x="151375" y="11280"/>
                </a:lnTo>
                <a:lnTo>
                  <a:pt x="104736" y="33153"/>
                </a:lnTo>
                <a:lnTo>
                  <a:pt x="64817" y="64817"/>
                </a:lnTo>
                <a:lnTo>
                  <a:pt x="33153" y="104736"/>
                </a:lnTo>
                <a:lnTo>
                  <a:pt x="11280" y="151375"/>
                </a:lnTo>
                <a:lnTo>
                  <a:pt x="733" y="203199"/>
                </a:lnTo>
                <a:lnTo>
                  <a:pt x="0" y="221361"/>
                </a:lnTo>
                <a:lnTo>
                  <a:pt x="0" y="1106804"/>
                </a:lnTo>
                <a:lnTo>
                  <a:pt x="6430" y="1160015"/>
                </a:lnTo>
                <a:lnTo>
                  <a:pt x="24699" y="1208553"/>
                </a:lnTo>
                <a:lnTo>
                  <a:pt x="53269" y="1250883"/>
                </a:lnTo>
                <a:lnTo>
                  <a:pt x="90607" y="1285469"/>
                </a:lnTo>
                <a:lnTo>
                  <a:pt x="135177" y="1310776"/>
                </a:lnTo>
                <a:lnTo>
                  <a:pt x="185443" y="1325270"/>
                </a:lnTo>
                <a:lnTo>
                  <a:pt x="221361" y="1328165"/>
                </a:lnTo>
                <a:lnTo>
                  <a:pt x="4352163" y="1328165"/>
                </a:lnTo>
                <a:lnTo>
                  <a:pt x="4405373" y="1321735"/>
                </a:lnTo>
                <a:lnTo>
                  <a:pt x="4453911" y="1303466"/>
                </a:lnTo>
                <a:lnTo>
                  <a:pt x="4496241" y="1274896"/>
                </a:lnTo>
                <a:lnTo>
                  <a:pt x="4530827" y="1237558"/>
                </a:lnTo>
                <a:lnTo>
                  <a:pt x="4556134" y="1192988"/>
                </a:lnTo>
                <a:lnTo>
                  <a:pt x="4570628" y="1142722"/>
                </a:lnTo>
                <a:lnTo>
                  <a:pt x="4573523" y="1106804"/>
                </a:lnTo>
                <a:lnTo>
                  <a:pt x="4573523" y="221361"/>
                </a:lnTo>
                <a:lnTo>
                  <a:pt x="4567093" y="168150"/>
                </a:lnTo>
                <a:lnTo>
                  <a:pt x="4548824" y="119612"/>
                </a:lnTo>
                <a:lnTo>
                  <a:pt x="4520254" y="77282"/>
                </a:lnTo>
                <a:lnTo>
                  <a:pt x="4482916" y="42696"/>
                </a:lnTo>
                <a:lnTo>
                  <a:pt x="4438346" y="17389"/>
                </a:lnTo>
                <a:lnTo>
                  <a:pt x="4388080" y="2895"/>
                </a:lnTo>
                <a:lnTo>
                  <a:pt x="4352163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412110" y="1269111"/>
            <a:ext cx="4573523" cy="2240661"/>
          </a:xfrm>
          <a:custGeom>
            <a:avLst/>
            <a:gdLst/>
            <a:ahLst/>
            <a:cxnLst/>
            <a:rect l="l" t="t" r="r" b="b"/>
            <a:pathLst>
              <a:path w="4573523" h="2240661">
                <a:moveTo>
                  <a:pt x="0" y="221361"/>
                </a:moveTo>
                <a:lnTo>
                  <a:pt x="6430" y="168150"/>
                </a:lnTo>
                <a:lnTo>
                  <a:pt x="24699" y="119612"/>
                </a:lnTo>
                <a:lnTo>
                  <a:pt x="53269" y="77282"/>
                </a:lnTo>
                <a:lnTo>
                  <a:pt x="90607" y="42696"/>
                </a:lnTo>
                <a:lnTo>
                  <a:pt x="135177" y="17389"/>
                </a:lnTo>
                <a:lnTo>
                  <a:pt x="185443" y="2895"/>
                </a:lnTo>
                <a:lnTo>
                  <a:pt x="221361" y="0"/>
                </a:lnTo>
                <a:lnTo>
                  <a:pt x="762253" y="0"/>
                </a:lnTo>
                <a:lnTo>
                  <a:pt x="1905635" y="0"/>
                </a:lnTo>
                <a:lnTo>
                  <a:pt x="4352163" y="0"/>
                </a:lnTo>
                <a:lnTo>
                  <a:pt x="4370324" y="733"/>
                </a:lnTo>
                <a:lnTo>
                  <a:pt x="4422148" y="11280"/>
                </a:lnTo>
                <a:lnTo>
                  <a:pt x="4468787" y="33153"/>
                </a:lnTo>
                <a:lnTo>
                  <a:pt x="4508706" y="64817"/>
                </a:lnTo>
                <a:lnTo>
                  <a:pt x="4540370" y="104736"/>
                </a:lnTo>
                <a:lnTo>
                  <a:pt x="4562243" y="151375"/>
                </a:lnTo>
                <a:lnTo>
                  <a:pt x="4572790" y="203199"/>
                </a:lnTo>
                <a:lnTo>
                  <a:pt x="4573523" y="221361"/>
                </a:lnTo>
                <a:lnTo>
                  <a:pt x="4573523" y="774826"/>
                </a:lnTo>
                <a:lnTo>
                  <a:pt x="4573523" y="1106804"/>
                </a:lnTo>
                <a:lnTo>
                  <a:pt x="4572790" y="1124966"/>
                </a:lnTo>
                <a:lnTo>
                  <a:pt x="4570628" y="1142722"/>
                </a:lnTo>
                <a:lnTo>
                  <a:pt x="4556134" y="1192988"/>
                </a:lnTo>
                <a:lnTo>
                  <a:pt x="4530827" y="1237558"/>
                </a:lnTo>
                <a:lnTo>
                  <a:pt x="4496241" y="1274896"/>
                </a:lnTo>
                <a:lnTo>
                  <a:pt x="4453911" y="1303466"/>
                </a:lnTo>
                <a:lnTo>
                  <a:pt x="4405373" y="1321735"/>
                </a:lnTo>
                <a:lnTo>
                  <a:pt x="4352163" y="1328165"/>
                </a:lnTo>
                <a:lnTo>
                  <a:pt x="1905635" y="1328165"/>
                </a:lnTo>
                <a:lnTo>
                  <a:pt x="80899" y="2240661"/>
                </a:lnTo>
                <a:lnTo>
                  <a:pt x="762253" y="1328165"/>
                </a:lnTo>
                <a:lnTo>
                  <a:pt x="221361" y="1328165"/>
                </a:lnTo>
                <a:lnTo>
                  <a:pt x="203199" y="1327432"/>
                </a:lnTo>
                <a:lnTo>
                  <a:pt x="151375" y="1316885"/>
                </a:lnTo>
                <a:lnTo>
                  <a:pt x="104736" y="1295012"/>
                </a:lnTo>
                <a:lnTo>
                  <a:pt x="64817" y="1263348"/>
                </a:lnTo>
                <a:lnTo>
                  <a:pt x="33153" y="1223429"/>
                </a:lnTo>
                <a:lnTo>
                  <a:pt x="11280" y="1176790"/>
                </a:lnTo>
                <a:lnTo>
                  <a:pt x="733" y="1124966"/>
                </a:lnTo>
                <a:lnTo>
                  <a:pt x="0" y="1106804"/>
                </a:lnTo>
                <a:lnTo>
                  <a:pt x="0" y="774826"/>
                </a:lnTo>
                <a:lnTo>
                  <a:pt x="0" y="221361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42847" y="2119629"/>
            <a:ext cx="632650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ATL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产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品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由</a:t>
            </a:r>
            <a:r>
              <a:rPr sz="1600" spc="-844" dirty="0">
                <a:solidFill>
                  <a:srgbClr val="000099"/>
                </a:solidFill>
                <a:latin typeface="Microsoft JhengHei"/>
                <a:cs typeface="Microsoft JhengHei"/>
              </a:rPr>
              <a:t>若</a:t>
            </a:r>
            <a:r>
              <a:rPr sz="2400" spc="-114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器</a:t>
            </a:r>
            <a:r>
              <a:rPr sz="1600" spc="-840" dirty="0">
                <a:solidFill>
                  <a:srgbClr val="000099"/>
                </a:solidFill>
                <a:latin typeface="Microsoft JhengHei"/>
                <a:cs typeface="Microsoft JhengHei"/>
              </a:rPr>
              <a:t>干</a:t>
            </a:r>
            <a:r>
              <a:rPr sz="2400" spc="-1162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编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译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组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函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库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同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或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执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行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完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同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提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功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高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177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其</a:t>
            </a:r>
            <a:r>
              <a:rPr sz="2400" spc="-1170" baseline="19097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中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：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9600" y="45720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57600" y="2667000"/>
            <a:ext cx="4876800" cy="23446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2667000"/>
            <a:ext cx="143256" cy="12420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14400" y="3080004"/>
            <a:ext cx="143256" cy="1234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3461003"/>
            <a:ext cx="143256" cy="1234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14400" y="3842003"/>
            <a:ext cx="143256" cy="1234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14400" y="4223003"/>
            <a:ext cx="143256" cy="1234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14400" y="4604003"/>
            <a:ext cx="143256" cy="1234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14400" y="4981955"/>
            <a:ext cx="143256" cy="1234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4400" y="5289803"/>
            <a:ext cx="143256" cy="1234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718307" y="829436"/>
            <a:ext cx="5892673" cy="2647950"/>
          </a:xfrm>
          <a:custGeom>
            <a:avLst/>
            <a:gdLst/>
            <a:ahLst/>
            <a:cxnLst/>
            <a:rect l="l" t="t" r="r" b="b"/>
            <a:pathLst>
              <a:path w="5892673" h="2647950">
                <a:moveTo>
                  <a:pt x="5892673" y="2206625"/>
                </a:moveTo>
                <a:lnTo>
                  <a:pt x="787272" y="2206625"/>
                </a:lnTo>
                <a:lnTo>
                  <a:pt x="788736" y="2242817"/>
                </a:lnTo>
                <a:lnTo>
                  <a:pt x="800100" y="2312672"/>
                </a:lnTo>
                <a:lnTo>
                  <a:pt x="821957" y="2378398"/>
                </a:lnTo>
                <a:lnTo>
                  <a:pt x="853399" y="2439085"/>
                </a:lnTo>
                <a:lnTo>
                  <a:pt x="893515" y="2493824"/>
                </a:lnTo>
                <a:lnTo>
                  <a:pt x="941398" y="2541707"/>
                </a:lnTo>
                <a:lnTo>
                  <a:pt x="996137" y="2581823"/>
                </a:lnTo>
                <a:lnTo>
                  <a:pt x="1056824" y="2613265"/>
                </a:lnTo>
                <a:lnTo>
                  <a:pt x="1122550" y="2635122"/>
                </a:lnTo>
                <a:lnTo>
                  <a:pt x="1192405" y="2646486"/>
                </a:lnTo>
                <a:lnTo>
                  <a:pt x="1228597" y="2647950"/>
                </a:lnTo>
                <a:lnTo>
                  <a:pt x="5451348" y="2647950"/>
                </a:lnTo>
                <a:lnTo>
                  <a:pt x="5522927" y="2642173"/>
                </a:lnTo>
                <a:lnTo>
                  <a:pt x="5590831" y="2625448"/>
                </a:lnTo>
                <a:lnTo>
                  <a:pt x="5654151" y="2598685"/>
                </a:lnTo>
                <a:lnTo>
                  <a:pt x="5711978" y="2562792"/>
                </a:lnTo>
                <a:lnTo>
                  <a:pt x="5763402" y="2518679"/>
                </a:lnTo>
                <a:lnTo>
                  <a:pt x="5807515" y="2467255"/>
                </a:lnTo>
                <a:lnTo>
                  <a:pt x="5843408" y="2409428"/>
                </a:lnTo>
                <a:lnTo>
                  <a:pt x="5870171" y="2346108"/>
                </a:lnTo>
                <a:lnTo>
                  <a:pt x="5886896" y="2278204"/>
                </a:lnTo>
                <a:lnTo>
                  <a:pt x="5892673" y="2206625"/>
                </a:lnTo>
                <a:close/>
              </a:path>
              <a:path w="5892673" h="2647950">
                <a:moveTo>
                  <a:pt x="5451348" y="0"/>
                </a:moveTo>
                <a:lnTo>
                  <a:pt x="1228597" y="0"/>
                </a:lnTo>
                <a:lnTo>
                  <a:pt x="1192405" y="1463"/>
                </a:lnTo>
                <a:lnTo>
                  <a:pt x="1122550" y="12827"/>
                </a:lnTo>
                <a:lnTo>
                  <a:pt x="1056824" y="34684"/>
                </a:lnTo>
                <a:lnTo>
                  <a:pt x="996137" y="66126"/>
                </a:lnTo>
                <a:lnTo>
                  <a:pt x="941398" y="106242"/>
                </a:lnTo>
                <a:lnTo>
                  <a:pt x="893515" y="154125"/>
                </a:lnTo>
                <a:lnTo>
                  <a:pt x="853399" y="208864"/>
                </a:lnTo>
                <a:lnTo>
                  <a:pt x="821957" y="269551"/>
                </a:lnTo>
                <a:lnTo>
                  <a:pt x="800100" y="335277"/>
                </a:lnTo>
                <a:lnTo>
                  <a:pt x="788736" y="405132"/>
                </a:lnTo>
                <a:lnTo>
                  <a:pt x="787272" y="441325"/>
                </a:lnTo>
                <a:lnTo>
                  <a:pt x="787272" y="1544574"/>
                </a:lnTo>
                <a:lnTo>
                  <a:pt x="0" y="2292350"/>
                </a:lnTo>
                <a:lnTo>
                  <a:pt x="787272" y="2206625"/>
                </a:lnTo>
                <a:lnTo>
                  <a:pt x="5892673" y="2206625"/>
                </a:lnTo>
                <a:lnTo>
                  <a:pt x="5892673" y="441325"/>
                </a:lnTo>
                <a:lnTo>
                  <a:pt x="5886896" y="369745"/>
                </a:lnTo>
                <a:lnTo>
                  <a:pt x="5870171" y="301841"/>
                </a:lnTo>
                <a:lnTo>
                  <a:pt x="5843408" y="238521"/>
                </a:lnTo>
                <a:lnTo>
                  <a:pt x="5807515" y="180694"/>
                </a:lnTo>
                <a:lnTo>
                  <a:pt x="5763402" y="129270"/>
                </a:lnTo>
                <a:lnTo>
                  <a:pt x="5711978" y="85157"/>
                </a:lnTo>
                <a:lnTo>
                  <a:pt x="5654151" y="49264"/>
                </a:lnTo>
                <a:lnTo>
                  <a:pt x="5590831" y="22501"/>
                </a:lnTo>
                <a:lnTo>
                  <a:pt x="5522927" y="5776"/>
                </a:lnTo>
                <a:lnTo>
                  <a:pt x="5487540" y="1463"/>
                </a:lnTo>
                <a:lnTo>
                  <a:pt x="5451348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718307" y="829436"/>
            <a:ext cx="5892673" cy="2647950"/>
          </a:xfrm>
          <a:custGeom>
            <a:avLst/>
            <a:gdLst/>
            <a:ahLst/>
            <a:cxnLst/>
            <a:rect l="l" t="t" r="r" b="b"/>
            <a:pathLst>
              <a:path w="5892673" h="2647950">
                <a:moveTo>
                  <a:pt x="787272" y="441325"/>
                </a:moveTo>
                <a:lnTo>
                  <a:pt x="793049" y="369745"/>
                </a:lnTo>
                <a:lnTo>
                  <a:pt x="809774" y="301841"/>
                </a:lnTo>
                <a:lnTo>
                  <a:pt x="836537" y="238521"/>
                </a:lnTo>
                <a:lnTo>
                  <a:pt x="872430" y="180694"/>
                </a:lnTo>
                <a:lnTo>
                  <a:pt x="916543" y="129270"/>
                </a:lnTo>
                <a:lnTo>
                  <a:pt x="967967" y="85157"/>
                </a:lnTo>
                <a:lnTo>
                  <a:pt x="1025794" y="49264"/>
                </a:lnTo>
                <a:lnTo>
                  <a:pt x="1089114" y="22501"/>
                </a:lnTo>
                <a:lnTo>
                  <a:pt x="1157018" y="5776"/>
                </a:lnTo>
                <a:lnTo>
                  <a:pt x="1228597" y="0"/>
                </a:lnTo>
                <a:lnTo>
                  <a:pt x="1638172" y="0"/>
                </a:lnTo>
                <a:lnTo>
                  <a:pt x="2914522" y="0"/>
                </a:lnTo>
                <a:lnTo>
                  <a:pt x="5451348" y="0"/>
                </a:lnTo>
                <a:lnTo>
                  <a:pt x="5487540" y="1463"/>
                </a:lnTo>
                <a:lnTo>
                  <a:pt x="5557395" y="12827"/>
                </a:lnTo>
                <a:lnTo>
                  <a:pt x="5623121" y="34684"/>
                </a:lnTo>
                <a:lnTo>
                  <a:pt x="5683808" y="66126"/>
                </a:lnTo>
                <a:lnTo>
                  <a:pt x="5738547" y="106242"/>
                </a:lnTo>
                <a:lnTo>
                  <a:pt x="5786430" y="154125"/>
                </a:lnTo>
                <a:lnTo>
                  <a:pt x="5826546" y="208864"/>
                </a:lnTo>
                <a:lnTo>
                  <a:pt x="5857988" y="269551"/>
                </a:lnTo>
                <a:lnTo>
                  <a:pt x="5879845" y="335277"/>
                </a:lnTo>
                <a:lnTo>
                  <a:pt x="5891209" y="405132"/>
                </a:lnTo>
                <a:lnTo>
                  <a:pt x="5892673" y="441325"/>
                </a:lnTo>
                <a:lnTo>
                  <a:pt x="5892673" y="1544574"/>
                </a:lnTo>
                <a:lnTo>
                  <a:pt x="5892673" y="2206625"/>
                </a:lnTo>
                <a:lnTo>
                  <a:pt x="5891209" y="2242817"/>
                </a:lnTo>
                <a:lnTo>
                  <a:pt x="5886896" y="2278204"/>
                </a:lnTo>
                <a:lnTo>
                  <a:pt x="5870171" y="2346108"/>
                </a:lnTo>
                <a:lnTo>
                  <a:pt x="5843408" y="2409428"/>
                </a:lnTo>
                <a:lnTo>
                  <a:pt x="5807515" y="2467255"/>
                </a:lnTo>
                <a:lnTo>
                  <a:pt x="5763402" y="2518679"/>
                </a:lnTo>
                <a:lnTo>
                  <a:pt x="5711978" y="2562792"/>
                </a:lnTo>
                <a:lnTo>
                  <a:pt x="5654151" y="2598685"/>
                </a:lnTo>
                <a:lnTo>
                  <a:pt x="5590831" y="2625448"/>
                </a:lnTo>
                <a:lnTo>
                  <a:pt x="5522927" y="2642173"/>
                </a:lnTo>
                <a:lnTo>
                  <a:pt x="5451348" y="2647950"/>
                </a:lnTo>
                <a:lnTo>
                  <a:pt x="2914522" y="2647950"/>
                </a:lnTo>
                <a:lnTo>
                  <a:pt x="1638172" y="2647950"/>
                </a:lnTo>
                <a:lnTo>
                  <a:pt x="1228597" y="2647950"/>
                </a:lnTo>
                <a:lnTo>
                  <a:pt x="1192405" y="2646486"/>
                </a:lnTo>
                <a:lnTo>
                  <a:pt x="1122550" y="2635122"/>
                </a:lnTo>
                <a:lnTo>
                  <a:pt x="1056824" y="2613265"/>
                </a:lnTo>
                <a:lnTo>
                  <a:pt x="996137" y="2581823"/>
                </a:lnTo>
                <a:lnTo>
                  <a:pt x="941398" y="2541707"/>
                </a:lnTo>
                <a:lnTo>
                  <a:pt x="893515" y="2493824"/>
                </a:lnTo>
                <a:lnTo>
                  <a:pt x="853399" y="2439085"/>
                </a:lnTo>
                <a:lnTo>
                  <a:pt x="821957" y="2378398"/>
                </a:lnTo>
                <a:lnTo>
                  <a:pt x="800100" y="2312672"/>
                </a:lnTo>
                <a:lnTo>
                  <a:pt x="788736" y="2242817"/>
                </a:lnTo>
                <a:lnTo>
                  <a:pt x="787272" y="2206625"/>
                </a:lnTo>
                <a:lnTo>
                  <a:pt x="0" y="2292350"/>
                </a:lnTo>
                <a:lnTo>
                  <a:pt x="787272" y="1544574"/>
                </a:lnTo>
                <a:lnTo>
                  <a:pt x="787272" y="441325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42847" y="1433829"/>
            <a:ext cx="754570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实际上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本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身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就是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spc="-1325" dirty="0">
                <a:solidFill>
                  <a:srgbClr val="000099"/>
                </a:solidFill>
                <a:latin typeface="Microsoft JhengHei"/>
                <a:cs typeface="Microsoft JhengHei"/>
              </a:rPr>
              <a:t>极</a:t>
            </a:r>
            <a:r>
              <a:rPr sz="2400" spc="-427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1600" spc="-1320" dirty="0">
                <a:solidFill>
                  <a:srgbClr val="000099"/>
                </a:solidFill>
                <a:latin typeface="Microsoft JhengHei"/>
                <a:cs typeface="Microsoft JhengHei"/>
              </a:rPr>
              <a:t>其</a:t>
            </a:r>
            <a:r>
              <a:rPr sz="2400" baseline="1736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862" baseline="1736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1110" dirty="0">
                <a:solidFill>
                  <a:srgbClr val="000099"/>
                </a:solidFill>
                <a:latin typeface="Microsoft JhengHei"/>
                <a:cs typeface="Microsoft JhengHei"/>
              </a:rPr>
              <a:t>丰</a:t>
            </a:r>
            <a:r>
              <a:rPr sz="2400" spc="-120" baseline="1736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04" baseline="1736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1530" dirty="0">
                <a:solidFill>
                  <a:srgbClr val="000099"/>
                </a:solidFill>
                <a:latin typeface="Microsoft JhengHei"/>
                <a:cs typeface="Microsoft JhengHei"/>
              </a:rPr>
              <a:t>富</a:t>
            </a:r>
            <a:r>
              <a:rPr sz="2400" spc="-127" baseline="1736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277" baseline="1736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15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12" baseline="1736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）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资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源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这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库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些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那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么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应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该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列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从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表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哪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及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部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每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分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开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始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着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1600" spc="-765" dirty="0">
                <a:solidFill>
                  <a:srgbClr val="000099"/>
                </a:solidFill>
                <a:latin typeface="Microsoft JhengHei"/>
                <a:cs typeface="Microsoft JhengHei"/>
              </a:rPr>
              <a:t>手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77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2400" spc="-1260" baseline="1736" dirty="0">
                <a:solidFill>
                  <a:srgbClr val="000099"/>
                </a:solidFill>
                <a:latin typeface="Microsoft JhengHei"/>
                <a:cs typeface="Microsoft JhengHei"/>
              </a:rPr>
              <a:t>使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学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5940" y="1726438"/>
            <a:ext cx="6268085" cy="344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习使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呢？</a:t>
            </a:r>
            <a:r>
              <a:rPr sz="1600" spc="-844" dirty="0">
                <a:solidFill>
                  <a:srgbClr val="000099"/>
                </a:solidFill>
                <a:latin typeface="Microsoft JhengHei"/>
                <a:cs typeface="Microsoft JhengHei"/>
              </a:rPr>
              <a:t>这</a:t>
            </a:r>
            <a:r>
              <a:rPr sz="2400" spc="-11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840" dirty="0">
                <a:solidFill>
                  <a:srgbClr val="000099"/>
                </a:solidFill>
                <a:latin typeface="Microsoft JhengHei"/>
                <a:cs typeface="Microsoft JhengHei"/>
              </a:rPr>
              <a:t>就</a:t>
            </a:r>
            <a:r>
              <a:rPr sz="2400" spc="-1162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标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2400" spc="-1170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准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必</a:t>
            </a:r>
            <a:r>
              <a:rPr sz="2400" spc="-1170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830" dirty="0">
                <a:solidFill>
                  <a:srgbClr val="000099"/>
                </a:solidFill>
                <a:latin typeface="Microsoft JhengHei"/>
                <a:cs typeface="Microsoft JhengHei"/>
              </a:rPr>
              <a:t>要</a:t>
            </a:r>
            <a:r>
              <a:rPr sz="2400" spc="-502" baseline="-20833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410" dirty="0">
                <a:solidFill>
                  <a:srgbClr val="000099"/>
                </a:solidFill>
                <a:latin typeface="Microsoft JhengHei"/>
                <a:cs typeface="Microsoft JhengHei"/>
              </a:rPr>
              <a:t>了</a:t>
            </a:r>
            <a:r>
              <a:rPr sz="2400" spc="517" baseline="-20833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2400" spc="-817" baseline="-20833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200" dirty="0">
                <a:solidFill>
                  <a:srgbClr val="000099"/>
                </a:solidFill>
                <a:latin typeface="Microsoft JhengHei"/>
                <a:cs typeface="Microsoft JhengHei"/>
              </a:rPr>
              <a:t>解</a:t>
            </a:r>
            <a:r>
              <a:rPr sz="2400" spc="202" baseline="-20833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2400" spc="-1230" baseline="-20833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这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1600" spc="-645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软</a:t>
            </a:r>
            <a:r>
              <a:rPr sz="2400" spc="-1432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spc="-645" dirty="0">
                <a:solidFill>
                  <a:srgbClr val="000099"/>
                </a:solidFill>
                <a:latin typeface="Microsoft JhengHei"/>
                <a:cs typeface="Microsoft JhengHei"/>
              </a:rPr>
              <a:t>产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被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品</a:t>
            </a:r>
            <a:r>
              <a:rPr sz="2400" spc="-1432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任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何</a:t>
            </a:r>
            <a:r>
              <a:rPr sz="1600" spc="-645" dirty="0">
                <a:solidFill>
                  <a:srgbClr val="000099"/>
                </a:solidFill>
                <a:latin typeface="Microsoft JhengHei"/>
                <a:cs typeface="Microsoft JhengHei"/>
              </a:rPr>
              <a:t>体</a:t>
            </a:r>
            <a:r>
              <a:rPr sz="2400" spc="-1439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系</a:t>
            </a:r>
            <a:r>
              <a:rPr sz="2400" spc="-1432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种</a:t>
            </a:r>
            <a:r>
              <a:rPr sz="1600" spc="-650" dirty="0">
                <a:solidFill>
                  <a:srgbClr val="000099"/>
                </a:solidFill>
                <a:latin typeface="Microsoft JhengHei"/>
                <a:cs typeface="Microsoft JhengHei"/>
              </a:rPr>
              <a:t>结</a:t>
            </a:r>
            <a:r>
              <a:rPr sz="2400" spc="-780" baseline="-20833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225" dirty="0">
                <a:solidFill>
                  <a:srgbClr val="000099"/>
                </a:solidFill>
                <a:latin typeface="Microsoft JhengHei"/>
                <a:cs typeface="Microsoft JhengHei"/>
              </a:rPr>
              <a:t>构</a:t>
            </a:r>
            <a:r>
              <a:rPr sz="2400" spc="517" baseline="-20833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2400" spc="-509" baseline="-20833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405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2400" spc="195" baseline="-20833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2400" spc="202" baseline="-20833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2400" baseline="-20833" dirty="0">
                <a:solidFill>
                  <a:srgbClr val="000099"/>
                </a:solidFill>
                <a:latin typeface="Microsoft JhengHei"/>
                <a:cs typeface="Microsoft JhengHei"/>
              </a:rPr>
              <a:t>编译</a:t>
            </a:r>
            <a:endParaRPr sz="2400" baseline="-20833">
              <a:latin typeface="Microsoft JhengHei"/>
              <a:cs typeface="Microsoft JhengHe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10716" y="518159"/>
            <a:ext cx="2908300" cy="260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55"/>
              </a:lnSpc>
              <a:tabLst>
                <a:tab pos="590550" algn="l"/>
              </a:tabLst>
            </a:pP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1</a:t>
            </a:r>
            <a:r>
              <a:rPr sz="1800" spc="395" dirty="0">
                <a:solidFill>
                  <a:srgbClr val="CC0000"/>
                </a:solidFill>
                <a:latin typeface="Arial"/>
                <a:cs typeface="Arial"/>
              </a:rPr>
              <a:t>.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2	</a:t>
            </a:r>
            <a:r>
              <a:rPr sz="1800" spc="-600" dirty="0">
                <a:solidFill>
                  <a:srgbClr val="CC0000"/>
                </a:solidFill>
                <a:latin typeface="Arial"/>
                <a:cs typeface="Arial"/>
              </a:rPr>
              <a:t>M</a:t>
            </a:r>
            <a:r>
              <a:rPr sz="1800" spc="-315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spc="-210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-100" dirty="0">
                <a:solidFill>
                  <a:srgbClr val="CC0000"/>
                </a:solidFill>
                <a:latin typeface="Arial"/>
                <a:cs typeface="Arial"/>
              </a:rPr>
              <a:t>L</a:t>
            </a:r>
            <a:r>
              <a:rPr sz="1800" spc="-305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spc="-285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r>
              <a:rPr sz="1800" spc="10" dirty="0">
                <a:solidFill>
                  <a:srgbClr val="CC0000"/>
                </a:solidFill>
                <a:latin typeface="微软雅黑"/>
                <a:cs typeface="微软雅黑"/>
              </a:rPr>
              <a:t>产品的体系结构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221739" y="2589276"/>
            <a:ext cx="84010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AB</a:t>
            </a:r>
            <a:endParaRPr sz="16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905380" y="2210180"/>
            <a:ext cx="4038600" cy="1644523"/>
          </a:xfrm>
          <a:custGeom>
            <a:avLst/>
            <a:gdLst/>
            <a:ahLst/>
            <a:cxnLst/>
            <a:rect l="l" t="t" r="r" b="b"/>
            <a:pathLst>
              <a:path w="4038600" h="1644523">
                <a:moveTo>
                  <a:pt x="3904996" y="0"/>
                </a:moveTo>
                <a:lnTo>
                  <a:pt x="673100" y="0"/>
                </a:lnTo>
                <a:lnTo>
                  <a:pt x="120702" y="614"/>
                </a:lnTo>
                <a:lnTo>
                  <a:pt x="79569" y="11378"/>
                </a:lnTo>
                <a:lnTo>
                  <a:pt x="44759" y="33819"/>
                </a:lnTo>
                <a:lnTo>
                  <a:pt x="18528" y="65683"/>
                </a:lnTo>
                <a:lnTo>
                  <a:pt x="3131" y="104714"/>
                </a:lnTo>
                <a:lnTo>
                  <a:pt x="0" y="133604"/>
                </a:lnTo>
                <a:lnTo>
                  <a:pt x="0" y="668020"/>
                </a:lnTo>
                <a:lnTo>
                  <a:pt x="6381" y="708934"/>
                </a:lnTo>
                <a:lnTo>
                  <a:pt x="25180" y="746103"/>
                </a:lnTo>
                <a:lnTo>
                  <a:pt x="54154" y="775444"/>
                </a:lnTo>
                <a:lnTo>
                  <a:pt x="91047" y="794703"/>
                </a:lnTo>
                <a:lnTo>
                  <a:pt x="133604" y="801624"/>
                </a:lnTo>
                <a:lnTo>
                  <a:pt x="673100" y="801624"/>
                </a:lnTo>
                <a:lnTo>
                  <a:pt x="103250" y="1644523"/>
                </a:lnTo>
                <a:lnTo>
                  <a:pt x="1682749" y="801624"/>
                </a:lnTo>
                <a:lnTo>
                  <a:pt x="3917897" y="801009"/>
                </a:lnTo>
                <a:lnTo>
                  <a:pt x="3932171" y="798858"/>
                </a:lnTo>
                <a:lnTo>
                  <a:pt x="3971448" y="783951"/>
                </a:lnTo>
                <a:lnTo>
                  <a:pt x="4003648" y="758118"/>
                </a:lnTo>
                <a:lnTo>
                  <a:pt x="4026519" y="723614"/>
                </a:lnTo>
                <a:lnTo>
                  <a:pt x="4037803" y="682695"/>
                </a:lnTo>
                <a:lnTo>
                  <a:pt x="4038600" y="668020"/>
                </a:lnTo>
                <a:lnTo>
                  <a:pt x="4038600" y="467614"/>
                </a:lnTo>
                <a:lnTo>
                  <a:pt x="4037985" y="120702"/>
                </a:lnTo>
                <a:lnTo>
                  <a:pt x="4027221" y="79569"/>
                </a:lnTo>
                <a:lnTo>
                  <a:pt x="4004780" y="44759"/>
                </a:lnTo>
                <a:lnTo>
                  <a:pt x="3972916" y="18528"/>
                </a:lnTo>
                <a:lnTo>
                  <a:pt x="3933885" y="3131"/>
                </a:lnTo>
                <a:lnTo>
                  <a:pt x="3919671" y="796"/>
                </a:lnTo>
                <a:lnTo>
                  <a:pt x="3904996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905380" y="2210180"/>
            <a:ext cx="4038600" cy="1644523"/>
          </a:xfrm>
          <a:custGeom>
            <a:avLst/>
            <a:gdLst/>
            <a:ahLst/>
            <a:cxnLst/>
            <a:rect l="l" t="t" r="r" b="b"/>
            <a:pathLst>
              <a:path w="4038600" h="1644523">
                <a:moveTo>
                  <a:pt x="0" y="133604"/>
                </a:moveTo>
                <a:lnTo>
                  <a:pt x="6920" y="91047"/>
                </a:lnTo>
                <a:lnTo>
                  <a:pt x="26179" y="54154"/>
                </a:lnTo>
                <a:lnTo>
                  <a:pt x="55520" y="25180"/>
                </a:lnTo>
                <a:lnTo>
                  <a:pt x="92689" y="6381"/>
                </a:lnTo>
                <a:lnTo>
                  <a:pt x="673100" y="0"/>
                </a:lnTo>
                <a:lnTo>
                  <a:pt x="1682749" y="0"/>
                </a:lnTo>
                <a:lnTo>
                  <a:pt x="3904996" y="0"/>
                </a:lnTo>
                <a:lnTo>
                  <a:pt x="3919671" y="796"/>
                </a:lnTo>
                <a:lnTo>
                  <a:pt x="3960590" y="12080"/>
                </a:lnTo>
                <a:lnTo>
                  <a:pt x="3995094" y="34951"/>
                </a:lnTo>
                <a:lnTo>
                  <a:pt x="4020927" y="67151"/>
                </a:lnTo>
                <a:lnTo>
                  <a:pt x="4035834" y="106428"/>
                </a:lnTo>
                <a:lnTo>
                  <a:pt x="4038600" y="467614"/>
                </a:lnTo>
                <a:lnTo>
                  <a:pt x="4038600" y="668020"/>
                </a:lnTo>
                <a:lnTo>
                  <a:pt x="4037803" y="682695"/>
                </a:lnTo>
                <a:lnTo>
                  <a:pt x="4035468" y="696909"/>
                </a:lnTo>
                <a:lnTo>
                  <a:pt x="4020071" y="735940"/>
                </a:lnTo>
                <a:lnTo>
                  <a:pt x="3993840" y="767804"/>
                </a:lnTo>
                <a:lnTo>
                  <a:pt x="3959030" y="790245"/>
                </a:lnTo>
                <a:lnTo>
                  <a:pt x="3917897" y="801009"/>
                </a:lnTo>
                <a:lnTo>
                  <a:pt x="1682749" y="801624"/>
                </a:lnTo>
                <a:lnTo>
                  <a:pt x="103250" y="1644523"/>
                </a:lnTo>
                <a:lnTo>
                  <a:pt x="673100" y="801624"/>
                </a:lnTo>
                <a:lnTo>
                  <a:pt x="133604" y="801624"/>
                </a:lnTo>
                <a:lnTo>
                  <a:pt x="118928" y="800827"/>
                </a:lnTo>
                <a:lnTo>
                  <a:pt x="78009" y="789543"/>
                </a:lnTo>
                <a:lnTo>
                  <a:pt x="43505" y="766672"/>
                </a:lnTo>
                <a:lnTo>
                  <a:pt x="17672" y="734472"/>
                </a:lnTo>
                <a:lnTo>
                  <a:pt x="2765" y="695195"/>
                </a:lnTo>
                <a:lnTo>
                  <a:pt x="0" y="668020"/>
                </a:lnTo>
                <a:lnTo>
                  <a:pt x="0" y="467614"/>
                </a:lnTo>
                <a:lnTo>
                  <a:pt x="0" y="133604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676780" y="2972180"/>
            <a:ext cx="5715000" cy="1663573"/>
          </a:xfrm>
          <a:custGeom>
            <a:avLst/>
            <a:gdLst/>
            <a:ahLst/>
            <a:cxnLst/>
            <a:rect l="l" t="t" r="r" b="b"/>
            <a:pathLst>
              <a:path w="5715000" h="1663573">
                <a:moveTo>
                  <a:pt x="5581396" y="0"/>
                </a:moveTo>
                <a:lnTo>
                  <a:pt x="952500" y="0"/>
                </a:lnTo>
                <a:lnTo>
                  <a:pt x="120702" y="614"/>
                </a:lnTo>
                <a:lnTo>
                  <a:pt x="79569" y="11378"/>
                </a:lnTo>
                <a:lnTo>
                  <a:pt x="44759" y="33819"/>
                </a:lnTo>
                <a:lnTo>
                  <a:pt x="18528" y="65683"/>
                </a:lnTo>
                <a:lnTo>
                  <a:pt x="3131" y="104714"/>
                </a:lnTo>
                <a:lnTo>
                  <a:pt x="0" y="133604"/>
                </a:lnTo>
                <a:lnTo>
                  <a:pt x="0" y="668020"/>
                </a:lnTo>
                <a:lnTo>
                  <a:pt x="6381" y="708934"/>
                </a:lnTo>
                <a:lnTo>
                  <a:pt x="25180" y="746103"/>
                </a:lnTo>
                <a:lnTo>
                  <a:pt x="54154" y="775444"/>
                </a:lnTo>
                <a:lnTo>
                  <a:pt x="91047" y="794703"/>
                </a:lnTo>
                <a:lnTo>
                  <a:pt x="133604" y="801624"/>
                </a:lnTo>
                <a:lnTo>
                  <a:pt x="952500" y="801624"/>
                </a:lnTo>
                <a:lnTo>
                  <a:pt x="417575" y="1663573"/>
                </a:lnTo>
                <a:lnTo>
                  <a:pt x="2381249" y="801624"/>
                </a:lnTo>
                <a:lnTo>
                  <a:pt x="5594297" y="801009"/>
                </a:lnTo>
                <a:lnTo>
                  <a:pt x="5608571" y="798858"/>
                </a:lnTo>
                <a:lnTo>
                  <a:pt x="5647848" y="783951"/>
                </a:lnTo>
                <a:lnTo>
                  <a:pt x="5680048" y="758118"/>
                </a:lnTo>
                <a:lnTo>
                  <a:pt x="5702919" y="723614"/>
                </a:lnTo>
                <a:lnTo>
                  <a:pt x="5714203" y="682695"/>
                </a:lnTo>
                <a:lnTo>
                  <a:pt x="5715000" y="668020"/>
                </a:lnTo>
                <a:lnTo>
                  <a:pt x="5715000" y="467614"/>
                </a:lnTo>
                <a:lnTo>
                  <a:pt x="5714385" y="120702"/>
                </a:lnTo>
                <a:lnTo>
                  <a:pt x="5703621" y="79569"/>
                </a:lnTo>
                <a:lnTo>
                  <a:pt x="5681180" y="44759"/>
                </a:lnTo>
                <a:lnTo>
                  <a:pt x="5649316" y="18528"/>
                </a:lnTo>
                <a:lnTo>
                  <a:pt x="5610285" y="3131"/>
                </a:lnTo>
                <a:lnTo>
                  <a:pt x="5596071" y="796"/>
                </a:lnTo>
                <a:lnTo>
                  <a:pt x="5581396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676780" y="2972180"/>
            <a:ext cx="5715000" cy="1663573"/>
          </a:xfrm>
          <a:custGeom>
            <a:avLst/>
            <a:gdLst/>
            <a:ahLst/>
            <a:cxnLst/>
            <a:rect l="l" t="t" r="r" b="b"/>
            <a:pathLst>
              <a:path w="5715000" h="1663573">
                <a:moveTo>
                  <a:pt x="0" y="133604"/>
                </a:moveTo>
                <a:lnTo>
                  <a:pt x="6920" y="91047"/>
                </a:lnTo>
                <a:lnTo>
                  <a:pt x="26179" y="54154"/>
                </a:lnTo>
                <a:lnTo>
                  <a:pt x="55520" y="25180"/>
                </a:lnTo>
                <a:lnTo>
                  <a:pt x="92689" y="6381"/>
                </a:lnTo>
                <a:lnTo>
                  <a:pt x="952500" y="0"/>
                </a:lnTo>
                <a:lnTo>
                  <a:pt x="2381249" y="0"/>
                </a:lnTo>
                <a:lnTo>
                  <a:pt x="5581396" y="0"/>
                </a:lnTo>
                <a:lnTo>
                  <a:pt x="5596071" y="796"/>
                </a:lnTo>
                <a:lnTo>
                  <a:pt x="5636990" y="12080"/>
                </a:lnTo>
                <a:lnTo>
                  <a:pt x="5671494" y="34951"/>
                </a:lnTo>
                <a:lnTo>
                  <a:pt x="5697327" y="67151"/>
                </a:lnTo>
                <a:lnTo>
                  <a:pt x="5712234" y="106428"/>
                </a:lnTo>
                <a:lnTo>
                  <a:pt x="5715000" y="467614"/>
                </a:lnTo>
                <a:lnTo>
                  <a:pt x="5715000" y="668020"/>
                </a:lnTo>
                <a:lnTo>
                  <a:pt x="5714203" y="682695"/>
                </a:lnTo>
                <a:lnTo>
                  <a:pt x="5711868" y="696909"/>
                </a:lnTo>
                <a:lnTo>
                  <a:pt x="5696471" y="735940"/>
                </a:lnTo>
                <a:lnTo>
                  <a:pt x="5670240" y="767804"/>
                </a:lnTo>
                <a:lnTo>
                  <a:pt x="5635430" y="790245"/>
                </a:lnTo>
                <a:lnTo>
                  <a:pt x="5594297" y="801009"/>
                </a:lnTo>
                <a:lnTo>
                  <a:pt x="2381249" y="801624"/>
                </a:lnTo>
                <a:lnTo>
                  <a:pt x="417575" y="1663573"/>
                </a:lnTo>
                <a:lnTo>
                  <a:pt x="952500" y="801624"/>
                </a:lnTo>
                <a:lnTo>
                  <a:pt x="133604" y="801624"/>
                </a:lnTo>
                <a:lnTo>
                  <a:pt x="118928" y="800827"/>
                </a:lnTo>
                <a:lnTo>
                  <a:pt x="78009" y="789543"/>
                </a:lnTo>
                <a:lnTo>
                  <a:pt x="43505" y="766672"/>
                </a:lnTo>
                <a:lnTo>
                  <a:pt x="17672" y="734472"/>
                </a:lnTo>
                <a:lnTo>
                  <a:pt x="2765" y="695195"/>
                </a:lnTo>
                <a:lnTo>
                  <a:pt x="0" y="668020"/>
                </a:lnTo>
                <a:lnTo>
                  <a:pt x="0" y="467614"/>
                </a:lnTo>
                <a:lnTo>
                  <a:pt x="0" y="133604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181986" y="3520059"/>
            <a:ext cx="6246114" cy="2042921"/>
          </a:xfrm>
          <a:custGeom>
            <a:avLst/>
            <a:gdLst/>
            <a:ahLst/>
            <a:cxnLst/>
            <a:rect l="l" t="t" r="r" b="b"/>
            <a:pathLst>
              <a:path w="6246113" h="2042922">
                <a:moveTo>
                  <a:pt x="5905627" y="0"/>
                </a:moveTo>
                <a:lnTo>
                  <a:pt x="340487" y="0"/>
                </a:lnTo>
                <a:lnTo>
                  <a:pt x="312556" y="1128"/>
                </a:lnTo>
                <a:lnTo>
                  <a:pt x="258650" y="9893"/>
                </a:lnTo>
                <a:lnTo>
                  <a:pt x="207936" y="26751"/>
                </a:lnTo>
                <a:lnTo>
                  <a:pt x="161114" y="51002"/>
                </a:lnTo>
                <a:lnTo>
                  <a:pt x="118884" y="81947"/>
                </a:lnTo>
                <a:lnTo>
                  <a:pt x="81947" y="118884"/>
                </a:lnTo>
                <a:lnTo>
                  <a:pt x="51002" y="161114"/>
                </a:lnTo>
                <a:lnTo>
                  <a:pt x="26751" y="207936"/>
                </a:lnTo>
                <a:lnTo>
                  <a:pt x="9893" y="258650"/>
                </a:lnTo>
                <a:lnTo>
                  <a:pt x="1128" y="312556"/>
                </a:lnTo>
                <a:lnTo>
                  <a:pt x="0" y="340486"/>
                </a:lnTo>
                <a:lnTo>
                  <a:pt x="0" y="1702434"/>
                </a:lnTo>
                <a:lnTo>
                  <a:pt x="4455" y="1757673"/>
                </a:lnTo>
                <a:lnTo>
                  <a:pt x="17354" y="1810071"/>
                </a:lnTo>
                <a:lnTo>
                  <a:pt x="37996" y="1858926"/>
                </a:lnTo>
                <a:lnTo>
                  <a:pt x="65682" y="1903540"/>
                </a:lnTo>
                <a:lnTo>
                  <a:pt x="99710" y="1943211"/>
                </a:lnTo>
                <a:lnTo>
                  <a:pt x="139381" y="1977239"/>
                </a:lnTo>
                <a:lnTo>
                  <a:pt x="183995" y="2004925"/>
                </a:lnTo>
                <a:lnTo>
                  <a:pt x="232850" y="2025567"/>
                </a:lnTo>
                <a:lnTo>
                  <a:pt x="285248" y="2038466"/>
                </a:lnTo>
                <a:lnTo>
                  <a:pt x="340487" y="2042921"/>
                </a:lnTo>
                <a:lnTo>
                  <a:pt x="5905627" y="2042921"/>
                </a:lnTo>
                <a:lnTo>
                  <a:pt x="5960865" y="2038466"/>
                </a:lnTo>
                <a:lnTo>
                  <a:pt x="6013263" y="2025567"/>
                </a:lnTo>
                <a:lnTo>
                  <a:pt x="6062118" y="2004925"/>
                </a:lnTo>
                <a:lnTo>
                  <a:pt x="6106732" y="1977239"/>
                </a:lnTo>
                <a:lnTo>
                  <a:pt x="6146403" y="1943211"/>
                </a:lnTo>
                <a:lnTo>
                  <a:pt x="6180431" y="1903540"/>
                </a:lnTo>
                <a:lnTo>
                  <a:pt x="6208117" y="1858926"/>
                </a:lnTo>
                <a:lnTo>
                  <a:pt x="6228759" y="1810071"/>
                </a:lnTo>
                <a:lnTo>
                  <a:pt x="6241658" y="1757673"/>
                </a:lnTo>
                <a:lnTo>
                  <a:pt x="6246114" y="1702434"/>
                </a:lnTo>
                <a:lnTo>
                  <a:pt x="6246114" y="340486"/>
                </a:lnTo>
                <a:lnTo>
                  <a:pt x="6241658" y="285248"/>
                </a:lnTo>
                <a:lnTo>
                  <a:pt x="6228759" y="232850"/>
                </a:lnTo>
                <a:lnTo>
                  <a:pt x="6208117" y="183995"/>
                </a:lnTo>
                <a:lnTo>
                  <a:pt x="6180431" y="139381"/>
                </a:lnTo>
                <a:lnTo>
                  <a:pt x="6146403" y="99710"/>
                </a:lnTo>
                <a:lnTo>
                  <a:pt x="6106732" y="65682"/>
                </a:lnTo>
                <a:lnTo>
                  <a:pt x="6062118" y="37996"/>
                </a:lnTo>
                <a:lnTo>
                  <a:pt x="6013263" y="17354"/>
                </a:lnTo>
                <a:lnTo>
                  <a:pt x="5960865" y="4455"/>
                </a:lnTo>
                <a:lnTo>
                  <a:pt x="5905627" y="0"/>
                </a:lnTo>
                <a:close/>
              </a:path>
            </a:pathLst>
          </a:custGeom>
          <a:solidFill>
            <a:srgbClr val="ABD2E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181986" y="3520059"/>
            <a:ext cx="6246114" cy="2042921"/>
          </a:xfrm>
          <a:custGeom>
            <a:avLst/>
            <a:gdLst/>
            <a:ahLst/>
            <a:cxnLst/>
            <a:rect l="l" t="t" r="r" b="b"/>
            <a:pathLst>
              <a:path w="6246113" h="2042922">
                <a:moveTo>
                  <a:pt x="0" y="340486"/>
                </a:moveTo>
                <a:lnTo>
                  <a:pt x="4455" y="285248"/>
                </a:lnTo>
                <a:lnTo>
                  <a:pt x="17354" y="232850"/>
                </a:lnTo>
                <a:lnTo>
                  <a:pt x="37996" y="183995"/>
                </a:lnTo>
                <a:lnTo>
                  <a:pt x="65682" y="139381"/>
                </a:lnTo>
                <a:lnTo>
                  <a:pt x="99710" y="99710"/>
                </a:lnTo>
                <a:lnTo>
                  <a:pt x="139381" y="65682"/>
                </a:lnTo>
                <a:lnTo>
                  <a:pt x="183995" y="37996"/>
                </a:lnTo>
                <a:lnTo>
                  <a:pt x="232850" y="17354"/>
                </a:lnTo>
                <a:lnTo>
                  <a:pt x="285248" y="4455"/>
                </a:lnTo>
                <a:lnTo>
                  <a:pt x="340487" y="0"/>
                </a:lnTo>
                <a:lnTo>
                  <a:pt x="5905627" y="0"/>
                </a:lnTo>
                <a:lnTo>
                  <a:pt x="5960865" y="4455"/>
                </a:lnTo>
                <a:lnTo>
                  <a:pt x="6013263" y="17354"/>
                </a:lnTo>
                <a:lnTo>
                  <a:pt x="6062118" y="37996"/>
                </a:lnTo>
                <a:lnTo>
                  <a:pt x="6106732" y="65682"/>
                </a:lnTo>
                <a:lnTo>
                  <a:pt x="6146403" y="99710"/>
                </a:lnTo>
                <a:lnTo>
                  <a:pt x="6180431" y="139381"/>
                </a:lnTo>
                <a:lnTo>
                  <a:pt x="6208117" y="183995"/>
                </a:lnTo>
                <a:lnTo>
                  <a:pt x="6228759" y="232850"/>
                </a:lnTo>
                <a:lnTo>
                  <a:pt x="6241658" y="285248"/>
                </a:lnTo>
                <a:lnTo>
                  <a:pt x="6246114" y="340486"/>
                </a:lnTo>
                <a:lnTo>
                  <a:pt x="6246114" y="1702434"/>
                </a:lnTo>
                <a:lnTo>
                  <a:pt x="6241658" y="1757673"/>
                </a:lnTo>
                <a:lnTo>
                  <a:pt x="6228759" y="1810071"/>
                </a:lnTo>
                <a:lnTo>
                  <a:pt x="6208117" y="1858926"/>
                </a:lnTo>
                <a:lnTo>
                  <a:pt x="6180431" y="1903540"/>
                </a:lnTo>
                <a:lnTo>
                  <a:pt x="6146403" y="1943211"/>
                </a:lnTo>
                <a:lnTo>
                  <a:pt x="6106732" y="1977239"/>
                </a:lnTo>
                <a:lnTo>
                  <a:pt x="6062118" y="2004925"/>
                </a:lnTo>
                <a:lnTo>
                  <a:pt x="6013263" y="2025567"/>
                </a:lnTo>
                <a:lnTo>
                  <a:pt x="5960865" y="2038466"/>
                </a:lnTo>
                <a:lnTo>
                  <a:pt x="5905627" y="2042921"/>
                </a:lnTo>
                <a:lnTo>
                  <a:pt x="340487" y="2042921"/>
                </a:lnTo>
                <a:lnTo>
                  <a:pt x="285248" y="2038466"/>
                </a:lnTo>
                <a:lnTo>
                  <a:pt x="232850" y="2025567"/>
                </a:lnTo>
                <a:lnTo>
                  <a:pt x="183995" y="2004925"/>
                </a:lnTo>
                <a:lnTo>
                  <a:pt x="139381" y="1977239"/>
                </a:lnTo>
                <a:lnTo>
                  <a:pt x="99710" y="1943211"/>
                </a:lnTo>
                <a:lnTo>
                  <a:pt x="65682" y="1903540"/>
                </a:lnTo>
                <a:lnTo>
                  <a:pt x="37996" y="1858926"/>
                </a:lnTo>
                <a:lnTo>
                  <a:pt x="17354" y="1810071"/>
                </a:lnTo>
                <a:lnTo>
                  <a:pt x="4455" y="1757673"/>
                </a:lnTo>
                <a:lnTo>
                  <a:pt x="0" y="1702434"/>
                </a:lnTo>
                <a:lnTo>
                  <a:pt x="0" y="340486"/>
                </a:lnTo>
                <a:close/>
              </a:path>
            </a:pathLst>
          </a:custGeom>
          <a:ln w="9905">
            <a:solidFill>
              <a:srgbClr val="00CC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057780" y="3657980"/>
            <a:ext cx="3733800" cy="1377823"/>
          </a:xfrm>
          <a:custGeom>
            <a:avLst/>
            <a:gdLst/>
            <a:ahLst/>
            <a:cxnLst/>
            <a:rect l="l" t="t" r="r" b="b"/>
            <a:pathLst>
              <a:path w="3733800" h="1377823">
                <a:moveTo>
                  <a:pt x="3600196" y="0"/>
                </a:moveTo>
                <a:lnTo>
                  <a:pt x="622300" y="0"/>
                </a:lnTo>
                <a:lnTo>
                  <a:pt x="120702" y="614"/>
                </a:lnTo>
                <a:lnTo>
                  <a:pt x="79569" y="11378"/>
                </a:lnTo>
                <a:lnTo>
                  <a:pt x="44759" y="33819"/>
                </a:lnTo>
                <a:lnTo>
                  <a:pt x="18528" y="65683"/>
                </a:lnTo>
                <a:lnTo>
                  <a:pt x="3131" y="104714"/>
                </a:lnTo>
                <a:lnTo>
                  <a:pt x="0" y="133604"/>
                </a:lnTo>
                <a:lnTo>
                  <a:pt x="0" y="668020"/>
                </a:lnTo>
                <a:lnTo>
                  <a:pt x="6381" y="708934"/>
                </a:lnTo>
                <a:lnTo>
                  <a:pt x="25180" y="746103"/>
                </a:lnTo>
                <a:lnTo>
                  <a:pt x="54154" y="775444"/>
                </a:lnTo>
                <a:lnTo>
                  <a:pt x="91047" y="794703"/>
                </a:lnTo>
                <a:lnTo>
                  <a:pt x="133604" y="801624"/>
                </a:lnTo>
                <a:lnTo>
                  <a:pt x="622300" y="801624"/>
                </a:lnTo>
                <a:lnTo>
                  <a:pt x="79375" y="1377823"/>
                </a:lnTo>
                <a:lnTo>
                  <a:pt x="1555749" y="801624"/>
                </a:lnTo>
                <a:lnTo>
                  <a:pt x="3613097" y="801009"/>
                </a:lnTo>
                <a:lnTo>
                  <a:pt x="3627371" y="798858"/>
                </a:lnTo>
                <a:lnTo>
                  <a:pt x="3666648" y="783951"/>
                </a:lnTo>
                <a:lnTo>
                  <a:pt x="3698848" y="758118"/>
                </a:lnTo>
                <a:lnTo>
                  <a:pt x="3721719" y="723614"/>
                </a:lnTo>
                <a:lnTo>
                  <a:pt x="3733003" y="682695"/>
                </a:lnTo>
                <a:lnTo>
                  <a:pt x="3733800" y="668020"/>
                </a:lnTo>
                <a:lnTo>
                  <a:pt x="3733800" y="467614"/>
                </a:lnTo>
                <a:lnTo>
                  <a:pt x="3733185" y="120702"/>
                </a:lnTo>
                <a:lnTo>
                  <a:pt x="3722421" y="79569"/>
                </a:lnTo>
                <a:lnTo>
                  <a:pt x="3699980" y="44759"/>
                </a:lnTo>
                <a:lnTo>
                  <a:pt x="3668116" y="18528"/>
                </a:lnTo>
                <a:lnTo>
                  <a:pt x="3629085" y="3131"/>
                </a:lnTo>
                <a:lnTo>
                  <a:pt x="3614871" y="796"/>
                </a:lnTo>
                <a:lnTo>
                  <a:pt x="3600196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057780" y="3657980"/>
            <a:ext cx="3733800" cy="1377823"/>
          </a:xfrm>
          <a:custGeom>
            <a:avLst/>
            <a:gdLst/>
            <a:ahLst/>
            <a:cxnLst/>
            <a:rect l="l" t="t" r="r" b="b"/>
            <a:pathLst>
              <a:path w="3733800" h="1377823">
                <a:moveTo>
                  <a:pt x="0" y="133604"/>
                </a:moveTo>
                <a:lnTo>
                  <a:pt x="6920" y="91047"/>
                </a:lnTo>
                <a:lnTo>
                  <a:pt x="26179" y="54154"/>
                </a:lnTo>
                <a:lnTo>
                  <a:pt x="55520" y="25180"/>
                </a:lnTo>
                <a:lnTo>
                  <a:pt x="92689" y="6381"/>
                </a:lnTo>
                <a:lnTo>
                  <a:pt x="622300" y="0"/>
                </a:lnTo>
                <a:lnTo>
                  <a:pt x="1555749" y="0"/>
                </a:lnTo>
                <a:lnTo>
                  <a:pt x="3600196" y="0"/>
                </a:lnTo>
                <a:lnTo>
                  <a:pt x="3614871" y="796"/>
                </a:lnTo>
                <a:lnTo>
                  <a:pt x="3655790" y="12080"/>
                </a:lnTo>
                <a:lnTo>
                  <a:pt x="3690294" y="34951"/>
                </a:lnTo>
                <a:lnTo>
                  <a:pt x="3716127" y="67151"/>
                </a:lnTo>
                <a:lnTo>
                  <a:pt x="3731034" y="106428"/>
                </a:lnTo>
                <a:lnTo>
                  <a:pt x="3733800" y="467614"/>
                </a:lnTo>
                <a:lnTo>
                  <a:pt x="3733800" y="668020"/>
                </a:lnTo>
                <a:lnTo>
                  <a:pt x="3733003" y="682695"/>
                </a:lnTo>
                <a:lnTo>
                  <a:pt x="3730668" y="696909"/>
                </a:lnTo>
                <a:lnTo>
                  <a:pt x="3715271" y="735940"/>
                </a:lnTo>
                <a:lnTo>
                  <a:pt x="3689040" y="767804"/>
                </a:lnTo>
                <a:lnTo>
                  <a:pt x="3654230" y="790245"/>
                </a:lnTo>
                <a:lnTo>
                  <a:pt x="3613097" y="801009"/>
                </a:lnTo>
                <a:lnTo>
                  <a:pt x="1555749" y="801624"/>
                </a:lnTo>
                <a:lnTo>
                  <a:pt x="79375" y="1377823"/>
                </a:lnTo>
                <a:lnTo>
                  <a:pt x="622300" y="801624"/>
                </a:lnTo>
                <a:lnTo>
                  <a:pt x="133604" y="801624"/>
                </a:lnTo>
                <a:lnTo>
                  <a:pt x="118928" y="800827"/>
                </a:lnTo>
                <a:lnTo>
                  <a:pt x="78009" y="789543"/>
                </a:lnTo>
                <a:lnTo>
                  <a:pt x="43505" y="766672"/>
                </a:lnTo>
                <a:lnTo>
                  <a:pt x="17672" y="734472"/>
                </a:lnTo>
                <a:lnTo>
                  <a:pt x="2765" y="695195"/>
                </a:lnTo>
                <a:lnTo>
                  <a:pt x="0" y="668020"/>
                </a:lnTo>
                <a:lnTo>
                  <a:pt x="0" y="467614"/>
                </a:lnTo>
                <a:lnTo>
                  <a:pt x="0" y="133604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210180" y="4343780"/>
            <a:ext cx="3733800" cy="922019"/>
          </a:xfrm>
          <a:custGeom>
            <a:avLst/>
            <a:gdLst/>
            <a:ahLst/>
            <a:cxnLst/>
            <a:rect l="l" t="t" r="r" b="b"/>
            <a:pathLst>
              <a:path w="3733800" h="922020">
                <a:moveTo>
                  <a:pt x="3644392" y="0"/>
                </a:moveTo>
                <a:lnTo>
                  <a:pt x="622300" y="0"/>
                </a:lnTo>
                <a:lnTo>
                  <a:pt x="75462" y="1079"/>
                </a:lnTo>
                <a:lnTo>
                  <a:pt x="36888" y="17028"/>
                </a:lnTo>
                <a:lnTo>
                  <a:pt x="10059" y="48146"/>
                </a:lnTo>
                <a:lnTo>
                  <a:pt x="0" y="89408"/>
                </a:lnTo>
                <a:lnTo>
                  <a:pt x="0" y="447040"/>
                </a:lnTo>
                <a:lnTo>
                  <a:pt x="9778" y="487758"/>
                </a:lnTo>
                <a:lnTo>
                  <a:pt x="36398" y="519060"/>
                </a:lnTo>
                <a:lnTo>
                  <a:pt x="74837" y="535268"/>
                </a:lnTo>
                <a:lnTo>
                  <a:pt x="89407" y="536448"/>
                </a:lnTo>
                <a:lnTo>
                  <a:pt x="622300" y="536448"/>
                </a:lnTo>
                <a:lnTo>
                  <a:pt x="79375" y="922020"/>
                </a:lnTo>
                <a:lnTo>
                  <a:pt x="1555749" y="536448"/>
                </a:lnTo>
                <a:lnTo>
                  <a:pt x="3658337" y="535368"/>
                </a:lnTo>
                <a:lnTo>
                  <a:pt x="3672190" y="532047"/>
                </a:lnTo>
                <a:lnTo>
                  <a:pt x="3707407" y="510483"/>
                </a:lnTo>
                <a:lnTo>
                  <a:pt x="3729205" y="475426"/>
                </a:lnTo>
                <a:lnTo>
                  <a:pt x="3733800" y="447040"/>
                </a:lnTo>
                <a:lnTo>
                  <a:pt x="3733800" y="312928"/>
                </a:lnTo>
                <a:lnTo>
                  <a:pt x="3732720" y="75462"/>
                </a:lnTo>
                <a:lnTo>
                  <a:pt x="3716771" y="36888"/>
                </a:lnTo>
                <a:lnTo>
                  <a:pt x="3685653" y="10059"/>
                </a:lnTo>
                <a:lnTo>
                  <a:pt x="3658962" y="1179"/>
                </a:lnTo>
                <a:lnTo>
                  <a:pt x="3644392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210180" y="4343780"/>
            <a:ext cx="3733800" cy="922019"/>
          </a:xfrm>
          <a:custGeom>
            <a:avLst/>
            <a:gdLst/>
            <a:ahLst/>
            <a:cxnLst/>
            <a:rect l="l" t="t" r="r" b="b"/>
            <a:pathLst>
              <a:path w="3733800" h="922020">
                <a:moveTo>
                  <a:pt x="0" y="89408"/>
                </a:moveTo>
                <a:lnTo>
                  <a:pt x="10059" y="48146"/>
                </a:lnTo>
                <a:lnTo>
                  <a:pt x="36888" y="17028"/>
                </a:lnTo>
                <a:lnTo>
                  <a:pt x="75462" y="1079"/>
                </a:lnTo>
                <a:lnTo>
                  <a:pt x="622300" y="0"/>
                </a:lnTo>
                <a:lnTo>
                  <a:pt x="1555749" y="0"/>
                </a:lnTo>
                <a:lnTo>
                  <a:pt x="3644392" y="0"/>
                </a:lnTo>
                <a:lnTo>
                  <a:pt x="3658962" y="1179"/>
                </a:lnTo>
                <a:lnTo>
                  <a:pt x="3697401" y="17387"/>
                </a:lnTo>
                <a:lnTo>
                  <a:pt x="3724021" y="48689"/>
                </a:lnTo>
                <a:lnTo>
                  <a:pt x="3733800" y="312928"/>
                </a:lnTo>
                <a:lnTo>
                  <a:pt x="3733800" y="447040"/>
                </a:lnTo>
                <a:lnTo>
                  <a:pt x="3732620" y="461610"/>
                </a:lnTo>
                <a:lnTo>
                  <a:pt x="3729205" y="475426"/>
                </a:lnTo>
                <a:lnTo>
                  <a:pt x="3707407" y="510483"/>
                </a:lnTo>
                <a:lnTo>
                  <a:pt x="3672190" y="532047"/>
                </a:lnTo>
                <a:lnTo>
                  <a:pt x="1555749" y="536448"/>
                </a:lnTo>
                <a:lnTo>
                  <a:pt x="79375" y="922020"/>
                </a:lnTo>
                <a:lnTo>
                  <a:pt x="622300" y="536448"/>
                </a:lnTo>
                <a:lnTo>
                  <a:pt x="89407" y="536448"/>
                </a:lnTo>
                <a:lnTo>
                  <a:pt x="74837" y="535268"/>
                </a:lnTo>
                <a:lnTo>
                  <a:pt x="36398" y="519060"/>
                </a:lnTo>
                <a:lnTo>
                  <a:pt x="9778" y="487758"/>
                </a:lnTo>
                <a:lnTo>
                  <a:pt x="0" y="447040"/>
                </a:lnTo>
                <a:lnTo>
                  <a:pt x="0" y="312928"/>
                </a:lnTo>
                <a:lnTo>
                  <a:pt x="0" y="89408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210180" y="1905380"/>
            <a:ext cx="1873249" cy="2308606"/>
          </a:xfrm>
          <a:custGeom>
            <a:avLst/>
            <a:gdLst/>
            <a:ahLst/>
            <a:cxnLst/>
            <a:rect l="l" t="t" r="r" b="b"/>
            <a:pathLst>
              <a:path w="1873250" h="2308606">
                <a:moveTo>
                  <a:pt x="1873249" y="1592580"/>
                </a:moveTo>
                <a:lnTo>
                  <a:pt x="749300" y="1592580"/>
                </a:lnTo>
                <a:lnTo>
                  <a:pt x="379475" y="2308606"/>
                </a:lnTo>
                <a:lnTo>
                  <a:pt x="1873249" y="1592580"/>
                </a:lnTo>
                <a:close/>
              </a:path>
              <a:path w="1873250" h="2308606">
                <a:moveTo>
                  <a:pt x="4230370" y="0"/>
                </a:moveTo>
                <a:lnTo>
                  <a:pt x="265430" y="0"/>
                </a:lnTo>
                <a:lnTo>
                  <a:pt x="243665" y="880"/>
                </a:lnTo>
                <a:lnTo>
                  <a:pt x="201655" y="7716"/>
                </a:lnTo>
                <a:lnTo>
                  <a:pt x="162127" y="20863"/>
                </a:lnTo>
                <a:lnTo>
                  <a:pt x="125628" y="39775"/>
                </a:lnTo>
                <a:lnTo>
                  <a:pt x="92705" y="63905"/>
                </a:lnTo>
                <a:lnTo>
                  <a:pt x="63905" y="92705"/>
                </a:lnTo>
                <a:lnTo>
                  <a:pt x="39775" y="125628"/>
                </a:lnTo>
                <a:lnTo>
                  <a:pt x="20863" y="162127"/>
                </a:lnTo>
                <a:lnTo>
                  <a:pt x="7716" y="201655"/>
                </a:lnTo>
                <a:lnTo>
                  <a:pt x="880" y="243665"/>
                </a:lnTo>
                <a:lnTo>
                  <a:pt x="0" y="265430"/>
                </a:lnTo>
                <a:lnTo>
                  <a:pt x="0" y="1327150"/>
                </a:lnTo>
                <a:lnTo>
                  <a:pt x="3474" y="1370195"/>
                </a:lnTo>
                <a:lnTo>
                  <a:pt x="13535" y="1411032"/>
                </a:lnTo>
                <a:lnTo>
                  <a:pt x="29633" y="1449114"/>
                </a:lnTo>
                <a:lnTo>
                  <a:pt x="51222" y="1483894"/>
                </a:lnTo>
                <a:lnTo>
                  <a:pt x="77755" y="1514824"/>
                </a:lnTo>
                <a:lnTo>
                  <a:pt x="108685" y="1541357"/>
                </a:lnTo>
                <a:lnTo>
                  <a:pt x="143465" y="1562946"/>
                </a:lnTo>
                <a:lnTo>
                  <a:pt x="181547" y="1579044"/>
                </a:lnTo>
                <a:lnTo>
                  <a:pt x="222384" y="1589105"/>
                </a:lnTo>
                <a:lnTo>
                  <a:pt x="265430" y="1592580"/>
                </a:lnTo>
                <a:lnTo>
                  <a:pt x="4230370" y="1592580"/>
                </a:lnTo>
                <a:lnTo>
                  <a:pt x="4273415" y="1589105"/>
                </a:lnTo>
                <a:lnTo>
                  <a:pt x="4314252" y="1579044"/>
                </a:lnTo>
                <a:lnTo>
                  <a:pt x="4352334" y="1562946"/>
                </a:lnTo>
                <a:lnTo>
                  <a:pt x="4387114" y="1541357"/>
                </a:lnTo>
                <a:lnTo>
                  <a:pt x="4418044" y="1514824"/>
                </a:lnTo>
                <a:lnTo>
                  <a:pt x="4444577" y="1483894"/>
                </a:lnTo>
                <a:lnTo>
                  <a:pt x="4466166" y="1449114"/>
                </a:lnTo>
                <a:lnTo>
                  <a:pt x="4482264" y="1411032"/>
                </a:lnTo>
                <a:lnTo>
                  <a:pt x="4492325" y="1370195"/>
                </a:lnTo>
                <a:lnTo>
                  <a:pt x="4495800" y="1327150"/>
                </a:lnTo>
                <a:lnTo>
                  <a:pt x="4495800" y="265430"/>
                </a:lnTo>
                <a:lnTo>
                  <a:pt x="4492325" y="222384"/>
                </a:lnTo>
                <a:lnTo>
                  <a:pt x="4482264" y="181547"/>
                </a:lnTo>
                <a:lnTo>
                  <a:pt x="4466166" y="143465"/>
                </a:lnTo>
                <a:lnTo>
                  <a:pt x="4444577" y="108685"/>
                </a:lnTo>
                <a:lnTo>
                  <a:pt x="4418044" y="77755"/>
                </a:lnTo>
                <a:lnTo>
                  <a:pt x="4387114" y="51222"/>
                </a:lnTo>
                <a:lnTo>
                  <a:pt x="4352334" y="29633"/>
                </a:lnTo>
                <a:lnTo>
                  <a:pt x="4314252" y="13535"/>
                </a:lnTo>
                <a:lnTo>
                  <a:pt x="4273415" y="3474"/>
                </a:lnTo>
                <a:lnTo>
                  <a:pt x="4230370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210180" y="1905380"/>
            <a:ext cx="4495800" cy="2308606"/>
          </a:xfrm>
          <a:custGeom>
            <a:avLst/>
            <a:gdLst/>
            <a:ahLst/>
            <a:cxnLst/>
            <a:rect l="l" t="t" r="r" b="b"/>
            <a:pathLst>
              <a:path w="4495800" h="2308606">
                <a:moveTo>
                  <a:pt x="0" y="265430"/>
                </a:moveTo>
                <a:lnTo>
                  <a:pt x="3474" y="222384"/>
                </a:lnTo>
                <a:lnTo>
                  <a:pt x="13535" y="181547"/>
                </a:lnTo>
                <a:lnTo>
                  <a:pt x="29633" y="143465"/>
                </a:lnTo>
                <a:lnTo>
                  <a:pt x="51222" y="108685"/>
                </a:lnTo>
                <a:lnTo>
                  <a:pt x="77755" y="77755"/>
                </a:lnTo>
                <a:lnTo>
                  <a:pt x="108685" y="51222"/>
                </a:lnTo>
                <a:lnTo>
                  <a:pt x="143465" y="29633"/>
                </a:lnTo>
                <a:lnTo>
                  <a:pt x="181547" y="13535"/>
                </a:lnTo>
                <a:lnTo>
                  <a:pt x="222384" y="3474"/>
                </a:lnTo>
                <a:lnTo>
                  <a:pt x="265430" y="0"/>
                </a:lnTo>
                <a:lnTo>
                  <a:pt x="749300" y="0"/>
                </a:lnTo>
                <a:lnTo>
                  <a:pt x="1873249" y="0"/>
                </a:lnTo>
                <a:lnTo>
                  <a:pt x="4230370" y="0"/>
                </a:lnTo>
                <a:lnTo>
                  <a:pt x="4252134" y="880"/>
                </a:lnTo>
                <a:lnTo>
                  <a:pt x="4294144" y="7716"/>
                </a:lnTo>
                <a:lnTo>
                  <a:pt x="4333672" y="20863"/>
                </a:lnTo>
                <a:lnTo>
                  <a:pt x="4370171" y="39775"/>
                </a:lnTo>
                <a:lnTo>
                  <a:pt x="4403094" y="63905"/>
                </a:lnTo>
                <a:lnTo>
                  <a:pt x="4431894" y="92705"/>
                </a:lnTo>
                <a:lnTo>
                  <a:pt x="4456024" y="125628"/>
                </a:lnTo>
                <a:lnTo>
                  <a:pt x="4474936" y="162127"/>
                </a:lnTo>
                <a:lnTo>
                  <a:pt x="4488083" y="201655"/>
                </a:lnTo>
                <a:lnTo>
                  <a:pt x="4494919" y="243665"/>
                </a:lnTo>
                <a:lnTo>
                  <a:pt x="4495800" y="265430"/>
                </a:lnTo>
                <a:lnTo>
                  <a:pt x="4495800" y="929005"/>
                </a:lnTo>
                <a:lnTo>
                  <a:pt x="4495800" y="1327150"/>
                </a:lnTo>
                <a:lnTo>
                  <a:pt x="4494919" y="1348914"/>
                </a:lnTo>
                <a:lnTo>
                  <a:pt x="4492325" y="1370195"/>
                </a:lnTo>
                <a:lnTo>
                  <a:pt x="4482264" y="1411032"/>
                </a:lnTo>
                <a:lnTo>
                  <a:pt x="4466166" y="1449114"/>
                </a:lnTo>
                <a:lnTo>
                  <a:pt x="4444577" y="1483894"/>
                </a:lnTo>
                <a:lnTo>
                  <a:pt x="4418044" y="1514824"/>
                </a:lnTo>
                <a:lnTo>
                  <a:pt x="4387114" y="1541357"/>
                </a:lnTo>
                <a:lnTo>
                  <a:pt x="4352334" y="1562946"/>
                </a:lnTo>
                <a:lnTo>
                  <a:pt x="4314252" y="1579044"/>
                </a:lnTo>
                <a:lnTo>
                  <a:pt x="4273415" y="1589105"/>
                </a:lnTo>
                <a:lnTo>
                  <a:pt x="4230370" y="1592580"/>
                </a:lnTo>
                <a:lnTo>
                  <a:pt x="1873249" y="1592580"/>
                </a:lnTo>
                <a:lnTo>
                  <a:pt x="379475" y="2308606"/>
                </a:lnTo>
                <a:lnTo>
                  <a:pt x="749300" y="1592580"/>
                </a:lnTo>
                <a:lnTo>
                  <a:pt x="265430" y="1592580"/>
                </a:lnTo>
                <a:lnTo>
                  <a:pt x="243665" y="1591699"/>
                </a:lnTo>
                <a:lnTo>
                  <a:pt x="201655" y="1584863"/>
                </a:lnTo>
                <a:lnTo>
                  <a:pt x="162127" y="1571716"/>
                </a:lnTo>
                <a:lnTo>
                  <a:pt x="125628" y="1552804"/>
                </a:lnTo>
                <a:lnTo>
                  <a:pt x="92705" y="1528674"/>
                </a:lnTo>
                <a:lnTo>
                  <a:pt x="63905" y="1499874"/>
                </a:lnTo>
                <a:lnTo>
                  <a:pt x="39775" y="1466951"/>
                </a:lnTo>
                <a:lnTo>
                  <a:pt x="20863" y="1430452"/>
                </a:lnTo>
                <a:lnTo>
                  <a:pt x="7716" y="1390924"/>
                </a:lnTo>
                <a:lnTo>
                  <a:pt x="880" y="1348914"/>
                </a:lnTo>
                <a:lnTo>
                  <a:pt x="0" y="1327150"/>
                </a:lnTo>
                <a:lnTo>
                  <a:pt x="0" y="929005"/>
                </a:lnTo>
                <a:lnTo>
                  <a:pt x="0" y="265430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1221739" y="2942590"/>
            <a:ext cx="6898640" cy="325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aseline="-1562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7" baseline="-1562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baseline="-156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780" baseline="-1562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922" baseline="-13888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930" baseline="-1562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397" baseline="-13888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1560" baseline="-1562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359" baseline="-13888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15" baseline="-13888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352" baseline="-13888" dirty="0">
                <a:solidFill>
                  <a:srgbClr val="000099"/>
                </a:solidFill>
                <a:latin typeface="Arial"/>
                <a:cs typeface="Arial"/>
              </a:rPr>
              <a:t>-</a:t>
            </a:r>
            <a:r>
              <a:rPr sz="2400" spc="-1185" baseline="-156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300" baseline="-13888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050" baseline="-156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67" baseline="-13888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1025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635" baseline="-13888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465" baseline="-156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300" baseline="-1562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1110" baseline="-13888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85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95" baseline="-1562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76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297" baseline="-156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417" baseline="-13888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71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480" baseline="-1562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1600" spc="-65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1214" baseline="-13888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832" baseline="-156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47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1117" baseline="-1562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517" baseline="-13888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2400" spc="-1177" baseline="-13888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17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1087" baseline="-13888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40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2400" spc="-457" baseline="-13888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1600" spc="-85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202" baseline="-13888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855" baseline="-13888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14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2400" spc="-233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很</a:t>
            </a:r>
            <a:r>
              <a:rPr sz="1600" spc="-2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2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15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1600" spc="-185" dirty="0">
                <a:solidFill>
                  <a:srgbClr val="000099"/>
                </a:solidFill>
                <a:latin typeface="Microsoft JhengHei"/>
                <a:cs typeface="Microsoft JhengHei"/>
              </a:rPr>
              <a:t>等</a:t>
            </a:r>
            <a:r>
              <a:rPr sz="2400" spc="-212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1600" spc="-18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212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已</a:t>
            </a:r>
            <a:r>
              <a:rPr sz="1600" spc="-185" dirty="0">
                <a:solidFill>
                  <a:srgbClr val="000099"/>
                </a:solidFill>
                <a:latin typeface="Microsoft JhengHei"/>
                <a:cs typeface="Microsoft JhengHei"/>
              </a:rPr>
              <a:t>详</a:t>
            </a:r>
            <a:r>
              <a:rPr sz="2400" spc="-212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1600" spc="-195" dirty="0">
                <a:solidFill>
                  <a:srgbClr val="000099"/>
                </a:solidFill>
                <a:latin typeface="Microsoft JhengHei"/>
                <a:cs typeface="Microsoft JhengHei"/>
              </a:rPr>
              <a:t>见</a:t>
            </a:r>
            <a:r>
              <a:rPr sz="2400" spc="-212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人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994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9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将</a:t>
            </a:r>
            <a:r>
              <a:rPr sz="1600" spc="-39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8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你</a:t>
            </a:r>
            <a:r>
              <a:rPr sz="1600" spc="2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79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1214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要</a:t>
            </a:r>
            <a:r>
              <a:rPr sz="1600" spc="-27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做</a:t>
            </a:r>
            <a:r>
              <a:rPr sz="1600" spc="-19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195" dirty="0">
                <a:solidFill>
                  <a:srgbClr val="000099"/>
                </a:solidFill>
                <a:latin typeface="Microsoft JhengHei"/>
                <a:cs typeface="Microsoft JhengHei"/>
              </a:rPr>
              <a:t>线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应</a:t>
            </a:r>
            <a:r>
              <a:rPr sz="1600" spc="-190" dirty="0">
                <a:solidFill>
                  <a:srgbClr val="000099"/>
                </a:solidFill>
                <a:latin typeface="Microsoft JhengHei"/>
                <a:cs typeface="Microsoft JhengHei"/>
              </a:rPr>
              <a:t>帮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spc="-190" dirty="0">
                <a:solidFill>
                  <a:srgbClr val="000099"/>
                </a:solidFill>
                <a:latin typeface="Microsoft JhengHei"/>
                <a:cs typeface="Microsoft JhengHei"/>
              </a:rPr>
              <a:t>助</a:t>
            </a:r>
            <a:r>
              <a:rPr sz="2400" spc="-212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1600" spc="-195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序作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工具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了。</a:t>
            </a:r>
            <a:endParaRPr sz="2400" baseline="13888">
              <a:latin typeface="Microsoft JhengHei"/>
              <a:cs typeface="Microsoft JhengHei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221739" y="3339236"/>
            <a:ext cx="6076950" cy="409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481330">
              <a:lnSpc>
                <a:spcPct val="59000"/>
              </a:lnSpc>
            </a:pP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mu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28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21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档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944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98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成程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源代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码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，并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打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包、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译所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成的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源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代码生 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52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1582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2362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实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95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185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时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2354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应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565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695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50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1995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r </a:t>
            </a:r>
            <a:r>
              <a:rPr sz="1600" spc="-10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baseline="-27777" dirty="0">
                <a:solidFill>
                  <a:srgbClr val="000099"/>
                </a:solidFill>
                <a:latin typeface="Microsoft JhengHei"/>
                <a:cs typeface="Microsoft JhengHei"/>
              </a:rPr>
              <a:t>序。</a:t>
            </a:r>
            <a:endParaRPr sz="2400" baseline="-27777">
              <a:latin typeface="Microsoft JhengHei"/>
              <a:cs typeface="Microsoft JhengHe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221739" y="3764026"/>
            <a:ext cx="7181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mu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endParaRPr sz="16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221739" y="4145279"/>
            <a:ext cx="151828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mu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95" dirty="0">
                <a:solidFill>
                  <a:srgbClr val="000099"/>
                </a:solidFill>
                <a:latin typeface="Arial"/>
                <a:cs typeface="Arial"/>
              </a:rPr>
              <a:t>oc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2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229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2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221739" y="4527174"/>
            <a:ext cx="7025005" cy="625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3800"/>
              </a:lnSpc>
              <a:tabLst>
                <a:tab pos="1059180" algn="l"/>
              </a:tabLst>
            </a:pPr>
            <a:r>
              <a:rPr sz="2400" spc="-247" baseline="1562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352" baseline="156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345" baseline="1562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15" baseline="1562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52" baseline="15625" dirty="0">
                <a:solidFill>
                  <a:srgbClr val="000099"/>
                </a:solidFill>
                <a:latin typeface="Arial"/>
                <a:cs typeface="Arial"/>
              </a:rPr>
              <a:t>-</a:t>
            </a:r>
            <a:r>
              <a:rPr sz="2400" spc="-120" baseline="15625" dirty="0">
                <a:solidFill>
                  <a:srgbClr val="000099"/>
                </a:solidFill>
                <a:latin typeface="Arial"/>
                <a:cs typeface="Arial"/>
              </a:rPr>
              <a:t>Time</a:t>
            </a:r>
            <a:r>
              <a:rPr sz="2400" spc="-82" baseline="1562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742" baseline="1562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高</a:t>
            </a:r>
            <a:r>
              <a:rPr sz="1600" spc="-1575" dirty="0">
                <a:solidFill>
                  <a:srgbClr val="000099"/>
                </a:solidFill>
                <a:latin typeface="Microsoft JhengHei"/>
                <a:cs typeface="Microsoft JhengHei"/>
              </a:rPr>
              <a:t>种</a:t>
            </a:r>
            <a:r>
              <a:rPr sz="2400" spc="-112" baseline="156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202" baseline="1562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2204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效</a:t>
            </a:r>
            <a:r>
              <a:rPr sz="2400" spc="-892" baseline="1562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1075" dirty="0">
                <a:solidFill>
                  <a:srgbClr val="000099"/>
                </a:solidFill>
                <a:latin typeface="Microsoft JhengHei"/>
                <a:cs typeface="Microsoft JhengHei"/>
              </a:rPr>
              <a:t>标</a:t>
            </a:r>
            <a:r>
              <a:rPr sz="2400" spc="-330" baseline="1562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1139" baseline="1562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1280" dirty="0">
                <a:solidFill>
                  <a:srgbClr val="000099"/>
                </a:solidFill>
                <a:latin typeface="Microsoft JhengHei"/>
                <a:cs typeface="Microsoft JhengHei"/>
              </a:rPr>
              <a:t>准</a:t>
            </a:r>
            <a:r>
              <a:rPr sz="2400" spc="-127" baseline="1562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185" baseline="15625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优</a:t>
            </a:r>
            <a:r>
              <a:rPr sz="1600" spc="-875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04" baseline="15625" dirty="0">
                <a:solidFill>
                  <a:srgbClr val="000099"/>
                </a:solidFill>
                <a:latin typeface="Arial"/>
                <a:cs typeface="Arial"/>
              </a:rPr>
              <a:t>(</a:t>
            </a:r>
            <a:r>
              <a:rPr sz="2400" spc="-1687" baseline="1562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化</a:t>
            </a:r>
            <a:r>
              <a:rPr sz="1600" spc="-994" dirty="0">
                <a:solidFill>
                  <a:srgbClr val="000099"/>
                </a:solidFill>
                <a:latin typeface="Microsoft JhengHei"/>
                <a:cs typeface="Microsoft JhengHei"/>
              </a:rPr>
              <a:t>硬</a:t>
            </a:r>
            <a:r>
              <a:rPr sz="2400" spc="-532" baseline="156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882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2295" baseline="1562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355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2400" spc="-214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2400" spc="-540" baseline="15625" dirty="0">
                <a:solidFill>
                  <a:srgbClr val="000099"/>
                </a:solidFill>
                <a:latin typeface="Arial"/>
                <a:cs typeface="Arial"/>
              </a:rPr>
              <a:t>)</a:t>
            </a:r>
            <a:r>
              <a:rPr sz="1600" spc="-355" dirty="0">
                <a:solidFill>
                  <a:srgbClr val="000099"/>
                </a:solidFill>
                <a:latin typeface="Microsoft JhengHei"/>
                <a:cs typeface="Microsoft JhengHei"/>
              </a:rPr>
              <a:t>电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600" spc="-365" dirty="0">
                <a:solidFill>
                  <a:srgbClr val="000099"/>
                </a:solidFill>
                <a:latin typeface="Microsoft JhengHei"/>
                <a:cs typeface="Microsoft JhengHei"/>
              </a:rPr>
              <a:t>路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代</a:t>
            </a:r>
            <a:r>
              <a:rPr sz="1600" spc="-355" dirty="0">
                <a:solidFill>
                  <a:srgbClr val="000099"/>
                </a:solidFill>
                <a:latin typeface="Microsoft JhengHei"/>
                <a:cs typeface="Microsoft JhengHei"/>
              </a:rPr>
              <a:t>设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码</a:t>
            </a:r>
            <a:r>
              <a:rPr sz="1600" spc="-355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2400" spc="-1875" baseline="-3472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言</a:t>
            </a:r>
            <a:r>
              <a:rPr sz="1600" spc="35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）的自动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转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换功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看出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高级的 </a:t>
            </a:r>
            <a:r>
              <a:rPr sz="2400" spc="-465" baseline="3472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30" baseline="3472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32" baseline="3472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112" baseline="3472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89" baseline="3472" dirty="0">
                <a:solidFill>
                  <a:srgbClr val="000099"/>
                </a:solidFill>
                <a:latin typeface="Arial"/>
                <a:cs typeface="Arial"/>
              </a:rPr>
              <a:t>eflow</a:t>
            </a:r>
            <a:r>
              <a:rPr sz="2400" baseline="3472" dirty="0">
                <a:solidFill>
                  <a:srgbClr val="000099"/>
                </a:solidFill>
                <a:latin typeface="Arial"/>
                <a:cs typeface="Arial"/>
              </a:rPr>
              <a:t>	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系統仿真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低级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芯片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法设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31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imul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7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221739" y="5179567"/>
            <a:ext cx="411607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465" baseline="-868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30" baseline="-868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32" baseline="-868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112" baseline="-868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89" baseline="-8680" dirty="0">
                <a:solidFill>
                  <a:srgbClr val="000099"/>
                </a:solidFill>
                <a:latin typeface="Arial"/>
                <a:cs typeface="Arial"/>
              </a:rPr>
              <a:t>eflow</a:t>
            </a:r>
            <a:r>
              <a:rPr sz="2400" spc="-97" baseline="-868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2400" spc="-202" baseline="-868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20" baseline="-868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027" baseline="-8680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-484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1080" baseline="-868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8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142" baseline="-868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eflo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及相关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工具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来</a:t>
            </a:r>
            <a:r>
              <a:rPr sz="1600" spc="-260" dirty="0">
                <a:solidFill>
                  <a:srgbClr val="000099"/>
                </a:solidFill>
                <a:latin typeface="Microsoft JhengHei"/>
                <a:cs typeface="Microsoft JhengHei"/>
              </a:rPr>
              <a:t>完</a:t>
            </a:r>
            <a:r>
              <a:rPr sz="2400" spc="-201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图</a:t>
            </a:r>
            <a:r>
              <a:rPr sz="1600" spc="-26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spc="-967" baseline="-6944" dirty="0">
                <a:solidFill>
                  <a:srgbClr val="000099"/>
                </a:solidFill>
                <a:latin typeface="Arial"/>
                <a:cs typeface="Arial"/>
              </a:rPr>
              <a:t>1</a:t>
            </a:r>
            <a:r>
              <a:rPr sz="1600" spc="-1055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2400" spc="195" baseline="-6944" dirty="0">
                <a:solidFill>
                  <a:srgbClr val="000099"/>
                </a:solidFill>
                <a:latin typeface="Arial"/>
                <a:cs typeface="Arial"/>
              </a:rPr>
              <a:t>.1</a:t>
            </a:r>
            <a:endParaRPr sz="2400" baseline="-6944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840739" y="5625083"/>
            <a:ext cx="392112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由这些模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产品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间的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关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系可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图</a:t>
            </a:r>
            <a:r>
              <a:rPr sz="1600" spc="-114" dirty="0">
                <a:solidFill>
                  <a:srgbClr val="000099"/>
                </a:solidFill>
                <a:latin typeface="Arial"/>
                <a:cs typeface="Arial"/>
              </a:rPr>
              <a:t>1.</a:t>
            </a:r>
            <a:r>
              <a:rPr sz="1600" spc="-165" dirty="0">
                <a:solidFill>
                  <a:srgbClr val="000099"/>
                </a:solidFill>
                <a:latin typeface="Arial"/>
                <a:cs typeface="Arial"/>
              </a:rPr>
              <a:t>1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表示。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514923" y="5202428"/>
            <a:ext cx="1854835" cy="245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35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29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210" dirty="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sz="1600" spc="-229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产品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体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系结构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622040" y="2649220"/>
            <a:ext cx="470154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领域，可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首先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网上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找是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否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已有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相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关的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具箱，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931670" y="2698750"/>
            <a:ext cx="4015740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75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核</a:t>
            </a:r>
            <a:r>
              <a:rPr sz="1600" spc="-57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169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心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15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231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spc="-10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9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2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229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31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imP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9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-235" dirty="0">
                <a:solidFill>
                  <a:srgbClr val="000099"/>
                </a:solidFill>
                <a:latin typeface="Arial"/>
                <a:cs typeface="Arial"/>
              </a:rPr>
              <a:t>Sy</a:t>
            </a:r>
            <a:r>
              <a:rPr sz="1600" spc="-19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170" dirty="0">
                <a:solidFill>
                  <a:srgbClr val="000099"/>
                </a:solidFill>
                <a:latin typeface="Arial"/>
                <a:cs typeface="Arial"/>
              </a:rPr>
              <a:t>em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 B</a:t>
            </a:r>
            <a:r>
              <a:rPr sz="1600" spc="-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95" dirty="0">
                <a:solidFill>
                  <a:srgbClr val="000099"/>
                </a:solidFill>
                <a:latin typeface="Arial"/>
                <a:cs typeface="Arial"/>
              </a:rPr>
              <a:t>oc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2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229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3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31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170" dirty="0">
                <a:solidFill>
                  <a:srgbClr val="000099"/>
                </a:solidFill>
                <a:latin typeface="Arial"/>
                <a:cs typeface="Arial"/>
              </a:rPr>
              <a:t>gn</a:t>
            </a:r>
            <a:r>
              <a:rPr sz="1600" spc="-18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endParaRPr sz="16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405378" y="2995421"/>
            <a:ext cx="348043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是一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实时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代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码生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工具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它能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根据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084070" y="3681221"/>
            <a:ext cx="612584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15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eflo</a:t>
            </a:r>
            <a:r>
              <a:rPr sz="1600" spc="-960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2400" spc="-111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从</a:t>
            </a:r>
            <a:r>
              <a:rPr sz="1600" spc="-865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2400" spc="-111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现</a:t>
            </a:r>
            <a:r>
              <a:rPr sz="1600" spc="-860" dirty="0">
                <a:solidFill>
                  <a:srgbClr val="000099"/>
                </a:solidFill>
                <a:latin typeface="Microsoft JhengHei"/>
                <a:cs typeface="Microsoft JhengHei"/>
              </a:rPr>
              <a:t>基</a:t>
            </a:r>
            <a:r>
              <a:rPr sz="2400" spc="-1125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1600" spc="-860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2400" spc="-1132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855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2400" spc="-480" baseline="3472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412" baseline="3472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1325" dirty="0">
                <a:solidFill>
                  <a:srgbClr val="000099"/>
                </a:solidFill>
                <a:latin typeface="Microsoft JhengHei"/>
                <a:cs typeface="Microsoft JhengHei"/>
              </a:rPr>
              <a:t>限</a:t>
            </a:r>
            <a:r>
              <a:rPr sz="2400" spc="-165" baseline="3472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1222" baseline="3472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-905" dirty="0">
                <a:solidFill>
                  <a:srgbClr val="000099"/>
                </a:solidFill>
                <a:latin typeface="Microsoft JhengHei"/>
                <a:cs typeface="Microsoft JhengHei"/>
              </a:rPr>
              <a:t>状</a:t>
            </a:r>
            <a:r>
              <a:rPr sz="2400" baseline="3472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15" baseline="3472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2400" spc="-1087" baseline="3472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975" dirty="0">
                <a:solidFill>
                  <a:srgbClr val="000099"/>
                </a:solidFill>
                <a:latin typeface="Microsoft JhengHei"/>
                <a:cs typeface="Microsoft JhengHei"/>
              </a:rPr>
              <a:t>态</a:t>
            </a:r>
            <a:r>
              <a:rPr sz="2400" spc="-75" baseline="3472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2400" spc="-359" baseline="3472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1435" dirty="0">
                <a:solidFill>
                  <a:srgbClr val="000099"/>
                </a:solidFill>
                <a:latin typeface="Microsoft JhengHei"/>
                <a:cs typeface="Microsoft JhengHei"/>
              </a:rPr>
              <a:t>机</a:t>
            </a:r>
            <a:r>
              <a:rPr sz="2400" spc="-262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和</a:t>
            </a:r>
            <a:r>
              <a:rPr sz="1600" spc="-1425" dirty="0">
                <a:solidFill>
                  <a:srgbClr val="000099"/>
                </a:solidFill>
                <a:latin typeface="Microsoft JhengHei"/>
                <a:cs typeface="Microsoft JhengHei"/>
              </a:rPr>
              <a:t>理</a:t>
            </a:r>
            <a:r>
              <a:rPr sz="2400" spc="-465" baseline="3472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30" baseline="3472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080" baseline="3472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135" dirty="0">
                <a:solidFill>
                  <a:srgbClr val="000099"/>
                </a:solidFill>
                <a:latin typeface="Microsoft JhengHei"/>
                <a:cs typeface="Microsoft JhengHei"/>
              </a:rPr>
              <a:t>论</a:t>
            </a:r>
            <a:r>
              <a:rPr sz="2400" spc="-104" baseline="3472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32" baseline="3472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1585" dirty="0">
                <a:solidFill>
                  <a:srgbClr val="000099"/>
                </a:solidFill>
                <a:latin typeface="Microsoft JhengHei"/>
                <a:cs typeface="Microsoft JhengHei"/>
              </a:rPr>
              <a:t>针</a:t>
            </a:r>
            <a:r>
              <a:rPr sz="2400" spc="60" baseline="3472" dirty="0">
                <a:solidFill>
                  <a:srgbClr val="000099"/>
                </a:solidFill>
                <a:latin typeface="Arial"/>
                <a:cs typeface="Arial"/>
              </a:rPr>
              <a:t>fl</a:t>
            </a:r>
            <a:r>
              <a:rPr sz="2400" spc="-307" baseline="3472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1495" dirty="0">
                <a:solidFill>
                  <a:srgbClr val="000099"/>
                </a:solidFill>
                <a:latin typeface="Microsoft JhengHei"/>
                <a:cs typeface="Microsoft JhengHei"/>
              </a:rPr>
              <a:t>对</a:t>
            </a:r>
            <a:r>
              <a:rPr sz="2400" spc="-135" baseline="3472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2400" spc="-1785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自</a:t>
            </a:r>
            <a:r>
              <a:rPr sz="1600" spc="-420" dirty="0">
                <a:solidFill>
                  <a:srgbClr val="000099"/>
                </a:solidFill>
                <a:latin typeface="Microsoft JhengHei"/>
                <a:cs typeface="Microsoft JhengHei"/>
              </a:rPr>
              <a:t>复</a:t>
            </a:r>
            <a:r>
              <a:rPr sz="2400" spc="-180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动</a:t>
            </a:r>
            <a:r>
              <a:rPr sz="1600" spc="-409" dirty="0">
                <a:solidFill>
                  <a:srgbClr val="000099"/>
                </a:solidFill>
                <a:latin typeface="Microsoft JhengHei"/>
                <a:cs typeface="Microsoft JhengHei"/>
              </a:rPr>
              <a:t>杂</a:t>
            </a:r>
            <a:r>
              <a:rPr sz="2400" spc="-22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2400" spc="-7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spc="-217" baseline="3472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5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240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言程</a:t>
            </a:r>
            <a:r>
              <a:rPr sz="2400" spc="-22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240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代码</a:t>
            </a:r>
            <a:r>
              <a:rPr sz="2400" spc="-22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baseline="3472" dirty="0">
                <a:solidFill>
                  <a:srgbClr val="000099"/>
                </a:solidFill>
                <a:latin typeface="Microsoft JhengHei"/>
                <a:cs typeface="Microsoft JhengHei"/>
              </a:rPr>
              <a:t>功能、</a:t>
            </a:r>
            <a:endParaRPr sz="2400" baseline="3472">
              <a:latin typeface="Microsoft JhengHei"/>
              <a:cs typeface="Microsoft JhengHei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084070" y="3972559"/>
            <a:ext cx="600964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225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1455" dirty="0">
                <a:solidFill>
                  <a:srgbClr val="000099"/>
                </a:solidFill>
                <a:latin typeface="Microsoft JhengHei"/>
                <a:cs typeface="Microsoft JhengHei"/>
              </a:rPr>
              <a:t>定</a:t>
            </a:r>
            <a:r>
              <a:rPr sz="2400" spc="-225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事</a:t>
            </a:r>
            <a:r>
              <a:rPr sz="1600" spc="-1460" dirty="0">
                <a:solidFill>
                  <a:srgbClr val="000099"/>
                </a:solidFill>
                <a:latin typeface="Microsoft JhengHei"/>
                <a:cs typeface="Microsoft JhengHei"/>
              </a:rPr>
              <a:t>点</a:t>
            </a:r>
            <a:r>
              <a:rPr sz="2400" spc="-217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运</a:t>
            </a:r>
            <a:r>
              <a:rPr sz="2400" spc="-20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驱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2400" spc="-20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动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217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系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2400" spc="-20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统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集</a:t>
            </a:r>
            <a:r>
              <a:rPr sz="2400" spc="-20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进</a:t>
            </a:r>
            <a:r>
              <a:rPr sz="1600" spc="-1470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2400" spc="-209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行</a:t>
            </a:r>
            <a:r>
              <a:rPr sz="1600" spc="-855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2400" spc="-125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建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34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2400" spc="-200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1600" spc="-2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229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2400" spc="-2197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-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1600" spc="-76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387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仿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33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203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真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57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1679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16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2279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spc="-100" dirty="0">
                <a:solidFill>
                  <a:srgbClr val="000099"/>
                </a:solidFill>
                <a:latin typeface="Arial"/>
                <a:cs typeface="Arial"/>
              </a:rPr>
              <a:t>ck</a:t>
            </a:r>
            <a:r>
              <a:rPr sz="1600" spc="-70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1672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-2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347" baseline="12152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）与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程序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代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码到</a:t>
            </a:r>
            <a:r>
              <a:rPr sz="1600" spc="40" dirty="0">
                <a:solidFill>
                  <a:srgbClr val="000099"/>
                </a:solidFill>
                <a:latin typeface="Arial"/>
                <a:cs typeface="Arial"/>
              </a:rPr>
              <a:t>VHDL</a:t>
            </a:r>
            <a:endParaRPr sz="160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2223516" y="4265167"/>
            <a:ext cx="6091555" cy="35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087" baseline="-2430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1185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2400" spc="30" baseline="-2430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367" baseline="-2430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577" baseline="-2430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670" dirty="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sz="2400" spc="-337" baseline="-2430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652" baseline="-24305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1600" spc="-39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292" baseline="-2430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33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839" baseline="-2430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335" dirty="0">
                <a:solidFill>
                  <a:srgbClr val="000099"/>
                </a:solidFill>
                <a:latin typeface="Arial"/>
                <a:cs typeface="Arial"/>
              </a:rPr>
              <a:t>y</a:t>
            </a:r>
            <a:r>
              <a:rPr sz="2400" spc="-869" baseline="-2430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300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2400" spc="-1207" baseline="-2430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60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2400" spc="-719" baseline="-2430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49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2400" spc="-150" baseline="-2430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-107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337" baseline="-2430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660" baseline="-24305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-445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860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1600" spc="-2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32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2257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基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-6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2400" spc="-2002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1600" spc="-30" dirty="0">
                <a:solidFill>
                  <a:srgbClr val="000099"/>
                </a:solidFill>
                <a:latin typeface="Arial"/>
                <a:cs typeface="Arial"/>
              </a:rPr>
              <a:t>nt</a:t>
            </a:r>
            <a:r>
              <a:rPr sz="1600" spc="-85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682" baseline="-2430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76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2400" spc="30" baseline="-2430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177" baseline="-2430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-890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37" baseline="-2430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087" baseline="-2430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2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69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104" baseline="-24305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2400" spc="-345" baseline="-2430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65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2400" spc="-142" baseline="-2430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545" baseline="-24305" dirty="0">
                <a:solidFill>
                  <a:srgbClr val="000099"/>
                </a:solidFill>
                <a:latin typeface="Arial"/>
                <a:cs typeface="Arial"/>
              </a:rPr>
              <a:t>w</a:t>
            </a:r>
            <a:r>
              <a:rPr sz="1600" spc="-22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2279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状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ir</a:t>
            </a:r>
            <a:r>
              <a:rPr sz="1600" spc="-19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2325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态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710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图</a:t>
            </a:r>
            <a:r>
              <a:rPr sz="1600" spc="-25" dirty="0">
                <a:solidFill>
                  <a:srgbClr val="000099"/>
                </a:solidFill>
                <a:latin typeface="Arial"/>
                <a:cs typeface="Arial"/>
              </a:rPr>
              <a:t>H</a:t>
            </a:r>
            <a:r>
              <a:rPr sz="2400" spc="-2279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1600" spc="-15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-57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2400" spc="-1687" baseline="-24305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1600" spc="-140" dirty="0">
                <a:solidFill>
                  <a:srgbClr val="000099"/>
                </a:solidFill>
                <a:latin typeface="Arial"/>
                <a:cs typeface="Arial"/>
              </a:rPr>
              <a:t>ware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6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-23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204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5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30" dirty="0">
                <a:solidFill>
                  <a:srgbClr val="000099"/>
                </a:solidFill>
                <a:latin typeface="Arial"/>
                <a:cs typeface="Arial"/>
              </a:rPr>
              <a:t>pt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70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2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170" dirty="0">
                <a:solidFill>
                  <a:srgbClr val="000099"/>
                </a:solidFill>
                <a:latin typeface="Arial"/>
                <a:cs typeface="Arial"/>
              </a:rPr>
              <a:t>angua</a:t>
            </a:r>
            <a:r>
              <a:rPr sz="1600" spc="-180" dirty="0">
                <a:solidFill>
                  <a:srgbClr val="000099"/>
                </a:solidFill>
                <a:latin typeface="Arial"/>
                <a:cs typeface="Arial"/>
              </a:rPr>
              <a:t>g</a:t>
            </a:r>
            <a:r>
              <a:rPr sz="1600" spc="-18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，一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2108454" y="1269111"/>
            <a:ext cx="3876675" cy="1443863"/>
          </a:xfrm>
          <a:custGeom>
            <a:avLst/>
            <a:gdLst/>
            <a:ahLst/>
            <a:cxnLst/>
            <a:rect l="l" t="t" r="r" b="b"/>
            <a:pathLst>
              <a:path w="3876675" h="1443863">
                <a:moveTo>
                  <a:pt x="1876424" y="1156715"/>
                </a:moveTo>
                <a:lnTo>
                  <a:pt x="1019175" y="1156715"/>
                </a:lnTo>
                <a:lnTo>
                  <a:pt x="0" y="1443863"/>
                </a:lnTo>
                <a:lnTo>
                  <a:pt x="1876424" y="1156715"/>
                </a:lnTo>
                <a:close/>
              </a:path>
              <a:path w="3876675" h="1443863">
                <a:moveTo>
                  <a:pt x="3683888" y="0"/>
                </a:moveTo>
                <a:lnTo>
                  <a:pt x="640460" y="0"/>
                </a:lnTo>
                <a:lnTo>
                  <a:pt x="624655" y="639"/>
                </a:lnTo>
                <a:lnTo>
                  <a:pt x="579543" y="9832"/>
                </a:lnTo>
                <a:lnTo>
                  <a:pt x="538930" y="28894"/>
                </a:lnTo>
                <a:lnTo>
                  <a:pt x="504158" y="56483"/>
                </a:lnTo>
                <a:lnTo>
                  <a:pt x="476569" y="91255"/>
                </a:lnTo>
                <a:lnTo>
                  <a:pt x="457507" y="131868"/>
                </a:lnTo>
                <a:lnTo>
                  <a:pt x="448314" y="176980"/>
                </a:lnTo>
                <a:lnTo>
                  <a:pt x="447675" y="192786"/>
                </a:lnTo>
                <a:lnTo>
                  <a:pt x="447675" y="963929"/>
                </a:lnTo>
                <a:lnTo>
                  <a:pt x="453280" y="1010243"/>
                </a:lnTo>
                <a:lnTo>
                  <a:pt x="469202" y="1052505"/>
                </a:lnTo>
                <a:lnTo>
                  <a:pt x="494097" y="1089373"/>
                </a:lnTo>
                <a:lnTo>
                  <a:pt x="526624" y="1119506"/>
                </a:lnTo>
                <a:lnTo>
                  <a:pt x="565439" y="1141559"/>
                </a:lnTo>
                <a:lnTo>
                  <a:pt x="609201" y="1154191"/>
                </a:lnTo>
                <a:lnTo>
                  <a:pt x="640460" y="1156715"/>
                </a:lnTo>
                <a:lnTo>
                  <a:pt x="3683888" y="1156715"/>
                </a:lnTo>
                <a:lnTo>
                  <a:pt x="3730202" y="1151110"/>
                </a:lnTo>
                <a:lnTo>
                  <a:pt x="3772464" y="1135188"/>
                </a:lnTo>
                <a:lnTo>
                  <a:pt x="3809332" y="1110293"/>
                </a:lnTo>
                <a:lnTo>
                  <a:pt x="3839465" y="1077766"/>
                </a:lnTo>
                <a:lnTo>
                  <a:pt x="3861518" y="1038951"/>
                </a:lnTo>
                <a:lnTo>
                  <a:pt x="3874150" y="995189"/>
                </a:lnTo>
                <a:lnTo>
                  <a:pt x="3876675" y="963929"/>
                </a:lnTo>
                <a:lnTo>
                  <a:pt x="3876675" y="192786"/>
                </a:lnTo>
                <a:lnTo>
                  <a:pt x="3871069" y="146472"/>
                </a:lnTo>
                <a:lnTo>
                  <a:pt x="3855147" y="104210"/>
                </a:lnTo>
                <a:lnTo>
                  <a:pt x="3830252" y="67342"/>
                </a:lnTo>
                <a:lnTo>
                  <a:pt x="3797725" y="37209"/>
                </a:lnTo>
                <a:lnTo>
                  <a:pt x="3758910" y="15156"/>
                </a:lnTo>
                <a:lnTo>
                  <a:pt x="3715148" y="2524"/>
                </a:lnTo>
                <a:lnTo>
                  <a:pt x="3683888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108454" y="1269111"/>
            <a:ext cx="3876675" cy="1443863"/>
          </a:xfrm>
          <a:custGeom>
            <a:avLst/>
            <a:gdLst/>
            <a:ahLst/>
            <a:cxnLst/>
            <a:rect l="l" t="t" r="r" b="b"/>
            <a:pathLst>
              <a:path w="3876675" h="1443863">
                <a:moveTo>
                  <a:pt x="447675" y="192786"/>
                </a:moveTo>
                <a:lnTo>
                  <a:pt x="453280" y="146472"/>
                </a:lnTo>
                <a:lnTo>
                  <a:pt x="469202" y="104210"/>
                </a:lnTo>
                <a:lnTo>
                  <a:pt x="494097" y="67342"/>
                </a:lnTo>
                <a:lnTo>
                  <a:pt x="526624" y="37209"/>
                </a:lnTo>
                <a:lnTo>
                  <a:pt x="565439" y="15156"/>
                </a:lnTo>
                <a:lnTo>
                  <a:pt x="609201" y="2524"/>
                </a:lnTo>
                <a:lnTo>
                  <a:pt x="640460" y="0"/>
                </a:lnTo>
                <a:lnTo>
                  <a:pt x="1019175" y="0"/>
                </a:lnTo>
                <a:lnTo>
                  <a:pt x="1876424" y="0"/>
                </a:lnTo>
                <a:lnTo>
                  <a:pt x="3683888" y="0"/>
                </a:lnTo>
                <a:lnTo>
                  <a:pt x="3699694" y="639"/>
                </a:lnTo>
                <a:lnTo>
                  <a:pt x="3744806" y="9832"/>
                </a:lnTo>
                <a:lnTo>
                  <a:pt x="3785419" y="28894"/>
                </a:lnTo>
                <a:lnTo>
                  <a:pt x="3820191" y="56483"/>
                </a:lnTo>
                <a:lnTo>
                  <a:pt x="3847780" y="91255"/>
                </a:lnTo>
                <a:lnTo>
                  <a:pt x="3866842" y="131868"/>
                </a:lnTo>
                <a:lnTo>
                  <a:pt x="3876035" y="176980"/>
                </a:lnTo>
                <a:lnTo>
                  <a:pt x="3876675" y="192786"/>
                </a:lnTo>
                <a:lnTo>
                  <a:pt x="3876675" y="674751"/>
                </a:lnTo>
                <a:lnTo>
                  <a:pt x="3876675" y="963929"/>
                </a:lnTo>
                <a:lnTo>
                  <a:pt x="3876035" y="979735"/>
                </a:lnTo>
                <a:lnTo>
                  <a:pt x="3874150" y="995189"/>
                </a:lnTo>
                <a:lnTo>
                  <a:pt x="3861518" y="1038951"/>
                </a:lnTo>
                <a:lnTo>
                  <a:pt x="3839465" y="1077766"/>
                </a:lnTo>
                <a:lnTo>
                  <a:pt x="3809332" y="1110293"/>
                </a:lnTo>
                <a:lnTo>
                  <a:pt x="3772464" y="1135188"/>
                </a:lnTo>
                <a:lnTo>
                  <a:pt x="3730202" y="1151110"/>
                </a:lnTo>
                <a:lnTo>
                  <a:pt x="3683888" y="1156715"/>
                </a:lnTo>
                <a:lnTo>
                  <a:pt x="1876424" y="1156715"/>
                </a:lnTo>
                <a:lnTo>
                  <a:pt x="0" y="1443863"/>
                </a:lnTo>
                <a:lnTo>
                  <a:pt x="1019175" y="1156715"/>
                </a:lnTo>
                <a:lnTo>
                  <a:pt x="640460" y="1156715"/>
                </a:lnTo>
                <a:lnTo>
                  <a:pt x="624655" y="1156076"/>
                </a:lnTo>
                <a:lnTo>
                  <a:pt x="579543" y="1146883"/>
                </a:lnTo>
                <a:lnTo>
                  <a:pt x="538930" y="1127821"/>
                </a:lnTo>
                <a:lnTo>
                  <a:pt x="504158" y="1100232"/>
                </a:lnTo>
                <a:lnTo>
                  <a:pt x="476569" y="1065460"/>
                </a:lnTo>
                <a:lnTo>
                  <a:pt x="457507" y="1024847"/>
                </a:lnTo>
                <a:lnTo>
                  <a:pt x="448314" y="979735"/>
                </a:lnTo>
                <a:lnTo>
                  <a:pt x="447675" y="963929"/>
                </a:lnTo>
                <a:lnTo>
                  <a:pt x="447675" y="674751"/>
                </a:lnTo>
                <a:lnTo>
                  <a:pt x="447675" y="192786"/>
                </a:lnTo>
                <a:close/>
              </a:path>
            </a:pathLst>
          </a:custGeom>
          <a:ln w="9906">
            <a:solidFill>
              <a:srgbClr val="FF99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2463800" y="1317752"/>
            <a:ext cx="427164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26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1612" baseline="-10416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1582" baseline="-10416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8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217" baseline="-10416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93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44" baseline="-10416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1597" baseline="-10416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1170" baseline="-10416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47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9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9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825" baseline="-10416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350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222" baseline="-10416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79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637" baseline="-10416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2400" spc="-1147" baseline="-10416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819" dirty="0">
                <a:solidFill>
                  <a:srgbClr val="000099"/>
                </a:solidFill>
                <a:latin typeface="Microsoft JhengHei"/>
                <a:cs typeface="Microsoft JhengHei"/>
              </a:rPr>
              <a:t>这</a:t>
            </a:r>
            <a:r>
              <a:rPr sz="2400" spc="-390" baseline="-10416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1340" dirty="0">
                <a:solidFill>
                  <a:srgbClr val="000099"/>
                </a:solidFill>
                <a:latin typeface="Microsoft JhengHei"/>
                <a:cs typeface="Microsoft JhengHei"/>
              </a:rPr>
              <a:t>种</a:t>
            </a:r>
            <a:r>
              <a:rPr sz="2400" spc="-127" baseline="-10416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1897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产</a:t>
            </a:r>
            <a:r>
              <a:rPr sz="1600" spc="-340" dirty="0">
                <a:solidFill>
                  <a:srgbClr val="000099"/>
                </a:solidFill>
                <a:latin typeface="Microsoft JhengHei"/>
                <a:cs typeface="Microsoft JhengHei"/>
              </a:rPr>
              <a:t>编</a:t>
            </a:r>
            <a:r>
              <a:rPr sz="2400" spc="-1897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品</a:t>
            </a:r>
            <a:r>
              <a:rPr sz="1600" spc="-345" dirty="0">
                <a:solidFill>
                  <a:srgbClr val="000099"/>
                </a:solidFill>
                <a:latin typeface="Microsoft JhengHei"/>
                <a:cs typeface="Microsoft JhengHei"/>
              </a:rPr>
              <a:t>译</a:t>
            </a:r>
            <a:r>
              <a:rPr sz="2400" spc="-1889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家</a:t>
            </a:r>
            <a:r>
              <a:rPr sz="1600" spc="-345" dirty="0">
                <a:solidFill>
                  <a:srgbClr val="000099"/>
                </a:solidFill>
                <a:latin typeface="Microsoft JhengHei"/>
                <a:cs typeface="Microsoft JhengHei"/>
              </a:rPr>
              <a:t>器</a:t>
            </a:r>
            <a:r>
              <a:rPr sz="2400" spc="-1897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族</a:t>
            </a:r>
            <a:r>
              <a:rPr sz="1600" spc="-340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2400" spc="-1897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345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2400" spc="-1889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1600" spc="-345" dirty="0">
                <a:solidFill>
                  <a:srgbClr val="000099"/>
                </a:solidFill>
                <a:latin typeface="Microsoft JhengHei"/>
                <a:cs typeface="Microsoft JhengHei"/>
              </a:rPr>
              <a:t>将</a:t>
            </a:r>
            <a:r>
              <a:rPr sz="2400" spc="-1897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8" name="object 5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9" name="object 5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0" name="object 6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463800" y="1561591"/>
            <a:ext cx="431800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2400" spc="-1604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核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2400" spc="-1604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心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与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编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基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译</a:t>
            </a:r>
            <a:r>
              <a:rPr sz="2400" spc="-1620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础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生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成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标</a:t>
            </a:r>
            <a:r>
              <a:rPr sz="2400" spc="-1620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集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准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高</a:t>
            </a:r>
            <a:r>
              <a:rPr sz="1600" spc="-53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161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性</a:t>
            </a:r>
            <a:r>
              <a:rPr sz="1600" spc="-14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390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2400" spc="-1289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2160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600" spc="135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1600" spc="-580" dirty="0">
                <a:solidFill>
                  <a:srgbClr val="000099"/>
                </a:solidFill>
                <a:latin typeface="Arial"/>
                <a:cs typeface="Arial"/>
              </a:rPr>
              <a:t>+</a:t>
            </a:r>
            <a:r>
              <a:rPr sz="2400" spc="-134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值</a:t>
            </a:r>
            <a:r>
              <a:rPr sz="1600" spc="-71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2400" spc="-134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1600" spc="-720" dirty="0">
                <a:solidFill>
                  <a:srgbClr val="000099"/>
                </a:solidFill>
                <a:latin typeface="Microsoft JhengHei"/>
                <a:cs typeface="Microsoft JhengHei"/>
              </a:rPr>
              <a:t>言</a:t>
            </a:r>
            <a:r>
              <a:rPr sz="2400" spc="-134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1600" spc="-710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2400" spc="-1342" baseline="-10416" dirty="0">
                <a:solidFill>
                  <a:srgbClr val="000099"/>
                </a:solidFill>
                <a:latin typeface="Microsoft JhengHei"/>
                <a:cs typeface="Microsoft JhengHei"/>
              </a:rPr>
              <a:t>与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件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而生成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931670" y="2211070"/>
            <a:ext cx="6676390" cy="347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465" baseline="-6944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15" baseline="-6944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2400" spc="-165" baseline="-6944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855" baseline="-6944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-1145" dirty="0">
                <a:solidFill>
                  <a:srgbClr val="000099"/>
                </a:solidFill>
                <a:latin typeface="Microsoft JhengHei"/>
                <a:cs typeface="Microsoft JhengHei"/>
              </a:rPr>
              <a:t>称</a:t>
            </a:r>
            <a:r>
              <a:rPr sz="2400" spc="7" baseline="-6944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15" baseline="-6944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2400" spc="-900" baseline="-6944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2227" baseline="-22569" dirty="0">
                <a:solidFill>
                  <a:srgbClr val="000099"/>
                </a:solidFill>
                <a:latin typeface="Microsoft JhengHei"/>
                <a:cs typeface="Microsoft JhengHei"/>
              </a:rPr>
              <a:t>运</a:t>
            </a:r>
            <a:r>
              <a:rPr sz="1600" spc="-1215" dirty="0">
                <a:solidFill>
                  <a:srgbClr val="000099"/>
                </a:solidFill>
                <a:latin typeface="Microsoft JhengHei"/>
                <a:cs typeface="Microsoft JhengHei"/>
              </a:rPr>
              <a:t>为</a:t>
            </a:r>
            <a:r>
              <a:rPr sz="2400" spc="-89" baseline="-6944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2400" spc="-1889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2400" spc="-2227" baseline="-22569" dirty="0">
                <a:solidFill>
                  <a:srgbClr val="000099"/>
                </a:solidFill>
                <a:latin typeface="Microsoft JhengHei"/>
                <a:cs typeface="Microsoft JhengHei"/>
              </a:rPr>
              <a:t>行</a:t>
            </a:r>
            <a:r>
              <a:rPr sz="1600" spc="-465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188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窗</a:t>
            </a:r>
            <a:r>
              <a:rPr sz="2400" spc="-2235" baseline="-22569" dirty="0">
                <a:solidFill>
                  <a:srgbClr val="000099"/>
                </a:solidFill>
                <a:latin typeface="Microsoft JhengHei"/>
                <a:cs typeface="Microsoft JhengHei"/>
              </a:rPr>
              <a:t>效</a:t>
            </a:r>
            <a:r>
              <a:rPr sz="1600" spc="-465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2400" spc="-188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口</a:t>
            </a:r>
            <a:r>
              <a:rPr sz="2400" spc="-2235" baseline="-22569" dirty="0">
                <a:solidFill>
                  <a:srgbClr val="000099"/>
                </a:solidFill>
                <a:latin typeface="Microsoft JhengHei"/>
                <a:cs typeface="Microsoft JhengHei"/>
              </a:rPr>
              <a:t>率</a:t>
            </a:r>
            <a:r>
              <a:rPr sz="1600" spc="-470" dirty="0">
                <a:solidFill>
                  <a:srgbClr val="000099"/>
                </a:solidFill>
                <a:latin typeface="Microsoft JhengHei"/>
                <a:cs typeface="Microsoft JhengHei"/>
              </a:rPr>
              <a:t>集</a:t>
            </a:r>
            <a:r>
              <a:rPr sz="2400" spc="-187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图</a:t>
            </a:r>
            <a:r>
              <a:rPr sz="2400" spc="-2242" baseline="-22569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spc="-465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2400" spc="-171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形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spc="-35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218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位</a:t>
            </a:r>
            <a:r>
              <a:rPr sz="2400" spc="-208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方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38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开</a:t>
            </a:r>
            <a:r>
              <a:rPr sz="2400" spc="-226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式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2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87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发</a:t>
            </a:r>
            <a:r>
              <a:rPr sz="2400" spc="-164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33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2400" spc="-222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提</a:t>
            </a:r>
            <a:r>
              <a:rPr sz="1600" spc="-1580" dirty="0">
                <a:solidFill>
                  <a:srgbClr val="000099"/>
                </a:solidFill>
                <a:latin typeface="Microsoft JhengHei"/>
                <a:cs typeface="Microsoft JhengHei"/>
              </a:rPr>
              <a:t>）</a:t>
            </a:r>
            <a:r>
              <a:rPr sz="2400" spc="-22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2400" spc="-222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供</a:t>
            </a:r>
            <a:r>
              <a:rPr sz="1600" spc="-434" dirty="0">
                <a:solidFill>
                  <a:srgbClr val="000099"/>
                </a:solidFill>
                <a:latin typeface="Arial"/>
                <a:cs typeface="Arial"/>
              </a:rPr>
              <a:t>,</a:t>
            </a:r>
            <a:r>
              <a:rPr sz="2400" spc="-1904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专</a:t>
            </a:r>
            <a:r>
              <a:rPr sz="1600" spc="-21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231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门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69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218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2400" spc="-159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107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2400" spc="-989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1600" spc="-56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2400" spc="-191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连</a:t>
            </a:r>
            <a:r>
              <a:rPr sz="1600" spc="-480" dirty="0">
                <a:solidFill>
                  <a:srgbClr val="000099"/>
                </a:solidFill>
                <a:latin typeface="Microsoft JhengHei"/>
                <a:cs typeface="Microsoft JhengHei"/>
              </a:rPr>
              <a:t>产</a:t>
            </a:r>
            <a:r>
              <a:rPr sz="2400" spc="-218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91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续</a:t>
            </a:r>
            <a:r>
              <a:rPr sz="1600" spc="-480" dirty="0">
                <a:solidFill>
                  <a:srgbClr val="000099"/>
                </a:solidFill>
                <a:latin typeface="Microsoft JhengHei"/>
                <a:cs typeface="Microsoft JhengHei"/>
              </a:rPr>
              <a:t>品</a:t>
            </a:r>
            <a:r>
              <a:rPr sz="2400" spc="-219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这</a:t>
            </a:r>
            <a:r>
              <a:rPr sz="2400" spc="-191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时</a:t>
            </a:r>
            <a:r>
              <a:rPr sz="1600" spc="-475" dirty="0">
                <a:solidFill>
                  <a:srgbClr val="000099"/>
                </a:solidFill>
                <a:latin typeface="Microsoft JhengHei"/>
                <a:cs typeface="Microsoft JhengHei"/>
              </a:rPr>
              <a:t>提</a:t>
            </a:r>
            <a:r>
              <a:rPr sz="2400" spc="-169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些</a:t>
            </a:r>
            <a:r>
              <a:rPr sz="1600" spc="-480" dirty="0">
                <a:solidFill>
                  <a:srgbClr val="000099"/>
                </a:solidFill>
                <a:latin typeface="Microsoft JhengHei"/>
                <a:cs typeface="Microsoft JhengHei"/>
              </a:rPr>
              <a:t>供</a:t>
            </a:r>
            <a:r>
              <a:rPr sz="2400" spc="-168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spc="-480" dirty="0">
                <a:solidFill>
                  <a:srgbClr val="000099"/>
                </a:solidFill>
                <a:latin typeface="Microsoft JhengHei"/>
                <a:cs typeface="Microsoft JhengHei"/>
              </a:rPr>
              <a:t>许</a:t>
            </a:r>
            <a:r>
              <a:rPr sz="2400" spc="-169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-475" dirty="0">
                <a:solidFill>
                  <a:srgbClr val="000099"/>
                </a:solidFill>
                <a:latin typeface="Microsoft JhengHei"/>
                <a:cs typeface="Microsoft JhengHei"/>
              </a:rPr>
              <a:t>多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的总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已有</a:t>
            </a:r>
            <a:r>
              <a:rPr sz="2400" spc="-225" baseline="13888" dirty="0">
                <a:solidFill>
                  <a:srgbClr val="000099"/>
                </a:solidFill>
                <a:latin typeface="Arial"/>
                <a:cs typeface="Arial"/>
              </a:rPr>
              <a:t>10</a:t>
            </a:r>
            <a:r>
              <a:rPr sz="2400" spc="-232" baseline="13888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多个，</a:t>
            </a:r>
            <a:endParaRPr sz="2400" baseline="13888">
              <a:latin typeface="Microsoft JhengHei"/>
              <a:cs typeface="Microsoft JhengHe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3622040" y="942340"/>
            <a:ext cx="4702175" cy="252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围绕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着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这个计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核心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形成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了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诸多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针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对不同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622040" y="1186179"/>
            <a:ext cx="388874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应用领域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算法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序包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被称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专用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具箱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622040" y="1673859"/>
            <a:ext cx="4702175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用详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见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在线帮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助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文档</a:t>
            </a:r>
            <a:r>
              <a:rPr sz="16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4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本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身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所提供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275077" y="1967229"/>
            <a:ext cx="604012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围绕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着</a:t>
            </a:r>
            <a:r>
              <a:rPr sz="1600" spc="-315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imu</a:t>
            </a:r>
            <a:r>
              <a:rPr sz="1600" spc="-3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1600" spc="-1250" dirty="0">
                <a:solidFill>
                  <a:srgbClr val="000099"/>
                </a:solidFill>
                <a:latin typeface="Microsoft JhengHei"/>
                <a:cs typeface="Microsoft JhengHei"/>
              </a:rPr>
              <a:t>仿</a:t>
            </a:r>
            <a:r>
              <a:rPr sz="2400" spc="-53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1250" dirty="0">
                <a:solidFill>
                  <a:srgbClr val="000099"/>
                </a:solidFill>
                <a:latin typeface="Microsoft JhengHei"/>
                <a:cs typeface="Microsoft JhengHei"/>
              </a:rPr>
              <a:t>真</a:t>
            </a:r>
            <a:r>
              <a:rPr sz="2400" spc="-54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spc="-1245" dirty="0">
                <a:solidFill>
                  <a:srgbClr val="000099"/>
                </a:solidFill>
                <a:latin typeface="Microsoft JhengHei"/>
                <a:cs typeface="Microsoft JhengHei"/>
              </a:rPr>
              <a:t>核</a:t>
            </a:r>
            <a:r>
              <a:rPr sz="2400" spc="-55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-1235" dirty="0">
                <a:solidFill>
                  <a:srgbClr val="000099"/>
                </a:solidFill>
                <a:latin typeface="Microsoft JhengHei"/>
                <a:cs typeface="Microsoft JhengHei"/>
              </a:rPr>
              <a:t>心</a:t>
            </a:r>
            <a:r>
              <a:rPr sz="2400" spc="-55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1600" spc="-1235" dirty="0">
                <a:solidFill>
                  <a:srgbClr val="000099"/>
                </a:solidFill>
                <a:latin typeface="Microsoft JhengHei"/>
                <a:cs typeface="Microsoft JhengHei"/>
              </a:rPr>
              <a:t>所</a:t>
            </a:r>
            <a:r>
              <a:rPr sz="2400" spc="-55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大</a:t>
            </a:r>
            <a:r>
              <a:rPr sz="1600" spc="-1245" dirty="0">
                <a:solidFill>
                  <a:srgbClr val="000099"/>
                </a:solidFill>
                <a:latin typeface="Microsoft JhengHei"/>
                <a:cs typeface="Microsoft JhengHei"/>
              </a:rPr>
              <a:t>开</a:t>
            </a:r>
            <a:r>
              <a:rPr sz="2400" spc="-55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概</a:t>
            </a:r>
            <a:r>
              <a:rPr sz="1600" spc="-1235" dirty="0">
                <a:solidFill>
                  <a:srgbClr val="000099"/>
                </a:solidFill>
                <a:latin typeface="Microsoft JhengHei"/>
                <a:cs typeface="Microsoft JhengHei"/>
              </a:rPr>
              <a:t>发</a:t>
            </a:r>
            <a:r>
              <a:rPr sz="2400" spc="-55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有</a:t>
            </a:r>
            <a:r>
              <a:rPr sz="1600" spc="-1235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2400" spc="-225" baseline="13888" dirty="0">
                <a:solidFill>
                  <a:srgbClr val="000099"/>
                </a:solidFill>
                <a:latin typeface="Arial"/>
                <a:cs typeface="Arial"/>
              </a:rPr>
              <a:t>4</a:t>
            </a:r>
            <a:r>
              <a:rPr sz="2400" spc="-630" baseline="13888" dirty="0">
                <a:solidFill>
                  <a:srgbClr val="000099"/>
                </a:solidFill>
                <a:latin typeface="Arial"/>
                <a:cs typeface="Arial"/>
              </a:rPr>
              <a:t>0</a:t>
            </a:r>
            <a:r>
              <a:rPr sz="1600" spc="-1335" dirty="0">
                <a:solidFill>
                  <a:srgbClr val="000099"/>
                </a:solidFill>
                <a:latin typeface="Microsoft JhengHei"/>
                <a:cs typeface="Microsoft JhengHei"/>
              </a:rPr>
              <a:t>应</a:t>
            </a:r>
            <a:r>
              <a:rPr sz="2400" spc="-41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多</a:t>
            </a:r>
            <a:r>
              <a:rPr sz="1600" spc="-133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2400" spc="-41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spc="-1330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2400" spc="-41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spc="-133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2400" spc="-42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另</a:t>
            </a:r>
            <a:r>
              <a:rPr sz="1600" spc="-1325" dirty="0">
                <a:solidFill>
                  <a:srgbClr val="000099"/>
                </a:solidFill>
                <a:latin typeface="Microsoft JhengHei"/>
                <a:cs typeface="Microsoft JhengHei"/>
              </a:rPr>
              <a:t>包</a:t>
            </a:r>
            <a:r>
              <a:rPr sz="2400" spc="-42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外</a:t>
            </a:r>
            <a:r>
              <a:rPr sz="1600" spc="-132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还有其他公司或研究单</a:t>
            </a:r>
            <a:endParaRPr sz="2400" baseline="13888">
              <a:latin typeface="Microsoft JhengHei"/>
              <a:cs typeface="Microsoft JhengHe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1931670" y="2454909"/>
            <a:ext cx="6391910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间</a:t>
            </a:r>
            <a:r>
              <a:rPr sz="2400" spc="-75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或</a:t>
            </a:r>
            <a:r>
              <a:rPr sz="1600" spc="-1095" dirty="0">
                <a:solidFill>
                  <a:srgbClr val="000099"/>
                </a:solidFill>
                <a:latin typeface="Microsoft JhengHei"/>
                <a:cs typeface="Microsoft JhengHei"/>
              </a:rPr>
              <a:t>专</a:t>
            </a:r>
            <a:r>
              <a:rPr sz="2400" spc="-75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离</a:t>
            </a:r>
            <a:r>
              <a:rPr sz="1600" spc="-110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2400" spc="-7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散</a:t>
            </a:r>
            <a:r>
              <a:rPr sz="1600" spc="-1105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7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时</a:t>
            </a:r>
            <a:r>
              <a:rPr sz="1600" spc="-1110" dirty="0">
                <a:solidFill>
                  <a:srgbClr val="000099"/>
                </a:solidFill>
                <a:latin typeface="Microsoft JhengHei"/>
                <a:cs typeface="Microsoft JhengHei"/>
              </a:rPr>
              <a:t>块</a:t>
            </a:r>
            <a:r>
              <a:rPr sz="2400" spc="-742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间</a:t>
            </a:r>
            <a:r>
              <a:rPr sz="1600" spc="-1110" dirty="0">
                <a:solidFill>
                  <a:srgbClr val="000099"/>
                </a:solidFill>
                <a:latin typeface="Microsoft JhengHei"/>
                <a:cs typeface="Microsoft JhengHei"/>
              </a:rPr>
              <a:t>集</a:t>
            </a:r>
            <a:r>
              <a:rPr sz="2400" spc="-7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110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7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动</a:t>
            </a:r>
            <a:r>
              <a:rPr sz="1600" spc="-1110" dirty="0">
                <a:solidFill>
                  <a:srgbClr val="000099"/>
                </a:solidFill>
                <a:latin typeface="Microsoft JhengHei"/>
                <a:cs typeface="Microsoft JhengHei"/>
              </a:rPr>
              <a:t>如</a:t>
            </a:r>
            <a:r>
              <a:rPr sz="2400" spc="-1657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态</a:t>
            </a:r>
            <a:r>
              <a:rPr sz="2400" spc="-149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而</a:t>
            </a:r>
            <a:r>
              <a:rPr sz="1600" spc="-66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16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系</a:t>
            </a:r>
            <a:r>
              <a:rPr sz="2400" spc="-237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且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spc="-108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1650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统</a:t>
            </a:r>
            <a:r>
              <a:rPr sz="2400" spc="-171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新</a:t>
            </a:r>
            <a:r>
              <a:rPr sz="1600" spc="-72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2400" spc="-163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建</a:t>
            </a:r>
            <a:r>
              <a:rPr sz="2400" spc="-225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-69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163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模</a:t>
            </a:r>
            <a:r>
              <a:rPr sz="2400" spc="-225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工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17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2400" spc="-2354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42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2400" spc="-2129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具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83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63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分</a:t>
            </a:r>
            <a:r>
              <a:rPr sz="2400" spc="-206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箱</a:t>
            </a:r>
            <a:r>
              <a:rPr sz="1600" spc="-40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2400" spc="-1904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析</a:t>
            </a:r>
            <a:r>
              <a:rPr sz="1600" spc="-90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spc="-12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还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2400" spc="-226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和</a:t>
            </a:r>
            <a:r>
              <a:rPr sz="1600" spc="-484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2400" spc="-18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spc="-140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800" dirty="0">
                <a:solidFill>
                  <a:srgbClr val="000099"/>
                </a:solidFill>
                <a:latin typeface="Arial"/>
                <a:cs typeface="Arial"/>
              </a:rPr>
              <a:t>k</a:t>
            </a:r>
            <a:r>
              <a:rPr sz="2400" spc="-1635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仿</a:t>
            </a:r>
            <a:r>
              <a:rPr sz="2400" spc="-207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1600" spc="-22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620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2400" spc="-1814" baseline="-6944" dirty="0">
                <a:solidFill>
                  <a:srgbClr val="000099"/>
                </a:solidFill>
                <a:latin typeface="Microsoft JhengHei"/>
                <a:cs typeface="Microsoft JhengHei"/>
              </a:rPr>
              <a:t>真</a:t>
            </a:r>
            <a:r>
              <a:rPr sz="1600" spc="-33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2400" spc="-1852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断</a:t>
            </a:r>
            <a:r>
              <a:rPr sz="1600" spc="-375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2400" spc="-1837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增</a:t>
            </a:r>
            <a:r>
              <a:rPr sz="1600" spc="50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2400" spc="-238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加</a:t>
            </a:r>
            <a:r>
              <a:rPr sz="1600" spc="-310" dirty="0">
                <a:solidFill>
                  <a:srgbClr val="000099"/>
                </a:solidFill>
                <a:latin typeface="Arial"/>
                <a:cs typeface="Arial"/>
              </a:rPr>
              <a:t>S</a:t>
            </a:r>
            <a:r>
              <a:rPr sz="1600" spc="-254" dirty="0">
                <a:solidFill>
                  <a:srgbClr val="000099"/>
                </a:solidFill>
                <a:latin typeface="Arial"/>
                <a:cs typeface="Arial"/>
              </a:rPr>
              <a:t>P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如果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你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有特</a:t>
            </a:r>
            <a:r>
              <a:rPr sz="2400" spc="-15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别</a:t>
            </a:r>
            <a:r>
              <a:rPr sz="2400" baseline="13888" dirty="0">
                <a:solidFill>
                  <a:srgbClr val="000099"/>
                </a:solidFill>
                <a:latin typeface="Microsoft JhengHei"/>
                <a:cs typeface="Microsoft JhengHei"/>
              </a:rPr>
              <a:t>的应用</a:t>
            </a:r>
            <a:endParaRPr sz="2400" baseline="13888">
              <a:latin typeface="Microsoft JhengHei"/>
              <a:cs typeface="Microsoft JhengHei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599944" y="1842770"/>
            <a:ext cx="3279140" cy="26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数据可视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于一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体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的高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效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编程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言。</a:t>
            </a:r>
            <a:endParaRPr sz="16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7.2 </a:t>
            </a:r>
            <a:r>
              <a:rPr dirty="0">
                <a:latin typeface="Microsoft JhengHei"/>
                <a:cs typeface="Microsoft JhengHei"/>
              </a:rPr>
              <a:t>结</a:t>
            </a:r>
            <a:r>
              <a:rPr spc="5" dirty="0">
                <a:latin typeface="Microsoft JhengHei"/>
                <a:cs typeface="Microsoft JhengHei"/>
              </a:rPr>
              <a:t>构</a:t>
            </a:r>
            <a:r>
              <a:rPr dirty="0">
                <a:latin typeface="Microsoft JhengHei"/>
                <a:cs typeface="Microsoft JhengHei"/>
              </a:rPr>
              <a:t>数组变量的创建</a:t>
            </a:r>
            <a:r>
              <a:rPr spc="-1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6866" y="1158747"/>
            <a:ext cx="6366510" cy="4336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Microsoft JhengHei"/>
                <a:cs typeface="Microsoft JhengHei"/>
              </a:rPr>
              <a:t>结构数组嵌套</a:t>
            </a:r>
            <a:r>
              <a:rPr sz="2000" spc="-10" dirty="0">
                <a:latin typeface="Microsoft JhengHei"/>
                <a:cs typeface="Microsoft JhengHei"/>
              </a:rPr>
              <a:t>（</a:t>
            </a:r>
            <a:r>
              <a:rPr sz="2000" b="1" spc="-10" dirty="0">
                <a:latin typeface="Times New Roman"/>
                <a:cs typeface="Times New Roman"/>
              </a:rPr>
              <a:t>neste</a:t>
            </a:r>
            <a:r>
              <a:rPr sz="2000" b="1" spc="-20" dirty="0">
                <a:latin typeface="Times New Roman"/>
                <a:cs typeface="Times New Roman"/>
              </a:rPr>
              <a:t>d</a:t>
            </a:r>
            <a:r>
              <a:rPr sz="2000" spc="-20" dirty="0">
                <a:latin typeface="Microsoft JhengHei"/>
                <a:cs typeface="Microsoft JhengHei"/>
              </a:rPr>
              <a:t>）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结构数组中结构的字段还可以是结构。</a:t>
            </a:r>
            <a:endParaRPr sz="2000">
              <a:latin typeface="Microsoft JhengHei"/>
              <a:cs typeface="Microsoft JhengHei"/>
            </a:endParaRPr>
          </a:p>
          <a:p>
            <a:pPr marL="266065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student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struct('name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'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,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{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solidFill>
                  <a:srgbClr val="333399"/>
                </a:solidFill>
                <a:latin typeface="Microsoft JhengHei"/>
                <a:cs typeface="Microsoft JhengHei"/>
              </a:rPr>
              <a:t>张听</a:t>
            </a:r>
            <a:r>
              <a:rPr sz="2000" spc="-20" dirty="0">
                <a:solidFill>
                  <a:srgbClr val="333399"/>
                </a:solidFill>
                <a:latin typeface="Microsoft JhengHei"/>
                <a:cs typeface="Microsoft JhengHei"/>
              </a:rPr>
              <a:t>说</a:t>
            </a:r>
            <a:r>
              <a:rPr sz="2000" b="1" spc="-15" dirty="0">
                <a:latin typeface="Times New Roman"/>
                <a:cs typeface="Times New Roman"/>
              </a:rPr>
              <a:t>'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,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spc="-15" dirty="0">
                <a:solidFill>
                  <a:srgbClr val="333399"/>
                </a:solidFill>
                <a:latin typeface="Microsoft JhengHei"/>
                <a:cs typeface="Microsoft JhengHei"/>
              </a:rPr>
              <a:t>张廷</a:t>
            </a:r>
            <a:r>
              <a:rPr sz="2000" spc="-20" dirty="0">
                <a:solidFill>
                  <a:srgbClr val="333399"/>
                </a:solidFill>
                <a:latin typeface="Microsoft JhengHei"/>
                <a:cs typeface="Microsoft JhengHei"/>
              </a:rPr>
              <a:t>安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'},</a:t>
            </a:r>
            <a:r>
              <a:rPr sz="2000" b="1" spc="-2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'sco</a:t>
            </a:r>
            <a:r>
              <a:rPr sz="2000" b="1" spc="-45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es',</a:t>
            </a:r>
            <a:r>
              <a:rPr sz="2000" b="1" spc="-2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…</a:t>
            </a:r>
            <a:endParaRPr sz="2000">
              <a:latin typeface="Times New Roman"/>
              <a:cs typeface="Times New Roman"/>
            </a:endParaRPr>
          </a:p>
          <a:p>
            <a:pPr marL="266065">
              <a:lnSpc>
                <a:spcPct val="100000"/>
              </a:lnSpc>
              <a:spcBef>
                <a:spcPts val="305"/>
              </a:spcBef>
            </a:pP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{[55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60],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[65 80]});</a:t>
            </a:r>
            <a:endParaRPr sz="2000">
              <a:latin typeface="Times New Roman"/>
              <a:cs typeface="Times New Roman"/>
            </a:endParaRPr>
          </a:p>
          <a:p>
            <a:pPr marL="622300" marR="519430">
              <a:lnSpc>
                <a:spcPct val="110000"/>
              </a:lnSpc>
            </a:pP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student(2).course(1).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i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le</a:t>
            </a:r>
            <a:r>
              <a:rPr sz="2000" b="1" spc="-2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'</a:t>
            </a:r>
            <a:r>
              <a:rPr sz="2000" b="1" spc="-130" dirty="0">
                <a:solidFill>
                  <a:srgbClr val="333399"/>
                </a:solidFill>
                <a:latin typeface="Times New Roman"/>
                <a:cs typeface="Times New Roman"/>
              </a:rPr>
              <a:t>W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eb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P</a:t>
            </a:r>
            <a:r>
              <a:rPr sz="2000" b="1" spc="-50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ogramming';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 student(2).course(1).c</a:t>
            </a:r>
            <a:r>
              <a:rPr sz="2000" b="1" spc="-50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edi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s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2; student(2).course(2).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i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le</a:t>
            </a:r>
            <a:r>
              <a:rPr sz="2000" b="1" spc="-2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'Numerical Method'; student(2).course(2).c</a:t>
            </a:r>
            <a:r>
              <a:rPr sz="2000" b="1" spc="-50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edi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s</a:t>
            </a:r>
            <a:r>
              <a:rPr sz="20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r>
              <a:rPr sz="20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3; student(2).course</a:t>
            </a:r>
            <a:endParaRPr sz="20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927100" marR="2720975" indent="-304800">
              <a:lnSpc>
                <a:spcPts val="2640"/>
              </a:lnSpc>
              <a:spcBef>
                <a:spcPts val="125"/>
              </a:spcBef>
            </a:pPr>
            <a:r>
              <a:rPr sz="2000" b="1" spc="-10" dirty="0">
                <a:latin typeface="Times New Roman"/>
                <a:cs typeface="Times New Roman"/>
              </a:rPr>
              <a:t>1x2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struct arr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w</a:t>
            </a:r>
            <a:r>
              <a:rPr sz="2000" b="1" spc="-10" dirty="0">
                <a:latin typeface="Times New Roman"/>
                <a:cs typeface="Times New Roman"/>
              </a:rPr>
              <a:t>ith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fields: title</a:t>
            </a:r>
            <a:endParaRPr sz="2000">
              <a:latin typeface="Times New Roman"/>
              <a:cs typeface="Times New Roman"/>
            </a:endParaRPr>
          </a:p>
          <a:p>
            <a:pPr marL="1066165">
              <a:lnSpc>
                <a:spcPts val="2390"/>
              </a:lnSpc>
              <a:spcBef>
                <a:spcPts val="110"/>
              </a:spcBef>
            </a:pPr>
            <a:r>
              <a:rPr sz="2000" b="1" spc="-10" dirty="0">
                <a:latin typeface="Times New Roman"/>
                <a:cs typeface="Times New Roman"/>
              </a:rPr>
              <a:t>c</a:t>
            </a:r>
            <a:r>
              <a:rPr sz="2000" b="1" spc="-45" dirty="0">
                <a:latin typeface="Times New Roman"/>
                <a:cs typeface="Times New Roman"/>
              </a:rPr>
              <a:t>r</a:t>
            </a:r>
            <a:r>
              <a:rPr sz="2000" b="1" spc="-10" dirty="0">
                <a:latin typeface="Times New Roman"/>
                <a:cs typeface="Times New Roman"/>
              </a:rPr>
              <a:t>edits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778510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7.</a:t>
            </a:r>
            <a:r>
              <a:rPr b="1" dirty="0">
                <a:latin typeface="Times New Roman"/>
                <a:cs typeface="Times New Roman"/>
              </a:rPr>
              <a:t>2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结构</a:t>
            </a:r>
            <a:r>
              <a:rPr spc="5" dirty="0">
                <a:latin typeface="Microsoft JhengHei"/>
                <a:cs typeface="Microsoft JhengHei"/>
              </a:rPr>
              <a:t>数</a:t>
            </a:r>
            <a:r>
              <a:rPr dirty="0">
                <a:latin typeface="Microsoft JhengHei"/>
                <a:cs typeface="Microsoft JhengHei"/>
              </a:rPr>
              <a:t>组变量的创建</a:t>
            </a:r>
            <a:r>
              <a:rPr spc="-25" dirty="0">
                <a:latin typeface="Microsoft JhengHei"/>
                <a:cs typeface="Microsoft JhengHei"/>
              </a:rPr>
              <a:t> </a:t>
            </a:r>
            <a:r>
              <a:rPr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1617" y="1359661"/>
            <a:ext cx="5881370" cy="1031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Microsoft JhengHei"/>
                <a:cs typeface="Microsoft JhengHei"/>
              </a:rPr>
              <a:t>结</a:t>
            </a:r>
            <a:r>
              <a:rPr sz="3200" spc="-30" dirty="0">
                <a:latin typeface="Microsoft JhengHei"/>
                <a:cs typeface="Microsoft JhengHei"/>
              </a:rPr>
              <a:t>构</a:t>
            </a:r>
            <a:r>
              <a:rPr sz="3200" spc="-35" dirty="0">
                <a:latin typeface="Microsoft JhengHei"/>
                <a:cs typeface="Microsoft JhengHei"/>
              </a:rPr>
              <a:t>数</a:t>
            </a:r>
            <a:r>
              <a:rPr sz="3200" spc="-30" dirty="0">
                <a:latin typeface="Microsoft JhengHei"/>
                <a:cs typeface="Microsoft JhengHei"/>
              </a:rPr>
              <a:t>组</a:t>
            </a:r>
            <a:r>
              <a:rPr sz="3200" spc="-35" dirty="0">
                <a:latin typeface="Microsoft JhengHei"/>
                <a:cs typeface="Microsoft JhengHei"/>
              </a:rPr>
              <a:t>嵌套</a:t>
            </a:r>
            <a:r>
              <a:rPr sz="3200" spc="-25" dirty="0">
                <a:latin typeface="Microsoft JhengHei"/>
                <a:cs typeface="Microsoft JhengHei"/>
              </a:rPr>
              <a:t>（</a:t>
            </a:r>
            <a:r>
              <a:rPr sz="3200" b="1" spc="-15" dirty="0">
                <a:latin typeface="Times New Roman"/>
                <a:cs typeface="Times New Roman"/>
              </a:rPr>
              <a:t>neste</a:t>
            </a:r>
            <a:r>
              <a:rPr sz="3200" b="1" spc="-25" dirty="0">
                <a:latin typeface="Times New Roman"/>
                <a:cs typeface="Times New Roman"/>
              </a:rPr>
              <a:t>d</a:t>
            </a:r>
            <a:r>
              <a:rPr sz="3200" spc="-35" dirty="0">
                <a:latin typeface="Microsoft JhengHei"/>
                <a:cs typeface="Microsoft JhengHei"/>
              </a:rPr>
              <a:t>）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9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stu</a:t>
            </a:r>
            <a:r>
              <a:rPr sz="2800" b="1" spc="5" dirty="0">
                <a:latin typeface="Times New Roman"/>
                <a:cs typeface="Times New Roman"/>
              </a:rPr>
              <a:t>d</a:t>
            </a:r>
            <a:r>
              <a:rPr sz="2800" b="1" dirty="0">
                <a:latin typeface="Times New Roman"/>
                <a:cs typeface="Times New Roman"/>
              </a:rPr>
              <a:t>en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dirty="0">
                <a:latin typeface="Microsoft JhengHei"/>
                <a:cs typeface="Microsoft JhengHei"/>
              </a:rPr>
              <a:t>结</a:t>
            </a:r>
            <a:r>
              <a:rPr sz="2800" spc="5" dirty="0">
                <a:latin typeface="Microsoft JhengHei"/>
                <a:cs typeface="Microsoft JhengHei"/>
              </a:rPr>
              <a:t>构</a:t>
            </a:r>
            <a:r>
              <a:rPr sz="2800" dirty="0">
                <a:latin typeface="Microsoft JhengHei"/>
                <a:cs typeface="Microsoft JhengHei"/>
              </a:rPr>
              <a:t>数组变量的结</a:t>
            </a:r>
            <a:r>
              <a:rPr sz="2800" spc="-15" dirty="0">
                <a:latin typeface="Microsoft JhengHei"/>
                <a:cs typeface="Microsoft JhengHei"/>
              </a:rPr>
              <a:t>构</a:t>
            </a:r>
            <a:r>
              <a:rPr sz="2800" dirty="0">
                <a:latin typeface="Microsoft JhengHei"/>
                <a:cs typeface="Microsoft JhengHei"/>
              </a:rPr>
              <a:t>层次：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40482" y="3068954"/>
            <a:ext cx="1008125" cy="432053"/>
          </a:xfrm>
          <a:custGeom>
            <a:avLst/>
            <a:gdLst/>
            <a:ahLst/>
            <a:cxnLst/>
            <a:rect l="l" t="t" r="r" b="b"/>
            <a:pathLst>
              <a:path w="1008126" h="432053">
                <a:moveTo>
                  <a:pt x="0" y="432053"/>
                </a:moveTo>
                <a:lnTo>
                  <a:pt x="1008125" y="432053"/>
                </a:lnTo>
                <a:lnTo>
                  <a:pt x="1008125" y="0"/>
                </a:lnTo>
                <a:lnTo>
                  <a:pt x="0" y="0"/>
                </a:lnTo>
                <a:lnTo>
                  <a:pt x="0" y="432053"/>
                </a:lnTo>
                <a:close/>
              </a:path>
            </a:pathLst>
          </a:custGeom>
          <a:ln w="9906">
            <a:solidFill>
              <a:srgbClr val="FF33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453132" y="3146044"/>
            <a:ext cx="7823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stu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d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ent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67936" y="3068954"/>
            <a:ext cx="936498" cy="432053"/>
          </a:xfrm>
          <a:custGeom>
            <a:avLst/>
            <a:gdLst/>
            <a:ahLst/>
            <a:cxnLst/>
            <a:rect l="l" t="t" r="r" b="b"/>
            <a:pathLst>
              <a:path w="936498" h="432053">
                <a:moveTo>
                  <a:pt x="0" y="432053"/>
                </a:moveTo>
                <a:lnTo>
                  <a:pt x="936498" y="432053"/>
                </a:lnTo>
                <a:lnTo>
                  <a:pt x="936498" y="0"/>
                </a:lnTo>
                <a:lnTo>
                  <a:pt x="0" y="0"/>
                </a:lnTo>
                <a:lnTo>
                  <a:pt x="0" y="432053"/>
                </a:lnTo>
                <a:close/>
              </a:path>
            </a:pathLst>
          </a:custGeom>
          <a:ln w="9906">
            <a:solidFill>
              <a:srgbClr val="FF33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243578" y="3146044"/>
            <a:ext cx="58547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me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067936" y="3659504"/>
            <a:ext cx="936498" cy="432054"/>
          </a:xfrm>
          <a:custGeom>
            <a:avLst/>
            <a:gdLst/>
            <a:ahLst/>
            <a:cxnLst/>
            <a:rect l="l" t="t" r="r" b="b"/>
            <a:pathLst>
              <a:path w="936498" h="432053">
                <a:moveTo>
                  <a:pt x="0" y="432054"/>
                </a:moveTo>
                <a:lnTo>
                  <a:pt x="936498" y="432054"/>
                </a:lnTo>
                <a:lnTo>
                  <a:pt x="936498" y="0"/>
                </a:lnTo>
                <a:lnTo>
                  <a:pt x="0" y="0"/>
                </a:lnTo>
                <a:lnTo>
                  <a:pt x="0" y="432054"/>
                </a:lnTo>
                <a:close/>
              </a:path>
            </a:pathLst>
          </a:custGeom>
          <a:ln w="9906">
            <a:solidFill>
              <a:srgbClr val="FF33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05478" y="3736847"/>
            <a:ext cx="66040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sco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es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067936" y="4292727"/>
            <a:ext cx="936498" cy="432054"/>
          </a:xfrm>
          <a:custGeom>
            <a:avLst/>
            <a:gdLst/>
            <a:ahLst/>
            <a:cxnLst/>
            <a:rect l="l" t="t" r="r" b="b"/>
            <a:pathLst>
              <a:path w="936498" h="432053">
                <a:moveTo>
                  <a:pt x="0" y="432054"/>
                </a:moveTo>
                <a:lnTo>
                  <a:pt x="936498" y="432054"/>
                </a:lnTo>
                <a:lnTo>
                  <a:pt x="936498" y="0"/>
                </a:lnTo>
                <a:lnTo>
                  <a:pt x="0" y="0"/>
                </a:lnTo>
                <a:lnTo>
                  <a:pt x="0" y="432054"/>
                </a:lnTo>
                <a:close/>
              </a:path>
            </a:pathLst>
          </a:custGeom>
          <a:ln w="9906">
            <a:solidFill>
              <a:srgbClr val="FF33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192523" y="4370323"/>
            <a:ext cx="68770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course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348609" y="3246501"/>
            <a:ext cx="719327" cy="76200"/>
          </a:xfrm>
          <a:custGeom>
            <a:avLst/>
            <a:gdLst/>
            <a:ahLst/>
            <a:cxnLst/>
            <a:rect l="l" t="t" r="r" b="b"/>
            <a:pathLst>
              <a:path w="719327" h="76200">
                <a:moveTo>
                  <a:pt x="643127" y="0"/>
                </a:moveTo>
                <a:lnTo>
                  <a:pt x="643127" y="76200"/>
                </a:lnTo>
                <a:lnTo>
                  <a:pt x="706627" y="44450"/>
                </a:lnTo>
                <a:lnTo>
                  <a:pt x="655827" y="44450"/>
                </a:lnTo>
                <a:lnTo>
                  <a:pt x="655827" y="31750"/>
                </a:lnTo>
                <a:lnTo>
                  <a:pt x="706627" y="31750"/>
                </a:lnTo>
                <a:lnTo>
                  <a:pt x="643127" y="0"/>
                </a:lnTo>
                <a:close/>
              </a:path>
              <a:path w="719327" h="76200">
                <a:moveTo>
                  <a:pt x="643127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643127" y="44450"/>
                </a:lnTo>
                <a:lnTo>
                  <a:pt x="643127" y="31750"/>
                </a:lnTo>
                <a:close/>
              </a:path>
              <a:path w="719327" h="76200">
                <a:moveTo>
                  <a:pt x="706627" y="31750"/>
                </a:moveTo>
                <a:lnTo>
                  <a:pt x="655827" y="31750"/>
                </a:lnTo>
                <a:lnTo>
                  <a:pt x="655827" y="44450"/>
                </a:lnTo>
                <a:lnTo>
                  <a:pt x="706627" y="44450"/>
                </a:lnTo>
                <a:lnTo>
                  <a:pt x="719327" y="38100"/>
                </a:lnTo>
                <a:lnTo>
                  <a:pt x="706627" y="3175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09034" y="3284601"/>
            <a:ext cx="0" cy="1297686"/>
          </a:xfrm>
          <a:custGeom>
            <a:avLst/>
            <a:gdLst/>
            <a:ahLst/>
            <a:cxnLst/>
            <a:rect l="l" t="t" r="r" b="b"/>
            <a:pathLst>
              <a:path h="1297686">
                <a:moveTo>
                  <a:pt x="0" y="0"/>
                </a:moveTo>
                <a:lnTo>
                  <a:pt x="0" y="1297686"/>
                </a:lnTo>
              </a:path>
            </a:pathLst>
          </a:custGeom>
          <a:ln w="9906">
            <a:solidFill>
              <a:srgbClr val="FF33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709034" y="4544186"/>
            <a:ext cx="358901" cy="76200"/>
          </a:xfrm>
          <a:custGeom>
            <a:avLst/>
            <a:gdLst/>
            <a:ahLst/>
            <a:cxnLst/>
            <a:rect l="l" t="t" r="r" b="b"/>
            <a:pathLst>
              <a:path w="358901" h="76200">
                <a:moveTo>
                  <a:pt x="282701" y="0"/>
                </a:moveTo>
                <a:lnTo>
                  <a:pt x="282701" y="76200"/>
                </a:lnTo>
                <a:lnTo>
                  <a:pt x="346201" y="44450"/>
                </a:lnTo>
                <a:lnTo>
                  <a:pt x="295401" y="44450"/>
                </a:lnTo>
                <a:lnTo>
                  <a:pt x="295401" y="31750"/>
                </a:lnTo>
                <a:lnTo>
                  <a:pt x="346201" y="31750"/>
                </a:lnTo>
                <a:lnTo>
                  <a:pt x="282701" y="0"/>
                </a:lnTo>
                <a:close/>
              </a:path>
              <a:path w="358901" h="76200">
                <a:moveTo>
                  <a:pt x="282701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82701" y="44450"/>
                </a:lnTo>
                <a:lnTo>
                  <a:pt x="282701" y="31750"/>
                </a:lnTo>
                <a:close/>
              </a:path>
              <a:path w="358901" h="76200">
                <a:moveTo>
                  <a:pt x="346201" y="31750"/>
                </a:moveTo>
                <a:lnTo>
                  <a:pt x="295401" y="31750"/>
                </a:lnTo>
                <a:lnTo>
                  <a:pt x="295401" y="44450"/>
                </a:lnTo>
                <a:lnTo>
                  <a:pt x="346201" y="44450"/>
                </a:lnTo>
                <a:lnTo>
                  <a:pt x="358901" y="38100"/>
                </a:lnTo>
                <a:lnTo>
                  <a:pt x="346201" y="3175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709034" y="3896486"/>
            <a:ext cx="358901" cy="76200"/>
          </a:xfrm>
          <a:custGeom>
            <a:avLst/>
            <a:gdLst/>
            <a:ahLst/>
            <a:cxnLst/>
            <a:rect l="l" t="t" r="r" b="b"/>
            <a:pathLst>
              <a:path w="358901" h="76200">
                <a:moveTo>
                  <a:pt x="282701" y="0"/>
                </a:moveTo>
                <a:lnTo>
                  <a:pt x="282701" y="76200"/>
                </a:lnTo>
                <a:lnTo>
                  <a:pt x="346201" y="44450"/>
                </a:lnTo>
                <a:lnTo>
                  <a:pt x="295401" y="44450"/>
                </a:lnTo>
                <a:lnTo>
                  <a:pt x="295401" y="31750"/>
                </a:lnTo>
                <a:lnTo>
                  <a:pt x="346201" y="31750"/>
                </a:lnTo>
                <a:lnTo>
                  <a:pt x="282701" y="0"/>
                </a:lnTo>
                <a:close/>
              </a:path>
              <a:path w="358901" h="76200">
                <a:moveTo>
                  <a:pt x="282701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282701" y="44450"/>
                </a:lnTo>
                <a:lnTo>
                  <a:pt x="282701" y="31750"/>
                </a:lnTo>
                <a:close/>
              </a:path>
              <a:path w="358901" h="76200">
                <a:moveTo>
                  <a:pt x="346201" y="31750"/>
                </a:moveTo>
                <a:lnTo>
                  <a:pt x="295401" y="31750"/>
                </a:lnTo>
                <a:lnTo>
                  <a:pt x="295401" y="44450"/>
                </a:lnTo>
                <a:lnTo>
                  <a:pt x="346201" y="44450"/>
                </a:lnTo>
                <a:lnTo>
                  <a:pt x="358901" y="38100"/>
                </a:lnTo>
                <a:lnTo>
                  <a:pt x="346201" y="3175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40933" y="4292727"/>
            <a:ext cx="936497" cy="432054"/>
          </a:xfrm>
          <a:custGeom>
            <a:avLst/>
            <a:gdLst/>
            <a:ahLst/>
            <a:cxnLst/>
            <a:rect l="l" t="t" r="r" b="b"/>
            <a:pathLst>
              <a:path w="936498" h="432053">
                <a:moveTo>
                  <a:pt x="0" y="432054"/>
                </a:moveTo>
                <a:lnTo>
                  <a:pt x="936497" y="432054"/>
                </a:lnTo>
                <a:lnTo>
                  <a:pt x="936497" y="0"/>
                </a:lnTo>
                <a:lnTo>
                  <a:pt x="0" y="0"/>
                </a:lnTo>
                <a:lnTo>
                  <a:pt x="0" y="432054"/>
                </a:lnTo>
                <a:close/>
              </a:path>
            </a:pathLst>
          </a:custGeom>
          <a:ln w="9906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206997" y="4370323"/>
            <a:ext cx="40449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ti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lte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940933" y="5013578"/>
            <a:ext cx="936497" cy="432053"/>
          </a:xfrm>
          <a:custGeom>
            <a:avLst/>
            <a:gdLst/>
            <a:ahLst/>
            <a:cxnLst/>
            <a:rect l="l" t="t" r="r" b="b"/>
            <a:pathLst>
              <a:path w="936498" h="432053">
                <a:moveTo>
                  <a:pt x="0" y="432054"/>
                </a:moveTo>
                <a:lnTo>
                  <a:pt x="936497" y="432054"/>
                </a:lnTo>
                <a:lnTo>
                  <a:pt x="936497" y="0"/>
                </a:lnTo>
                <a:lnTo>
                  <a:pt x="0" y="0"/>
                </a:lnTo>
                <a:lnTo>
                  <a:pt x="0" y="432054"/>
                </a:lnTo>
                <a:close/>
              </a:path>
            </a:pathLst>
          </a:custGeom>
          <a:ln w="9906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6064503" y="5090921"/>
            <a:ext cx="69024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ed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its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004434" y="4471034"/>
            <a:ext cx="936498" cy="76200"/>
          </a:xfrm>
          <a:custGeom>
            <a:avLst/>
            <a:gdLst/>
            <a:ahLst/>
            <a:cxnLst/>
            <a:rect l="l" t="t" r="r" b="b"/>
            <a:pathLst>
              <a:path w="936498" h="76200">
                <a:moveTo>
                  <a:pt x="860298" y="0"/>
                </a:moveTo>
                <a:lnTo>
                  <a:pt x="860298" y="76200"/>
                </a:lnTo>
                <a:lnTo>
                  <a:pt x="923798" y="44450"/>
                </a:lnTo>
                <a:lnTo>
                  <a:pt x="872998" y="44450"/>
                </a:lnTo>
                <a:lnTo>
                  <a:pt x="872998" y="31750"/>
                </a:lnTo>
                <a:lnTo>
                  <a:pt x="923798" y="31750"/>
                </a:lnTo>
                <a:lnTo>
                  <a:pt x="860298" y="0"/>
                </a:lnTo>
                <a:close/>
              </a:path>
              <a:path w="936498" h="76200">
                <a:moveTo>
                  <a:pt x="860298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860298" y="44450"/>
                </a:lnTo>
                <a:lnTo>
                  <a:pt x="860298" y="31750"/>
                </a:lnTo>
                <a:close/>
              </a:path>
              <a:path w="936498" h="76200">
                <a:moveTo>
                  <a:pt x="923798" y="31750"/>
                </a:moveTo>
                <a:lnTo>
                  <a:pt x="872998" y="31750"/>
                </a:lnTo>
                <a:lnTo>
                  <a:pt x="872998" y="44450"/>
                </a:lnTo>
                <a:lnTo>
                  <a:pt x="923798" y="44450"/>
                </a:lnTo>
                <a:lnTo>
                  <a:pt x="936498" y="38100"/>
                </a:lnTo>
                <a:lnTo>
                  <a:pt x="923798" y="31750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08878" y="4509134"/>
            <a:ext cx="0" cy="720851"/>
          </a:xfrm>
          <a:custGeom>
            <a:avLst/>
            <a:gdLst/>
            <a:ahLst/>
            <a:cxnLst/>
            <a:rect l="l" t="t" r="r" b="b"/>
            <a:pathLst>
              <a:path h="720851">
                <a:moveTo>
                  <a:pt x="0" y="0"/>
                </a:moveTo>
                <a:lnTo>
                  <a:pt x="0" y="720851"/>
                </a:lnTo>
              </a:path>
            </a:pathLst>
          </a:custGeom>
          <a:ln w="9906">
            <a:solidFill>
              <a:srgbClr val="FFCF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508878" y="5191886"/>
            <a:ext cx="432054" cy="76200"/>
          </a:xfrm>
          <a:custGeom>
            <a:avLst/>
            <a:gdLst/>
            <a:ahLst/>
            <a:cxnLst/>
            <a:rect l="l" t="t" r="r" b="b"/>
            <a:pathLst>
              <a:path w="432054" h="76200">
                <a:moveTo>
                  <a:pt x="355854" y="0"/>
                </a:moveTo>
                <a:lnTo>
                  <a:pt x="355854" y="76200"/>
                </a:lnTo>
                <a:lnTo>
                  <a:pt x="419354" y="44450"/>
                </a:lnTo>
                <a:lnTo>
                  <a:pt x="368554" y="44450"/>
                </a:lnTo>
                <a:lnTo>
                  <a:pt x="368554" y="31750"/>
                </a:lnTo>
                <a:lnTo>
                  <a:pt x="419354" y="31750"/>
                </a:lnTo>
                <a:lnTo>
                  <a:pt x="355854" y="0"/>
                </a:lnTo>
                <a:close/>
              </a:path>
              <a:path w="432054" h="76200">
                <a:moveTo>
                  <a:pt x="355854" y="31750"/>
                </a:moveTo>
                <a:lnTo>
                  <a:pt x="0" y="31750"/>
                </a:lnTo>
                <a:lnTo>
                  <a:pt x="0" y="44450"/>
                </a:lnTo>
                <a:lnTo>
                  <a:pt x="355854" y="44450"/>
                </a:lnTo>
                <a:lnTo>
                  <a:pt x="355854" y="31750"/>
                </a:lnTo>
                <a:close/>
              </a:path>
              <a:path w="432054" h="76200">
                <a:moveTo>
                  <a:pt x="419354" y="31750"/>
                </a:moveTo>
                <a:lnTo>
                  <a:pt x="368554" y="31750"/>
                </a:lnTo>
                <a:lnTo>
                  <a:pt x="368554" y="44450"/>
                </a:lnTo>
                <a:lnTo>
                  <a:pt x="419354" y="44450"/>
                </a:lnTo>
                <a:lnTo>
                  <a:pt x="432054" y="38100"/>
                </a:lnTo>
                <a:lnTo>
                  <a:pt x="419354" y="31750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426973"/>
            <a:ext cx="57416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7.3 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访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问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结构数组变量的内容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6788784" cy="41325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spc="5" dirty="0">
                <a:latin typeface="Microsoft JhengHei"/>
                <a:cs typeface="Microsoft JhengHei"/>
              </a:rPr>
              <a:t>格式</a:t>
            </a:r>
            <a:r>
              <a:rPr sz="2800" dirty="0">
                <a:latin typeface="Microsoft JhengHei"/>
                <a:cs typeface="Microsoft JhengHei"/>
              </a:rPr>
              <a:t>：</a:t>
            </a:r>
            <a:r>
              <a:rPr sz="2800" b="1" dirty="0">
                <a:latin typeface="Times New Roman"/>
                <a:cs typeface="Times New Roman"/>
              </a:rPr>
              <a:t>stru</a:t>
            </a:r>
            <a:r>
              <a:rPr sz="2800" b="1" spc="-10" dirty="0">
                <a:latin typeface="Times New Roman"/>
                <a:cs typeface="Times New Roman"/>
              </a:rPr>
              <a:t>c</a:t>
            </a:r>
            <a:r>
              <a:rPr sz="2800" b="1" dirty="0">
                <a:latin typeface="Times New Roman"/>
                <a:cs typeface="Times New Roman"/>
              </a:rPr>
              <a:t>_ar</a:t>
            </a:r>
            <a:r>
              <a:rPr sz="2800" b="1" spc="-15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ay_v</a:t>
            </a:r>
            <a:r>
              <a:rPr sz="2800" b="1" spc="-10" dirty="0">
                <a:latin typeface="Times New Roman"/>
                <a:cs typeface="Times New Roman"/>
              </a:rPr>
              <a:t>a</a:t>
            </a:r>
            <a:r>
              <a:rPr sz="2800" b="1" dirty="0">
                <a:latin typeface="Times New Roman"/>
                <a:cs typeface="Times New Roman"/>
              </a:rPr>
              <a:t>rname.fi</a:t>
            </a:r>
            <a:r>
              <a:rPr sz="2800" b="1" spc="-15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ld_name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Exam: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&gt;&gt;studen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_name=s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udent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1).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ame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student_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ame=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9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张听说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37"/>
              </a:spcBef>
            </a:pPr>
            <a:endParaRPr sz="9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修</a:t>
            </a:r>
            <a:r>
              <a:rPr sz="2800" spc="5" dirty="0">
                <a:latin typeface="Microsoft JhengHei"/>
                <a:cs typeface="Microsoft JhengHei"/>
              </a:rPr>
              <a:t>改</a:t>
            </a:r>
            <a:r>
              <a:rPr sz="2800" dirty="0">
                <a:latin typeface="Microsoft JhengHei"/>
                <a:cs typeface="Microsoft JhengHei"/>
              </a:rPr>
              <a:t>结构数组变</a:t>
            </a:r>
            <a:r>
              <a:rPr sz="2800" spc="-15" dirty="0">
                <a:latin typeface="Microsoft JhengHei"/>
                <a:cs typeface="Microsoft JhengHei"/>
              </a:rPr>
              <a:t>量</a:t>
            </a:r>
            <a:r>
              <a:rPr sz="2800" dirty="0">
                <a:latin typeface="Microsoft JhengHei"/>
                <a:cs typeface="Microsoft JhengHei"/>
              </a:rPr>
              <a:t>的字段值：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 s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udent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1).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ame=‘Newton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’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3695065" algn="l"/>
              </a:tabLst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 s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udent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1).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ame	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% Result ?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7.3 </a:t>
            </a:r>
            <a:r>
              <a:rPr dirty="0">
                <a:latin typeface="Microsoft JhengHei"/>
                <a:cs typeface="Microsoft JhengHei"/>
              </a:rPr>
              <a:t>访</a:t>
            </a:r>
            <a:r>
              <a:rPr spc="5" dirty="0">
                <a:latin typeface="Microsoft JhengHei"/>
                <a:cs typeface="Microsoft JhengHei"/>
              </a:rPr>
              <a:t>问</a:t>
            </a:r>
            <a:r>
              <a:rPr dirty="0">
                <a:latin typeface="Microsoft JhengHei"/>
                <a:cs typeface="Microsoft JhengHei"/>
              </a:rPr>
              <a:t>结构数组变量的内容（续）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20546"/>
            <a:ext cx="5922645" cy="4511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cat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函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排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列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结构数组某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字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段的值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15"/>
              </a:spcBef>
            </a:pPr>
            <a:r>
              <a:rPr sz="2400" spc="5" dirty="0">
                <a:latin typeface="Microsoft JhengHei"/>
                <a:cs typeface="Microsoft JhengHei"/>
              </a:rPr>
              <a:t>格式：</a:t>
            </a:r>
            <a:r>
              <a:rPr sz="2400" b="1" dirty="0">
                <a:latin typeface="Times New Roman"/>
                <a:cs typeface="Times New Roman"/>
              </a:rPr>
              <a:t>cat(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b="1" dirty="0">
                <a:latin typeface="Times New Roman"/>
                <a:cs typeface="Times New Roman"/>
              </a:rPr>
              <a:t>im,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structu</a:t>
            </a:r>
            <a:r>
              <a:rPr sz="2400" b="1" spc="-40" dirty="0">
                <a:latin typeface="Times New Roman"/>
                <a:cs typeface="Times New Roman"/>
              </a:rPr>
              <a:t>r</a:t>
            </a:r>
            <a:r>
              <a:rPr sz="2400" b="1" dirty="0">
                <a:latin typeface="Times New Roman"/>
                <a:cs typeface="Times New Roman"/>
              </a:rPr>
              <a:t>efield)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latin typeface="Times New Roman"/>
                <a:cs typeface="Times New Roman"/>
              </a:rPr>
              <a:t>dim=1,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Microsoft JhengHei"/>
                <a:cs typeface="Microsoft JhengHei"/>
              </a:rPr>
              <a:t>竖排；</a:t>
            </a:r>
            <a:r>
              <a:rPr sz="2400" b="1" dirty="0">
                <a:latin typeface="Times New Roman"/>
                <a:cs typeface="Times New Roman"/>
              </a:rPr>
              <a:t>dim=2,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Microsoft JhengHei"/>
                <a:cs typeface="Microsoft JhengHei"/>
              </a:rPr>
              <a:t>横排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29"/>
              </a:spcBef>
            </a:pPr>
            <a:endParaRPr sz="12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Exam:</a:t>
            </a:r>
            <a:endParaRPr sz="24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  <a:spcBef>
                <a:spcPts val="285"/>
              </a:spcBef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&gt;&gt;cat(1,</a:t>
            </a:r>
            <a:r>
              <a:rPr sz="24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stu</a:t>
            </a:r>
            <a:r>
              <a:rPr sz="2400" b="1" spc="-10" dirty="0">
                <a:solidFill>
                  <a:srgbClr val="333399"/>
                </a:solidFill>
                <a:latin typeface="Times New Roman"/>
                <a:cs typeface="Times New Roman"/>
              </a:rPr>
              <a:t>d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ent.sco</a:t>
            </a:r>
            <a:r>
              <a:rPr sz="2400" b="1" spc="-45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es)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ans =</a:t>
            </a:r>
            <a:endParaRPr sz="240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  <a:tabLst>
                <a:tab pos="1383665" algn="l"/>
              </a:tabLst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55	60</a:t>
            </a:r>
            <a:endParaRPr sz="240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  <a:tabLst>
                <a:tab pos="1383665" algn="l"/>
              </a:tabLst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65	80</a:t>
            </a:r>
            <a:endParaRPr sz="2400">
              <a:latin typeface="Times New Roman"/>
              <a:cs typeface="Times New Roman"/>
            </a:endParaRPr>
          </a:p>
          <a:p>
            <a:pPr marL="469900" marR="2294890" indent="76200">
              <a:lnSpc>
                <a:spcPct val="110000"/>
              </a:lnSpc>
              <a:spcBef>
                <a:spcPts val="285"/>
              </a:spcBef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&gt;&gt;cat(2,</a:t>
            </a:r>
            <a:r>
              <a:rPr sz="24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student.sco</a:t>
            </a:r>
            <a:r>
              <a:rPr sz="2400" b="1" spc="-45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es) ans =</a:t>
            </a:r>
            <a:endParaRPr sz="2400">
              <a:latin typeface="Times New Roman"/>
              <a:cs typeface="Times New Roman"/>
            </a:endParaRPr>
          </a:p>
          <a:p>
            <a:pPr marL="774700">
              <a:lnSpc>
                <a:spcPct val="100000"/>
              </a:lnSpc>
              <a:spcBef>
                <a:spcPts val="285"/>
              </a:spcBef>
              <a:tabLst>
                <a:tab pos="1383665" algn="l"/>
                <a:tab pos="1993264" algn="l"/>
                <a:tab pos="2602865" algn="l"/>
              </a:tabLst>
            </a:pPr>
            <a:r>
              <a:rPr sz="2400" b="1" dirty="0">
                <a:solidFill>
                  <a:srgbClr val="333399"/>
                </a:solidFill>
                <a:latin typeface="Times New Roman"/>
                <a:cs typeface="Times New Roman"/>
              </a:rPr>
              <a:t>55	60	65	80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426973"/>
            <a:ext cx="71132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7.3 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访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问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结构数组变量的内容（续）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77873"/>
            <a:ext cx="6973570" cy="3271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1599565" indent="-457200">
              <a:lnSpc>
                <a:spcPct val="12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	</a:t>
            </a:r>
            <a:r>
              <a:rPr sz="2800" dirty="0">
                <a:latin typeface="Microsoft JhengHei"/>
                <a:cs typeface="Microsoft JhengHei"/>
              </a:rPr>
              <a:t>计</a:t>
            </a:r>
            <a:r>
              <a:rPr sz="2800" spc="5" dirty="0">
                <a:latin typeface="Microsoft JhengHei"/>
                <a:cs typeface="Microsoft JhengHei"/>
              </a:rPr>
              <a:t>算</a:t>
            </a:r>
            <a:r>
              <a:rPr sz="2800" dirty="0">
                <a:latin typeface="Microsoft JhengHei"/>
                <a:cs typeface="Microsoft JhengHei"/>
              </a:rPr>
              <a:t>平均</a:t>
            </a:r>
            <a:r>
              <a:rPr sz="2800" spc="-5" dirty="0">
                <a:latin typeface="Microsoft JhengHei"/>
                <a:cs typeface="Microsoft JhengHei"/>
              </a:rPr>
              <a:t>值</a:t>
            </a:r>
            <a:r>
              <a:rPr sz="2800" dirty="0">
                <a:latin typeface="Microsoft JhengHei"/>
                <a:cs typeface="Microsoft JhengHei"/>
              </a:rPr>
              <a:t>（使</a:t>
            </a:r>
            <a:r>
              <a:rPr sz="2800" spc="-10" dirty="0">
                <a:latin typeface="Microsoft JhengHei"/>
                <a:cs typeface="Microsoft JhengHei"/>
              </a:rPr>
              <a:t>用</a:t>
            </a:r>
            <a:r>
              <a:rPr sz="2800" b="1" dirty="0">
                <a:latin typeface="Times New Roman"/>
                <a:cs typeface="Times New Roman"/>
              </a:rPr>
              <a:t>mean</a:t>
            </a:r>
            <a:r>
              <a:rPr sz="2800" dirty="0">
                <a:latin typeface="Microsoft JhengHei"/>
                <a:cs typeface="Microsoft JhengHei"/>
              </a:rPr>
              <a:t>函</a:t>
            </a:r>
            <a:r>
              <a:rPr sz="2800" spc="-10" dirty="0">
                <a:latin typeface="Microsoft JhengHei"/>
                <a:cs typeface="Microsoft JhengHei"/>
              </a:rPr>
              <a:t>数</a:t>
            </a:r>
            <a:r>
              <a:rPr sz="2800" dirty="0">
                <a:latin typeface="Microsoft JhengHei"/>
                <a:cs typeface="Microsoft JhengHei"/>
              </a:rPr>
              <a:t>） 计</a:t>
            </a:r>
            <a:r>
              <a:rPr sz="2800" spc="5" dirty="0">
                <a:latin typeface="Microsoft JhengHei"/>
                <a:cs typeface="Microsoft JhengHei"/>
              </a:rPr>
              <a:t>算</a:t>
            </a:r>
            <a:r>
              <a:rPr sz="2800" dirty="0">
                <a:latin typeface="Microsoft JhengHei"/>
                <a:cs typeface="Microsoft JhengHei"/>
              </a:rPr>
              <a:t>每次考试的</a:t>
            </a:r>
            <a:r>
              <a:rPr sz="2800" spc="-15" dirty="0">
                <a:latin typeface="Microsoft JhengHei"/>
                <a:cs typeface="Microsoft JhengHei"/>
              </a:rPr>
              <a:t>平</a:t>
            </a:r>
            <a:r>
              <a:rPr sz="2800" dirty="0">
                <a:latin typeface="Microsoft JhengHei"/>
                <a:cs typeface="Microsoft JhengHei"/>
              </a:rPr>
              <a:t>均值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&gt;&gt;averag</a:t>
            </a:r>
            <a:r>
              <a:rPr sz="28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e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1=mean(cat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1,</a:t>
            </a:r>
            <a:r>
              <a:rPr sz="28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stu</a:t>
            </a:r>
            <a:r>
              <a:rPr sz="2800" b="1" spc="5" dirty="0">
                <a:solidFill>
                  <a:srgbClr val="333399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ent.sco</a:t>
            </a:r>
            <a:r>
              <a:rPr sz="2800" b="1" spc="-45" dirty="0">
                <a:solidFill>
                  <a:srgbClr val="333399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e</a:t>
            </a:r>
            <a:r>
              <a:rPr sz="28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s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))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averag</a:t>
            </a:r>
            <a:r>
              <a:rPr sz="2800" b="1" spc="-15" dirty="0">
                <a:solidFill>
                  <a:srgbClr val="333399"/>
                </a:solidFill>
                <a:latin typeface="Times New Roman"/>
                <a:cs typeface="Times New Roman"/>
              </a:rPr>
              <a:t>e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1</a:t>
            </a:r>
            <a:r>
              <a:rPr sz="28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=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R="4247515" algn="ctr">
              <a:lnSpc>
                <a:spcPct val="100000"/>
              </a:lnSpc>
              <a:tabLst>
                <a:tab pos="711200" algn="l"/>
              </a:tabLst>
            </a:pPr>
            <a:r>
              <a:rPr sz="2800" b="1" dirty="0">
                <a:solidFill>
                  <a:srgbClr val="333399"/>
                </a:solidFill>
                <a:latin typeface="Times New Roman"/>
                <a:cs typeface="Times New Roman"/>
              </a:rPr>
              <a:t>60	70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19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800" spc="5" dirty="0">
                <a:solidFill>
                  <a:srgbClr val="FF3300"/>
                </a:solidFill>
                <a:latin typeface="Microsoft JhengHei"/>
                <a:cs typeface="Microsoft JhengHei"/>
              </a:rPr>
              <a:t>思考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：如何计算</a:t>
            </a:r>
            <a:r>
              <a:rPr sz="2800" spc="-15" dirty="0">
                <a:solidFill>
                  <a:srgbClr val="FF3300"/>
                </a:solidFill>
                <a:latin typeface="Microsoft JhengHei"/>
                <a:cs typeface="Microsoft JhengHei"/>
              </a:rPr>
              <a:t>每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个学生成绩</a:t>
            </a:r>
            <a:r>
              <a:rPr sz="2800" spc="-15" dirty="0">
                <a:solidFill>
                  <a:srgbClr val="FF3300"/>
                </a:solidFill>
                <a:latin typeface="Microsoft JhengHei"/>
                <a:cs typeface="Microsoft JhengHei"/>
              </a:rPr>
              <a:t>的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平均值</a:t>
            </a:r>
            <a:r>
              <a:rPr sz="2800" spc="-20" dirty="0">
                <a:solidFill>
                  <a:srgbClr val="FF3300"/>
                </a:solidFill>
                <a:latin typeface="Microsoft JhengHei"/>
                <a:cs typeface="Microsoft JhengHei"/>
              </a:rPr>
              <a:t> </a:t>
            </a:r>
            <a:r>
              <a:rPr sz="2800" dirty="0">
                <a:solidFill>
                  <a:srgbClr val="FF3300"/>
                </a:solidFill>
                <a:latin typeface="Microsoft JhengHei"/>
                <a:cs typeface="Microsoft JhengHei"/>
              </a:rPr>
              <a:t>？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874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数据和函数的可视化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6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65176"/>
            <a:ext cx="1144270" cy="707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dirty="0">
                <a:solidFill>
                  <a:srgbClr val="333399"/>
                </a:solidFill>
                <a:latin typeface="Microsoft JhengHei"/>
                <a:cs typeface="Microsoft JhengHei"/>
              </a:rPr>
              <a:t>引言</a:t>
            </a:r>
            <a:endParaRPr sz="4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4316" y="1260347"/>
            <a:ext cx="7363459" cy="379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世</a:t>
            </a:r>
            <a:r>
              <a:rPr sz="2400" spc="5" dirty="0">
                <a:latin typeface="Microsoft JhengHei"/>
                <a:cs typeface="Microsoft JhengHei"/>
              </a:rPr>
              <a:t>界</a:t>
            </a:r>
            <a:r>
              <a:rPr sz="2400" dirty="0">
                <a:latin typeface="Microsoft JhengHei"/>
                <a:cs typeface="Microsoft JhengHei"/>
              </a:rPr>
              <a:t>顶级的数值计算工具软</a:t>
            </a:r>
            <a:r>
              <a:rPr sz="2400" spc="10" dirty="0">
                <a:latin typeface="Microsoft JhengHei"/>
                <a:cs typeface="Microsoft JhengHei"/>
              </a:rPr>
              <a:t>件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5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</a:t>
            </a:r>
            <a:r>
              <a:rPr sz="2400" b="1" spc="5" dirty="0">
                <a:latin typeface="Times New Roman"/>
                <a:cs typeface="Times New Roman"/>
              </a:rPr>
              <a:t>B</a:t>
            </a:r>
            <a:r>
              <a:rPr sz="2400" dirty="0">
                <a:latin typeface="Microsoft JhengHei"/>
                <a:cs typeface="Microsoft JhengHei"/>
              </a:rPr>
              <a:t>具有极其强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316" y="1626108"/>
            <a:ext cx="7468870" cy="4183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大的</a:t>
            </a:r>
            <a:r>
              <a:rPr sz="2400" dirty="0">
                <a:solidFill>
                  <a:srgbClr val="FF00FF"/>
                </a:solidFill>
                <a:latin typeface="Microsoft JhengHei"/>
                <a:cs typeface="Microsoft JhengHei"/>
              </a:rPr>
              <a:t>数据可视</a:t>
            </a:r>
            <a:r>
              <a:rPr sz="2400" spc="5" dirty="0">
                <a:solidFill>
                  <a:srgbClr val="FF00FF"/>
                </a:solidFill>
                <a:latin typeface="Microsoft JhengHei"/>
                <a:cs typeface="Microsoft JhengHei"/>
              </a:rPr>
              <a:t>化</a:t>
            </a:r>
            <a:r>
              <a:rPr sz="2400" dirty="0">
                <a:latin typeface="Microsoft JhengHei"/>
                <a:cs typeface="Microsoft JhengHei"/>
              </a:rPr>
              <a:t>功能，</a:t>
            </a:r>
            <a:r>
              <a:rPr sz="2400" u="sng" dirty="0">
                <a:solidFill>
                  <a:srgbClr val="FF0000"/>
                </a:solidFill>
                <a:latin typeface="Microsoft JhengHei"/>
                <a:cs typeface="Microsoft JhengHei"/>
              </a:rPr>
              <a:t>可制作具有出版质量图形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-5" dirty="0">
                <a:latin typeface="Microsoft JhengHei"/>
                <a:cs typeface="Microsoft JhengHei"/>
              </a:rPr>
              <a:t>在前面的课程中，已经使用</a:t>
            </a:r>
            <a:r>
              <a:rPr sz="2400" dirty="0">
                <a:latin typeface="Microsoft JhengHei"/>
                <a:cs typeface="Microsoft JhengHei"/>
              </a:rPr>
              <a:t>了</a:t>
            </a:r>
            <a:r>
              <a:rPr sz="24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数据可视化命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plo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30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详细介</a:t>
            </a:r>
            <a:r>
              <a:rPr sz="2400" dirty="0">
                <a:latin typeface="Microsoft JhengHei"/>
                <a:cs typeface="Microsoft JhengHei"/>
              </a:rPr>
              <a:t>绍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5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TLAB</a:t>
            </a:r>
            <a:r>
              <a:rPr sz="2400" dirty="0">
                <a:latin typeface="Microsoft JhengHei"/>
                <a:cs typeface="Microsoft JhengHei"/>
              </a:rPr>
              <a:t>这一部分的内容可以</a:t>
            </a:r>
            <a:r>
              <a:rPr sz="2400" spc="5" dirty="0">
                <a:latin typeface="Microsoft JhengHei"/>
                <a:cs typeface="Microsoft JhengHei"/>
              </a:rPr>
              <a:t>写</a:t>
            </a:r>
            <a:r>
              <a:rPr sz="2400" u="sng" dirty="0">
                <a:solidFill>
                  <a:srgbClr val="FF0000"/>
                </a:solidFill>
                <a:latin typeface="Microsoft JhengHei"/>
                <a:cs typeface="Microsoft JhengHei"/>
              </a:rPr>
              <a:t>一本书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546100" marR="246379" indent="-533400" algn="just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我</a:t>
            </a:r>
            <a:r>
              <a:rPr sz="2400" spc="5" dirty="0">
                <a:latin typeface="Microsoft JhengHei"/>
                <a:cs typeface="Microsoft JhengHei"/>
              </a:rPr>
              <a:t>们</a:t>
            </a:r>
            <a:r>
              <a:rPr sz="2400" dirty="0">
                <a:latin typeface="Microsoft JhengHei"/>
                <a:cs typeface="Microsoft JhengHei"/>
              </a:rPr>
              <a:t>只能介</a:t>
            </a:r>
            <a:r>
              <a:rPr sz="2400" spc="10" dirty="0">
                <a:latin typeface="Microsoft JhengHei"/>
                <a:cs typeface="Microsoft JhengHei"/>
              </a:rPr>
              <a:t>绍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5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TLAB</a:t>
            </a:r>
            <a:r>
              <a:rPr sz="2400" dirty="0">
                <a:latin typeface="Microsoft JhengHei"/>
                <a:cs typeface="Microsoft JhengHei"/>
              </a:rPr>
              <a:t>数据可视化的基础</a:t>
            </a:r>
            <a:r>
              <a:rPr sz="2400" spc="5" dirty="0">
                <a:latin typeface="Microsoft JhengHei"/>
                <a:cs typeface="Microsoft JhengHei"/>
              </a:rPr>
              <a:t>，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Microsoft JhengHei"/>
                <a:cs typeface="Microsoft JhengHei"/>
              </a:rPr>
              <a:t>数 据</a:t>
            </a:r>
            <a:r>
              <a:rPr sz="2400" spc="5" dirty="0">
                <a:latin typeface="Microsoft JhengHei"/>
                <a:cs typeface="Microsoft JhengHei"/>
              </a:rPr>
              <a:t>可</a:t>
            </a:r>
            <a:r>
              <a:rPr sz="2400" dirty="0">
                <a:latin typeface="Microsoft JhengHei"/>
                <a:cs typeface="Microsoft JhengHei"/>
              </a:rPr>
              <a:t>视化</a:t>
            </a:r>
            <a:r>
              <a:rPr sz="2400" spc="10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Microsoft JhengHei"/>
                <a:cs typeface="Microsoft JhengHei"/>
              </a:rPr>
              <a:t>数据可视化初步。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5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546100" marR="207645" indent="-533400" algn="just">
              <a:lnSpc>
                <a:spcPct val="100299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u="sng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二维图</a:t>
            </a:r>
            <a:r>
              <a:rPr sz="2400" u="sng" dirty="0">
                <a:solidFill>
                  <a:srgbClr val="FF0000"/>
                </a:solidFill>
                <a:latin typeface="Microsoft JhengHei"/>
                <a:cs typeface="Microsoft JhengHei"/>
              </a:rPr>
              <a:t>形</a:t>
            </a:r>
            <a:r>
              <a:rPr sz="2400" dirty="0">
                <a:latin typeface="Microsoft JhengHei"/>
                <a:cs typeface="Microsoft JhengHei"/>
              </a:rPr>
              <a:t>是将平面坐标上的数据点连接起来的平面 图</a:t>
            </a:r>
            <a:r>
              <a:rPr sz="2400" spc="5" dirty="0">
                <a:latin typeface="Microsoft JhengHei"/>
                <a:cs typeface="Microsoft JhengHei"/>
              </a:rPr>
              <a:t>形</a:t>
            </a:r>
            <a:r>
              <a:rPr sz="2400" dirty="0">
                <a:latin typeface="Microsoft JhengHei"/>
                <a:cs typeface="Microsoft JhengHei"/>
              </a:rPr>
              <a:t>。可以采用直角坐标系、对数坐标、极坐标等 形式。数据点可以</a:t>
            </a:r>
            <a:r>
              <a:rPr sz="2400" spc="-10" dirty="0">
                <a:latin typeface="Microsoft JhengHei"/>
                <a:cs typeface="Microsoft JhengHei"/>
              </a:rPr>
              <a:t>用</a:t>
            </a:r>
            <a:r>
              <a:rPr sz="2400" dirty="0">
                <a:latin typeface="Microsoft JhengHei"/>
                <a:cs typeface="Microsoft JhengHei"/>
              </a:rPr>
              <a:t>向量或</a:t>
            </a:r>
            <a:r>
              <a:rPr sz="2400" spc="-10" dirty="0">
                <a:latin typeface="Microsoft JhengHei"/>
                <a:cs typeface="Microsoft JhengHei"/>
              </a:rPr>
              <a:t>矩</a:t>
            </a:r>
            <a:r>
              <a:rPr sz="2400" dirty="0">
                <a:latin typeface="Microsoft JhengHei"/>
                <a:cs typeface="Microsoft JhengHei"/>
              </a:rPr>
              <a:t>阵形式</a:t>
            </a:r>
            <a:r>
              <a:rPr sz="2400" spc="-10" dirty="0">
                <a:latin typeface="Microsoft JhengHei"/>
                <a:cs typeface="Microsoft JhengHei"/>
              </a:rPr>
              <a:t>给</a:t>
            </a:r>
            <a:r>
              <a:rPr sz="2400" dirty="0">
                <a:latin typeface="Microsoft JhengHei"/>
                <a:cs typeface="Microsoft JhengHei"/>
              </a:rPr>
              <a:t>出，类</a:t>
            </a:r>
            <a:r>
              <a:rPr sz="2400" spc="-10" dirty="0">
                <a:latin typeface="Microsoft JhengHei"/>
                <a:cs typeface="Microsoft JhengHei"/>
              </a:rPr>
              <a:t>型</a:t>
            </a:r>
            <a:r>
              <a:rPr sz="2400" dirty="0">
                <a:latin typeface="Microsoft JhengHei"/>
                <a:cs typeface="Microsoft JhengHei"/>
              </a:rPr>
              <a:t>可 以</a:t>
            </a:r>
            <a:r>
              <a:rPr sz="2400" spc="5" dirty="0">
                <a:latin typeface="Microsoft JhengHei"/>
                <a:cs typeface="Microsoft JhengHei"/>
              </a:rPr>
              <a:t>是</a:t>
            </a:r>
            <a:r>
              <a:rPr sz="2400" dirty="0">
                <a:latin typeface="Microsoft JhengHei"/>
                <a:cs typeface="Microsoft JhengHei"/>
              </a:rPr>
              <a:t>实型或复型。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95400" y="1197102"/>
            <a:ext cx="2987802" cy="22395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45739" y="1384183"/>
            <a:ext cx="2908998" cy="0"/>
          </a:xfrm>
          <a:custGeom>
            <a:avLst/>
            <a:gdLst/>
            <a:ahLst/>
            <a:cxnLst/>
            <a:rect l="l" t="t" r="r" b="b"/>
            <a:pathLst>
              <a:path w="2908998">
                <a:moveTo>
                  <a:pt x="0" y="0"/>
                </a:moveTo>
                <a:lnTo>
                  <a:pt x="2908998" y="0"/>
                </a:lnTo>
              </a:path>
            </a:pathLst>
          </a:custGeom>
          <a:ln w="687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345738" y="2558582"/>
            <a:ext cx="2902370" cy="0"/>
          </a:xfrm>
          <a:custGeom>
            <a:avLst/>
            <a:gdLst/>
            <a:ahLst/>
            <a:cxnLst/>
            <a:rect l="l" t="t" r="r" b="b"/>
            <a:pathLst>
              <a:path w="2902370">
                <a:moveTo>
                  <a:pt x="0" y="0"/>
                </a:moveTo>
                <a:lnTo>
                  <a:pt x="2902370" y="0"/>
                </a:lnTo>
              </a:path>
            </a:pathLst>
          </a:custGeom>
          <a:ln w="6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238162" y="1381301"/>
            <a:ext cx="0" cy="1174397"/>
          </a:xfrm>
          <a:custGeom>
            <a:avLst/>
            <a:gdLst/>
            <a:ahLst/>
            <a:cxnLst/>
            <a:rect l="l" t="t" r="r" b="b"/>
            <a:pathLst>
              <a:path h="1174397">
                <a:moveTo>
                  <a:pt x="0" y="0"/>
                </a:moveTo>
                <a:lnTo>
                  <a:pt x="0" y="11743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345737" y="1381301"/>
            <a:ext cx="0" cy="1174398"/>
          </a:xfrm>
          <a:custGeom>
            <a:avLst/>
            <a:gdLst/>
            <a:ahLst/>
            <a:cxnLst/>
            <a:rect l="l" t="t" r="r" b="b"/>
            <a:pathLst>
              <a:path h="1174398">
                <a:moveTo>
                  <a:pt x="0" y="0"/>
                </a:moveTo>
                <a:lnTo>
                  <a:pt x="0" y="117439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349068" y="2527044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349068" y="1409728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239697" y="2574718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-</a:t>
            </a:r>
            <a:r>
              <a:rPr sz="650" dirty="0">
                <a:latin typeface="Arial"/>
                <a:cs typeface="Arial"/>
              </a:rPr>
              <a:t>50</a:t>
            </a: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670382" y="2523716"/>
            <a:ext cx="0" cy="31982"/>
          </a:xfrm>
          <a:custGeom>
            <a:avLst/>
            <a:gdLst/>
            <a:ahLst/>
            <a:cxnLst/>
            <a:rect l="l" t="t" r="r" b="b"/>
            <a:pathLst>
              <a:path h="31982">
                <a:moveTo>
                  <a:pt x="0" y="0"/>
                </a:moveTo>
                <a:lnTo>
                  <a:pt x="0" y="31982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670382" y="1381302"/>
            <a:ext cx="0" cy="31753"/>
          </a:xfrm>
          <a:custGeom>
            <a:avLst/>
            <a:gdLst/>
            <a:ahLst/>
            <a:cxnLst/>
            <a:rect l="l" t="t" r="r" b="b"/>
            <a:pathLst>
              <a:path h="31753">
                <a:moveTo>
                  <a:pt x="0" y="0"/>
                </a:moveTo>
                <a:lnTo>
                  <a:pt x="0" y="31753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633019" y="2574718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990321" y="2523687"/>
            <a:ext cx="0" cy="32011"/>
          </a:xfrm>
          <a:custGeom>
            <a:avLst/>
            <a:gdLst/>
            <a:ahLst/>
            <a:cxnLst/>
            <a:rect l="l" t="t" r="r" b="b"/>
            <a:pathLst>
              <a:path h="32011">
                <a:moveTo>
                  <a:pt x="0" y="0"/>
                </a:moveTo>
                <a:lnTo>
                  <a:pt x="0" y="3201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990321" y="1381302"/>
            <a:ext cx="0" cy="31782"/>
          </a:xfrm>
          <a:custGeom>
            <a:avLst/>
            <a:gdLst/>
            <a:ahLst/>
            <a:cxnLst/>
            <a:rect l="l" t="t" r="r" b="b"/>
            <a:pathLst>
              <a:path h="31782">
                <a:moveTo>
                  <a:pt x="0" y="0"/>
                </a:moveTo>
                <a:lnTo>
                  <a:pt x="0" y="3178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906184" y="2574718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500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10252" y="2523729"/>
            <a:ext cx="0" cy="31970"/>
          </a:xfrm>
          <a:custGeom>
            <a:avLst/>
            <a:gdLst/>
            <a:ahLst/>
            <a:cxnLst/>
            <a:rect l="l" t="t" r="r" b="b"/>
            <a:pathLst>
              <a:path h="31970">
                <a:moveTo>
                  <a:pt x="0" y="0"/>
                </a:moveTo>
                <a:lnTo>
                  <a:pt x="0" y="31970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310251" y="1381302"/>
            <a:ext cx="0" cy="31741"/>
          </a:xfrm>
          <a:custGeom>
            <a:avLst/>
            <a:gdLst/>
            <a:ahLst/>
            <a:cxnLst/>
            <a:rect l="l" t="t" r="r" b="b"/>
            <a:pathLst>
              <a:path h="31741">
                <a:moveTo>
                  <a:pt x="0" y="0"/>
                </a:moveTo>
                <a:lnTo>
                  <a:pt x="0" y="3174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630016" y="2523687"/>
            <a:ext cx="0" cy="32011"/>
          </a:xfrm>
          <a:custGeom>
            <a:avLst/>
            <a:gdLst/>
            <a:ahLst/>
            <a:cxnLst/>
            <a:rect l="l" t="t" r="r" b="b"/>
            <a:pathLst>
              <a:path h="32011">
                <a:moveTo>
                  <a:pt x="0" y="0"/>
                </a:moveTo>
                <a:lnTo>
                  <a:pt x="0" y="3201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630016" y="1381302"/>
            <a:ext cx="0" cy="31782"/>
          </a:xfrm>
          <a:custGeom>
            <a:avLst/>
            <a:gdLst/>
            <a:ahLst/>
            <a:cxnLst/>
            <a:rect l="l" t="t" r="r" b="b"/>
            <a:pathLst>
              <a:path h="31782">
                <a:moveTo>
                  <a:pt x="0" y="0"/>
                </a:moveTo>
                <a:lnTo>
                  <a:pt x="0" y="3178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956618" y="2523687"/>
            <a:ext cx="0" cy="32011"/>
          </a:xfrm>
          <a:custGeom>
            <a:avLst/>
            <a:gdLst/>
            <a:ahLst/>
            <a:cxnLst/>
            <a:rect l="l" t="t" r="r" b="b"/>
            <a:pathLst>
              <a:path h="32011">
                <a:moveTo>
                  <a:pt x="0" y="0"/>
                </a:moveTo>
                <a:lnTo>
                  <a:pt x="0" y="3201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276548" y="2523729"/>
            <a:ext cx="0" cy="31970"/>
          </a:xfrm>
          <a:custGeom>
            <a:avLst/>
            <a:gdLst/>
            <a:ahLst/>
            <a:cxnLst/>
            <a:rect l="l" t="t" r="r" b="b"/>
            <a:pathLst>
              <a:path h="31970">
                <a:moveTo>
                  <a:pt x="0" y="0"/>
                </a:moveTo>
                <a:lnTo>
                  <a:pt x="0" y="31970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596478" y="2523729"/>
            <a:ext cx="0" cy="31970"/>
          </a:xfrm>
          <a:custGeom>
            <a:avLst/>
            <a:gdLst/>
            <a:ahLst/>
            <a:cxnLst/>
            <a:rect l="l" t="t" r="r" b="b"/>
            <a:pathLst>
              <a:path h="31970">
                <a:moveTo>
                  <a:pt x="0" y="0"/>
                </a:moveTo>
                <a:lnTo>
                  <a:pt x="0" y="31970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916243" y="2523729"/>
            <a:ext cx="0" cy="31970"/>
          </a:xfrm>
          <a:custGeom>
            <a:avLst/>
            <a:gdLst/>
            <a:ahLst/>
            <a:cxnLst/>
            <a:rect l="l" t="t" r="r" b="b"/>
            <a:pathLst>
              <a:path h="31970">
                <a:moveTo>
                  <a:pt x="0" y="0"/>
                </a:moveTo>
                <a:lnTo>
                  <a:pt x="0" y="31970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8241476" y="2527044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345737" y="2555699"/>
            <a:ext cx="2892425" cy="0"/>
          </a:xfrm>
          <a:custGeom>
            <a:avLst/>
            <a:gdLst/>
            <a:ahLst/>
            <a:cxnLst/>
            <a:rect l="l" t="t" r="r" b="b"/>
            <a:pathLst>
              <a:path w="2892425">
                <a:moveTo>
                  <a:pt x="0" y="0"/>
                </a:moveTo>
                <a:lnTo>
                  <a:pt x="289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345737" y="2323624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204847" y="2320741"/>
            <a:ext cx="33314" cy="0"/>
          </a:xfrm>
          <a:custGeom>
            <a:avLst/>
            <a:gdLst/>
            <a:ahLst/>
            <a:cxnLst/>
            <a:rect l="l" t="t" r="r" b="b"/>
            <a:pathLst>
              <a:path w="33314">
                <a:moveTo>
                  <a:pt x="333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8208161" y="2323899"/>
            <a:ext cx="6712" cy="0"/>
          </a:xfrm>
          <a:custGeom>
            <a:avLst/>
            <a:gdLst/>
            <a:ahLst/>
            <a:cxnLst/>
            <a:rect l="l" t="t" r="r" b="b"/>
            <a:pathLst>
              <a:path w="6712">
                <a:moveTo>
                  <a:pt x="0" y="0"/>
                </a:moveTo>
                <a:lnTo>
                  <a:pt x="6712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345737" y="2088859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8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345737" y="1847612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345736" y="1618939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5345737" y="1381301"/>
            <a:ext cx="2899054" cy="0"/>
          </a:xfrm>
          <a:custGeom>
            <a:avLst/>
            <a:gdLst/>
            <a:ahLst/>
            <a:cxnLst/>
            <a:rect l="l" t="t" r="r" b="b"/>
            <a:pathLst>
              <a:path w="2899054">
                <a:moveTo>
                  <a:pt x="0" y="0"/>
                </a:moveTo>
                <a:lnTo>
                  <a:pt x="289905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659028" y="1381302"/>
            <a:ext cx="733059" cy="1168072"/>
          </a:xfrm>
          <a:custGeom>
            <a:avLst/>
            <a:gdLst/>
            <a:ahLst/>
            <a:cxnLst/>
            <a:rect l="l" t="t" r="r" b="b"/>
            <a:pathLst>
              <a:path w="733059" h="1168072">
                <a:moveTo>
                  <a:pt x="0" y="977577"/>
                </a:moveTo>
                <a:lnTo>
                  <a:pt x="6654" y="0"/>
                </a:lnTo>
                <a:lnTo>
                  <a:pt x="6654" y="1117284"/>
                </a:lnTo>
                <a:lnTo>
                  <a:pt x="13309" y="1110959"/>
                </a:lnTo>
                <a:lnTo>
                  <a:pt x="13309" y="1161747"/>
                </a:lnTo>
                <a:lnTo>
                  <a:pt x="19955" y="1142583"/>
                </a:lnTo>
                <a:lnTo>
                  <a:pt x="19955" y="1161747"/>
                </a:lnTo>
                <a:lnTo>
                  <a:pt x="26610" y="1168072"/>
                </a:lnTo>
                <a:lnTo>
                  <a:pt x="26610" y="1098120"/>
                </a:lnTo>
                <a:lnTo>
                  <a:pt x="33281" y="1161747"/>
                </a:lnTo>
                <a:lnTo>
                  <a:pt x="33281" y="1155233"/>
                </a:lnTo>
                <a:lnTo>
                  <a:pt x="39911" y="1148908"/>
                </a:lnTo>
                <a:lnTo>
                  <a:pt x="39911" y="1168072"/>
                </a:lnTo>
                <a:lnTo>
                  <a:pt x="46541" y="1168072"/>
                </a:lnTo>
                <a:lnTo>
                  <a:pt x="46541" y="1142583"/>
                </a:lnTo>
                <a:lnTo>
                  <a:pt x="53254" y="1161747"/>
                </a:lnTo>
                <a:lnTo>
                  <a:pt x="53254" y="990226"/>
                </a:lnTo>
                <a:lnTo>
                  <a:pt x="59883" y="1085470"/>
                </a:lnTo>
                <a:lnTo>
                  <a:pt x="59883" y="1136258"/>
                </a:lnTo>
                <a:lnTo>
                  <a:pt x="59883" y="1047332"/>
                </a:lnTo>
                <a:lnTo>
                  <a:pt x="66762" y="1129933"/>
                </a:lnTo>
                <a:lnTo>
                  <a:pt x="66762" y="1148908"/>
                </a:lnTo>
                <a:lnTo>
                  <a:pt x="73392" y="1161747"/>
                </a:lnTo>
                <a:lnTo>
                  <a:pt x="73392" y="1155233"/>
                </a:lnTo>
                <a:lnTo>
                  <a:pt x="73392" y="1161747"/>
                </a:lnTo>
                <a:lnTo>
                  <a:pt x="80021" y="1168072"/>
                </a:lnTo>
                <a:lnTo>
                  <a:pt x="80021" y="1161747"/>
                </a:lnTo>
                <a:lnTo>
                  <a:pt x="80021" y="1168072"/>
                </a:lnTo>
                <a:lnTo>
                  <a:pt x="86651" y="1168072"/>
                </a:lnTo>
                <a:lnTo>
                  <a:pt x="93364" y="1161747"/>
                </a:lnTo>
                <a:lnTo>
                  <a:pt x="93364" y="1168072"/>
                </a:lnTo>
                <a:lnTo>
                  <a:pt x="93364" y="1161747"/>
                </a:lnTo>
                <a:lnTo>
                  <a:pt x="99994" y="1168072"/>
                </a:lnTo>
                <a:lnTo>
                  <a:pt x="106624" y="1168072"/>
                </a:lnTo>
                <a:lnTo>
                  <a:pt x="113336" y="1168072"/>
                </a:lnTo>
                <a:lnTo>
                  <a:pt x="119966" y="1168072"/>
                </a:lnTo>
                <a:lnTo>
                  <a:pt x="126596" y="1168072"/>
                </a:lnTo>
                <a:lnTo>
                  <a:pt x="133226" y="1168072"/>
                </a:lnTo>
                <a:lnTo>
                  <a:pt x="139938" y="1168072"/>
                </a:lnTo>
                <a:lnTo>
                  <a:pt x="146568" y="1168072"/>
                </a:lnTo>
                <a:lnTo>
                  <a:pt x="153198" y="1168072"/>
                </a:lnTo>
                <a:lnTo>
                  <a:pt x="159911" y="1168072"/>
                </a:lnTo>
                <a:lnTo>
                  <a:pt x="166541" y="1168072"/>
                </a:lnTo>
                <a:lnTo>
                  <a:pt x="173170" y="1168072"/>
                </a:lnTo>
                <a:lnTo>
                  <a:pt x="180049" y="1168072"/>
                </a:lnTo>
                <a:lnTo>
                  <a:pt x="186679" y="1168072"/>
                </a:lnTo>
                <a:lnTo>
                  <a:pt x="193309" y="1168072"/>
                </a:lnTo>
                <a:lnTo>
                  <a:pt x="200021" y="1168072"/>
                </a:lnTo>
                <a:lnTo>
                  <a:pt x="206651" y="1168072"/>
                </a:lnTo>
                <a:lnTo>
                  <a:pt x="213281" y="1168072"/>
                </a:lnTo>
                <a:lnTo>
                  <a:pt x="219911" y="1168072"/>
                </a:lnTo>
                <a:lnTo>
                  <a:pt x="226623" y="1168072"/>
                </a:lnTo>
                <a:lnTo>
                  <a:pt x="233253" y="1168072"/>
                </a:lnTo>
                <a:lnTo>
                  <a:pt x="239883" y="1168072"/>
                </a:lnTo>
                <a:lnTo>
                  <a:pt x="246596" y="1168072"/>
                </a:lnTo>
                <a:lnTo>
                  <a:pt x="253226" y="1168072"/>
                </a:lnTo>
                <a:lnTo>
                  <a:pt x="259855" y="1168072"/>
                </a:lnTo>
                <a:lnTo>
                  <a:pt x="266485" y="1168072"/>
                </a:lnTo>
                <a:lnTo>
                  <a:pt x="273198" y="1168072"/>
                </a:lnTo>
                <a:lnTo>
                  <a:pt x="279828" y="1168072"/>
                </a:lnTo>
                <a:lnTo>
                  <a:pt x="286458" y="1168072"/>
                </a:lnTo>
                <a:lnTo>
                  <a:pt x="293087" y="1168072"/>
                </a:lnTo>
                <a:lnTo>
                  <a:pt x="299966" y="1168072"/>
                </a:lnTo>
                <a:lnTo>
                  <a:pt x="306596" y="1168072"/>
                </a:lnTo>
                <a:lnTo>
                  <a:pt x="313308" y="1168072"/>
                </a:lnTo>
                <a:lnTo>
                  <a:pt x="319938" y="1168072"/>
                </a:lnTo>
                <a:lnTo>
                  <a:pt x="326568" y="1168072"/>
                </a:lnTo>
                <a:lnTo>
                  <a:pt x="333281" y="1168072"/>
                </a:lnTo>
                <a:lnTo>
                  <a:pt x="339910" y="1168072"/>
                </a:lnTo>
                <a:lnTo>
                  <a:pt x="346540" y="1168072"/>
                </a:lnTo>
                <a:lnTo>
                  <a:pt x="353170" y="1168072"/>
                </a:lnTo>
                <a:lnTo>
                  <a:pt x="359883" y="1168072"/>
                </a:lnTo>
                <a:lnTo>
                  <a:pt x="366513" y="1168072"/>
                </a:lnTo>
                <a:lnTo>
                  <a:pt x="373142" y="1168072"/>
                </a:lnTo>
                <a:lnTo>
                  <a:pt x="379855" y="1168072"/>
                </a:lnTo>
                <a:lnTo>
                  <a:pt x="386485" y="1168072"/>
                </a:lnTo>
                <a:lnTo>
                  <a:pt x="393115" y="1168072"/>
                </a:lnTo>
                <a:lnTo>
                  <a:pt x="399745" y="1168072"/>
                </a:lnTo>
                <a:lnTo>
                  <a:pt x="433225" y="1168072"/>
                </a:lnTo>
                <a:lnTo>
                  <a:pt x="439855" y="1168072"/>
                </a:lnTo>
                <a:lnTo>
                  <a:pt x="446568" y="1168072"/>
                </a:lnTo>
                <a:lnTo>
                  <a:pt x="453198" y="1168072"/>
                </a:lnTo>
                <a:lnTo>
                  <a:pt x="459827" y="1168072"/>
                </a:lnTo>
                <a:lnTo>
                  <a:pt x="466540" y="1168072"/>
                </a:lnTo>
                <a:lnTo>
                  <a:pt x="473170" y="1168072"/>
                </a:lnTo>
                <a:lnTo>
                  <a:pt x="479800" y="1168072"/>
                </a:lnTo>
                <a:lnTo>
                  <a:pt x="486429" y="1168072"/>
                </a:lnTo>
                <a:lnTo>
                  <a:pt x="493142" y="1168072"/>
                </a:lnTo>
                <a:lnTo>
                  <a:pt x="499772" y="1168072"/>
                </a:lnTo>
                <a:lnTo>
                  <a:pt x="506402" y="1168072"/>
                </a:lnTo>
                <a:lnTo>
                  <a:pt x="513115" y="1168072"/>
                </a:lnTo>
                <a:lnTo>
                  <a:pt x="519744" y="1168072"/>
                </a:lnTo>
                <a:lnTo>
                  <a:pt x="526374" y="1168072"/>
                </a:lnTo>
                <a:lnTo>
                  <a:pt x="533253" y="1168072"/>
                </a:lnTo>
                <a:lnTo>
                  <a:pt x="539882" y="1168072"/>
                </a:lnTo>
                <a:lnTo>
                  <a:pt x="546512" y="1168072"/>
                </a:lnTo>
                <a:lnTo>
                  <a:pt x="553225" y="1168072"/>
                </a:lnTo>
                <a:lnTo>
                  <a:pt x="559855" y="1168072"/>
                </a:lnTo>
                <a:lnTo>
                  <a:pt x="566485" y="1168072"/>
                </a:lnTo>
                <a:lnTo>
                  <a:pt x="573114" y="1168072"/>
                </a:lnTo>
                <a:lnTo>
                  <a:pt x="579827" y="1168072"/>
                </a:lnTo>
                <a:lnTo>
                  <a:pt x="586457" y="1168072"/>
                </a:lnTo>
                <a:lnTo>
                  <a:pt x="593087" y="1168072"/>
                </a:lnTo>
                <a:lnTo>
                  <a:pt x="599799" y="1168072"/>
                </a:lnTo>
                <a:lnTo>
                  <a:pt x="606429" y="1168072"/>
                </a:lnTo>
                <a:lnTo>
                  <a:pt x="613059" y="1168072"/>
                </a:lnTo>
                <a:lnTo>
                  <a:pt x="619689" y="1168072"/>
                </a:lnTo>
                <a:lnTo>
                  <a:pt x="626402" y="1168072"/>
                </a:lnTo>
                <a:lnTo>
                  <a:pt x="633031" y="1168072"/>
                </a:lnTo>
                <a:lnTo>
                  <a:pt x="639661" y="1168072"/>
                </a:lnTo>
                <a:lnTo>
                  <a:pt x="646540" y="1168072"/>
                </a:lnTo>
                <a:lnTo>
                  <a:pt x="653169" y="1168072"/>
                </a:lnTo>
                <a:lnTo>
                  <a:pt x="659882" y="1168072"/>
                </a:lnTo>
                <a:lnTo>
                  <a:pt x="666512" y="1168072"/>
                </a:lnTo>
                <a:lnTo>
                  <a:pt x="673142" y="1168072"/>
                </a:lnTo>
                <a:lnTo>
                  <a:pt x="679772" y="1168072"/>
                </a:lnTo>
                <a:lnTo>
                  <a:pt x="686484" y="1168072"/>
                </a:lnTo>
                <a:lnTo>
                  <a:pt x="693114" y="1168072"/>
                </a:lnTo>
                <a:lnTo>
                  <a:pt x="699744" y="1168072"/>
                </a:lnTo>
                <a:lnTo>
                  <a:pt x="706374" y="1168072"/>
                </a:lnTo>
                <a:lnTo>
                  <a:pt x="713086" y="1168072"/>
                </a:lnTo>
                <a:lnTo>
                  <a:pt x="719716" y="1168072"/>
                </a:lnTo>
                <a:lnTo>
                  <a:pt x="726346" y="1168072"/>
                </a:lnTo>
                <a:lnTo>
                  <a:pt x="733059" y="1168072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392088" y="2549374"/>
            <a:ext cx="1839360" cy="0"/>
          </a:xfrm>
          <a:custGeom>
            <a:avLst/>
            <a:gdLst/>
            <a:ahLst/>
            <a:cxnLst/>
            <a:rect l="l" t="t" r="r" b="b"/>
            <a:pathLst>
              <a:path w="1839360">
                <a:moveTo>
                  <a:pt x="0" y="0"/>
                </a:moveTo>
                <a:lnTo>
                  <a:pt x="1839360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618662" y="1381294"/>
            <a:ext cx="1626129" cy="787090"/>
          </a:xfrm>
          <a:custGeom>
            <a:avLst/>
            <a:gdLst/>
            <a:ahLst/>
            <a:cxnLst/>
            <a:rect l="l" t="t" r="r" b="b"/>
            <a:pathLst>
              <a:path w="1626129" h="787090">
                <a:moveTo>
                  <a:pt x="0" y="787090"/>
                </a:moveTo>
                <a:lnTo>
                  <a:pt x="1626129" y="787090"/>
                </a:lnTo>
                <a:lnTo>
                  <a:pt x="1626129" y="0"/>
                </a:lnTo>
                <a:lnTo>
                  <a:pt x="0" y="0"/>
                </a:lnTo>
                <a:lnTo>
                  <a:pt x="0" y="7870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618662" y="1381302"/>
            <a:ext cx="1626129" cy="787082"/>
          </a:xfrm>
          <a:custGeom>
            <a:avLst/>
            <a:gdLst/>
            <a:ahLst/>
            <a:cxnLst/>
            <a:rect l="l" t="t" r="r" b="b"/>
            <a:pathLst>
              <a:path w="1626129" h="787082">
                <a:moveTo>
                  <a:pt x="0" y="787082"/>
                </a:moveTo>
                <a:lnTo>
                  <a:pt x="0" y="0"/>
                </a:lnTo>
                <a:lnTo>
                  <a:pt x="1626129" y="0"/>
                </a:lnTo>
                <a:lnTo>
                  <a:pt x="1626129" y="787082"/>
                </a:lnTo>
                <a:lnTo>
                  <a:pt x="0" y="787082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618662" y="2171267"/>
            <a:ext cx="1636074" cy="0"/>
          </a:xfrm>
          <a:custGeom>
            <a:avLst/>
            <a:gdLst/>
            <a:ahLst/>
            <a:cxnLst/>
            <a:rect l="l" t="t" r="r" b="b"/>
            <a:pathLst>
              <a:path w="1636074">
                <a:moveTo>
                  <a:pt x="0" y="0"/>
                </a:moveTo>
                <a:lnTo>
                  <a:pt x="1636074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244792" y="1381302"/>
            <a:ext cx="0" cy="787082"/>
          </a:xfrm>
          <a:custGeom>
            <a:avLst/>
            <a:gdLst/>
            <a:ahLst/>
            <a:cxnLst/>
            <a:rect l="l" t="t" r="r" b="b"/>
            <a:pathLst>
              <a:path h="787082">
                <a:moveTo>
                  <a:pt x="0" y="0"/>
                </a:moveTo>
                <a:lnTo>
                  <a:pt x="0" y="787082"/>
                </a:lnTo>
              </a:path>
            </a:pathLst>
          </a:custGeom>
          <a:ln w="66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618663" y="1381301"/>
            <a:ext cx="0" cy="253917"/>
          </a:xfrm>
          <a:custGeom>
            <a:avLst/>
            <a:gdLst/>
            <a:ahLst/>
            <a:cxnLst/>
            <a:rect l="l" t="t" r="r" b="b"/>
            <a:pathLst>
              <a:path h="253917">
                <a:moveTo>
                  <a:pt x="0" y="0"/>
                </a:moveTo>
                <a:lnTo>
                  <a:pt x="0" y="25391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618663" y="1876312"/>
            <a:ext cx="0" cy="292071"/>
          </a:xfrm>
          <a:custGeom>
            <a:avLst/>
            <a:gdLst/>
            <a:ahLst/>
            <a:cxnLst/>
            <a:rect l="l" t="t" r="r" b="b"/>
            <a:pathLst>
              <a:path h="292071">
                <a:moveTo>
                  <a:pt x="0" y="0"/>
                </a:moveTo>
                <a:lnTo>
                  <a:pt x="0" y="29207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816687" y="2149253"/>
            <a:ext cx="0" cy="19130"/>
          </a:xfrm>
          <a:custGeom>
            <a:avLst/>
            <a:gdLst/>
            <a:ahLst/>
            <a:cxnLst/>
            <a:rect l="l" t="t" r="r" b="b"/>
            <a:pathLst>
              <a:path h="19130">
                <a:moveTo>
                  <a:pt x="0" y="0"/>
                </a:moveTo>
                <a:lnTo>
                  <a:pt x="0" y="19130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816687" y="1381302"/>
            <a:ext cx="0" cy="19107"/>
          </a:xfrm>
          <a:custGeom>
            <a:avLst/>
            <a:gdLst/>
            <a:ahLst/>
            <a:cxnLst/>
            <a:rect l="l" t="t" r="r" b="b"/>
            <a:pathLst>
              <a:path h="19107">
                <a:moveTo>
                  <a:pt x="0" y="0"/>
                </a:moveTo>
                <a:lnTo>
                  <a:pt x="0" y="19107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109932" y="2149129"/>
            <a:ext cx="0" cy="19255"/>
          </a:xfrm>
          <a:custGeom>
            <a:avLst/>
            <a:gdLst/>
            <a:ahLst/>
            <a:cxnLst/>
            <a:rect l="l" t="t" r="r" b="b"/>
            <a:pathLst>
              <a:path h="19255">
                <a:moveTo>
                  <a:pt x="0" y="0"/>
                </a:moveTo>
                <a:lnTo>
                  <a:pt x="0" y="19255"/>
                </a:lnTo>
              </a:path>
            </a:pathLst>
          </a:custGeom>
          <a:ln w="107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109932" y="1381302"/>
            <a:ext cx="0" cy="19231"/>
          </a:xfrm>
          <a:custGeom>
            <a:avLst/>
            <a:gdLst/>
            <a:ahLst/>
            <a:cxnLst/>
            <a:rect l="l" t="t" r="r" b="b"/>
            <a:pathLst>
              <a:path h="19231">
                <a:moveTo>
                  <a:pt x="0" y="0"/>
                </a:moveTo>
                <a:lnTo>
                  <a:pt x="0" y="19231"/>
                </a:lnTo>
              </a:path>
            </a:pathLst>
          </a:custGeom>
          <a:ln w="107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409807" y="2149253"/>
            <a:ext cx="0" cy="19130"/>
          </a:xfrm>
          <a:custGeom>
            <a:avLst/>
            <a:gdLst/>
            <a:ahLst/>
            <a:cxnLst/>
            <a:rect l="l" t="t" r="r" b="b"/>
            <a:pathLst>
              <a:path h="19130">
                <a:moveTo>
                  <a:pt x="0" y="0"/>
                </a:moveTo>
                <a:lnTo>
                  <a:pt x="0" y="19130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409807" y="1381302"/>
            <a:ext cx="0" cy="19107"/>
          </a:xfrm>
          <a:custGeom>
            <a:avLst/>
            <a:gdLst/>
            <a:ahLst/>
            <a:cxnLst/>
            <a:rect l="l" t="t" r="r" b="b"/>
            <a:pathLst>
              <a:path h="19107">
                <a:moveTo>
                  <a:pt x="0" y="0"/>
                </a:moveTo>
                <a:lnTo>
                  <a:pt x="0" y="19107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703136" y="2149212"/>
            <a:ext cx="0" cy="19172"/>
          </a:xfrm>
          <a:custGeom>
            <a:avLst/>
            <a:gdLst/>
            <a:ahLst/>
            <a:cxnLst/>
            <a:rect l="l" t="t" r="r" b="b"/>
            <a:pathLst>
              <a:path h="19172">
                <a:moveTo>
                  <a:pt x="0" y="0"/>
                </a:moveTo>
                <a:lnTo>
                  <a:pt x="0" y="1917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03135" y="1381302"/>
            <a:ext cx="0" cy="19148"/>
          </a:xfrm>
          <a:custGeom>
            <a:avLst/>
            <a:gdLst/>
            <a:ahLst/>
            <a:cxnLst/>
            <a:rect l="l" t="t" r="r" b="b"/>
            <a:pathLst>
              <a:path h="19148">
                <a:moveTo>
                  <a:pt x="0" y="0"/>
                </a:moveTo>
                <a:lnTo>
                  <a:pt x="0" y="19148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996256" y="2149253"/>
            <a:ext cx="0" cy="19130"/>
          </a:xfrm>
          <a:custGeom>
            <a:avLst/>
            <a:gdLst/>
            <a:ahLst/>
            <a:cxnLst/>
            <a:rect l="l" t="t" r="r" b="b"/>
            <a:pathLst>
              <a:path h="19130">
                <a:moveTo>
                  <a:pt x="0" y="0"/>
                </a:moveTo>
                <a:lnTo>
                  <a:pt x="0" y="19130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996256" y="1381302"/>
            <a:ext cx="0" cy="19107"/>
          </a:xfrm>
          <a:custGeom>
            <a:avLst/>
            <a:gdLst/>
            <a:ahLst/>
            <a:cxnLst/>
            <a:rect l="l" t="t" r="r" b="b"/>
            <a:pathLst>
              <a:path h="19107">
                <a:moveTo>
                  <a:pt x="0" y="0"/>
                </a:moveTo>
                <a:lnTo>
                  <a:pt x="0" y="19107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6618662" y="1961790"/>
            <a:ext cx="23287" cy="0"/>
          </a:xfrm>
          <a:custGeom>
            <a:avLst/>
            <a:gdLst/>
            <a:ahLst/>
            <a:cxnLst/>
            <a:rect l="l" t="t" r="r" b="b"/>
            <a:pathLst>
              <a:path w="23287">
                <a:moveTo>
                  <a:pt x="0" y="0"/>
                </a:moveTo>
                <a:lnTo>
                  <a:pt x="23287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224819" y="1958907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228134" y="1962065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8224819" y="1736788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8228134" y="1739946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6618662" y="1517394"/>
            <a:ext cx="23287" cy="0"/>
          </a:xfrm>
          <a:custGeom>
            <a:avLst/>
            <a:gdLst/>
            <a:ahLst/>
            <a:cxnLst/>
            <a:rect l="l" t="t" r="r" b="b"/>
            <a:pathLst>
              <a:path w="23287">
                <a:moveTo>
                  <a:pt x="0" y="0"/>
                </a:moveTo>
                <a:lnTo>
                  <a:pt x="23287" y="0"/>
                </a:lnTo>
              </a:path>
            </a:pathLst>
          </a:custGeom>
          <a:ln w="68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224819" y="1514510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8228134" y="1517669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3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805374" y="1381302"/>
            <a:ext cx="0" cy="76040"/>
          </a:xfrm>
          <a:custGeom>
            <a:avLst/>
            <a:gdLst/>
            <a:ahLst/>
            <a:cxnLst/>
            <a:rect l="l" t="t" r="r" b="b"/>
            <a:pathLst>
              <a:path h="76040">
                <a:moveTo>
                  <a:pt x="0" y="7604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6825264" y="1381302"/>
            <a:ext cx="156037" cy="789758"/>
          </a:xfrm>
          <a:custGeom>
            <a:avLst/>
            <a:gdLst/>
            <a:ahLst/>
            <a:cxnLst/>
            <a:rect l="l" t="t" r="r" b="b"/>
            <a:pathLst>
              <a:path w="156037" h="789758">
                <a:moveTo>
                  <a:pt x="0" y="0"/>
                </a:moveTo>
                <a:lnTo>
                  <a:pt x="0" y="76040"/>
                </a:lnTo>
                <a:lnTo>
                  <a:pt x="13342" y="590238"/>
                </a:lnTo>
                <a:lnTo>
                  <a:pt x="19972" y="577604"/>
                </a:lnTo>
                <a:lnTo>
                  <a:pt x="33315" y="774432"/>
                </a:lnTo>
                <a:lnTo>
                  <a:pt x="46574" y="691830"/>
                </a:lnTo>
                <a:lnTo>
                  <a:pt x="60082" y="729969"/>
                </a:lnTo>
                <a:lnTo>
                  <a:pt x="66795" y="761782"/>
                </a:lnTo>
                <a:lnTo>
                  <a:pt x="80055" y="774432"/>
                </a:lnTo>
                <a:lnTo>
                  <a:pt x="93397" y="787082"/>
                </a:lnTo>
                <a:lnTo>
                  <a:pt x="106657" y="520515"/>
                </a:lnTo>
                <a:lnTo>
                  <a:pt x="113370" y="768107"/>
                </a:lnTo>
                <a:lnTo>
                  <a:pt x="126629" y="748943"/>
                </a:lnTo>
                <a:lnTo>
                  <a:pt x="139972" y="723644"/>
                </a:lnTo>
                <a:lnTo>
                  <a:pt x="146602" y="780757"/>
                </a:lnTo>
                <a:lnTo>
                  <a:pt x="156037" y="789758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6999060" y="1501876"/>
            <a:ext cx="165383" cy="669184"/>
          </a:xfrm>
          <a:custGeom>
            <a:avLst/>
            <a:gdLst/>
            <a:ahLst/>
            <a:cxnLst/>
            <a:rect l="l" t="t" r="r" b="b"/>
            <a:pathLst>
              <a:path w="165383" h="669184">
                <a:moveTo>
                  <a:pt x="0" y="669184"/>
                </a:moveTo>
                <a:lnTo>
                  <a:pt x="12916" y="558606"/>
                </a:lnTo>
                <a:lnTo>
                  <a:pt x="19546" y="647533"/>
                </a:lnTo>
                <a:lnTo>
                  <a:pt x="32888" y="584095"/>
                </a:lnTo>
                <a:lnTo>
                  <a:pt x="46148" y="0"/>
                </a:lnTo>
                <a:lnTo>
                  <a:pt x="52860" y="349168"/>
                </a:lnTo>
                <a:lnTo>
                  <a:pt x="66120" y="539632"/>
                </a:lnTo>
                <a:lnTo>
                  <a:pt x="79463" y="203089"/>
                </a:lnTo>
                <a:lnTo>
                  <a:pt x="92722" y="526792"/>
                </a:lnTo>
                <a:lnTo>
                  <a:pt x="99435" y="590420"/>
                </a:lnTo>
                <a:lnTo>
                  <a:pt x="112943" y="647533"/>
                </a:lnTo>
                <a:lnTo>
                  <a:pt x="126203" y="622044"/>
                </a:lnTo>
                <a:lnTo>
                  <a:pt x="139545" y="634883"/>
                </a:lnTo>
                <a:lnTo>
                  <a:pt x="146175" y="660182"/>
                </a:lnTo>
                <a:lnTo>
                  <a:pt x="159518" y="641208"/>
                </a:lnTo>
                <a:lnTo>
                  <a:pt x="165383" y="669184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178468" y="2149410"/>
            <a:ext cx="32358" cy="21651"/>
          </a:xfrm>
          <a:custGeom>
            <a:avLst/>
            <a:gdLst/>
            <a:ahLst/>
            <a:cxnLst/>
            <a:rect l="l" t="t" r="r" b="b"/>
            <a:pathLst>
              <a:path w="32358" h="21651">
                <a:moveTo>
                  <a:pt x="0" y="21651"/>
                </a:moveTo>
                <a:lnTo>
                  <a:pt x="0" y="18974"/>
                </a:lnTo>
                <a:lnTo>
                  <a:pt x="13342" y="18974"/>
                </a:lnTo>
                <a:lnTo>
                  <a:pt x="26685" y="0"/>
                </a:lnTo>
                <a:lnTo>
                  <a:pt x="32358" y="21651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219687" y="2155735"/>
            <a:ext cx="16266" cy="15326"/>
          </a:xfrm>
          <a:custGeom>
            <a:avLst/>
            <a:gdLst/>
            <a:ahLst/>
            <a:cxnLst/>
            <a:rect l="l" t="t" r="r" b="b"/>
            <a:pathLst>
              <a:path w="16266" h="15326">
                <a:moveTo>
                  <a:pt x="0" y="15326"/>
                </a:moveTo>
                <a:lnTo>
                  <a:pt x="5355" y="0"/>
                </a:lnTo>
                <a:lnTo>
                  <a:pt x="16266" y="15326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365180" y="2168384"/>
            <a:ext cx="2805" cy="2676"/>
          </a:xfrm>
          <a:custGeom>
            <a:avLst/>
            <a:gdLst/>
            <a:ahLst/>
            <a:cxnLst/>
            <a:rect l="l" t="t" r="r" b="b"/>
            <a:pathLst>
              <a:path w="2805" h="2676">
                <a:moveTo>
                  <a:pt x="0" y="2676"/>
                </a:moveTo>
                <a:lnTo>
                  <a:pt x="0" y="0"/>
                </a:lnTo>
                <a:lnTo>
                  <a:pt x="2805" y="2676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469031" y="2168384"/>
            <a:ext cx="2805" cy="2676"/>
          </a:xfrm>
          <a:custGeom>
            <a:avLst/>
            <a:gdLst/>
            <a:ahLst/>
            <a:cxnLst/>
            <a:rect l="l" t="t" r="r" b="b"/>
            <a:pathLst>
              <a:path w="2805" h="2676">
                <a:moveTo>
                  <a:pt x="0" y="2676"/>
                </a:moveTo>
                <a:lnTo>
                  <a:pt x="2805" y="0"/>
                </a:lnTo>
                <a:lnTo>
                  <a:pt x="2805" y="2676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7011976" y="1469993"/>
            <a:ext cx="66528" cy="63626"/>
          </a:xfrm>
          <a:custGeom>
            <a:avLst/>
            <a:gdLst/>
            <a:ahLst/>
            <a:cxnLst/>
            <a:rect l="l" t="t" r="r" b="b"/>
            <a:pathLst>
              <a:path w="66528" h="63626">
                <a:moveTo>
                  <a:pt x="0" y="63626"/>
                </a:moveTo>
                <a:lnTo>
                  <a:pt x="66528" y="63626"/>
                </a:lnTo>
                <a:lnTo>
                  <a:pt x="66528" y="0"/>
                </a:lnTo>
                <a:lnTo>
                  <a:pt x="0" y="0"/>
                </a:lnTo>
                <a:lnTo>
                  <a:pt x="0" y="636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7011976" y="1469993"/>
            <a:ext cx="66528" cy="63626"/>
          </a:xfrm>
          <a:custGeom>
            <a:avLst/>
            <a:gdLst/>
            <a:ahLst/>
            <a:cxnLst/>
            <a:rect l="l" t="t" r="r" b="b"/>
            <a:pathLst>
              <a:path w="66528" h="63626">
                <a:moveTo>
                  <a:pt x="0" y="63626"/>
                </a:moveTo>
                <a:lnTo>
                  <a:pt x="66528" y="63626"/>
                </a:lnTo>
                <a:lnTo>
                  <a:pt x="66528" y="0"/>
                </a:lnTo>
                <a:lnTo>
                  <a:pt x="0" y="0"/>
                </a:lnTo>
                <a:lnTo>
                  <a:pt x="0" y="63626"/>
                </a:lnTo>
                <a:close/>
              </a:path>
            </a:pathLst>
          </a:custGeom>
          <a:ln w="12978">
            <a:solidFill>
              <a:srgbClr val="FFFFD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7071893" y="1533674"/>
            <a:ext cx="379814" cy="241093"/>
          </a:xfrm>
          <a:custGeom>
            <a:avLst/>
            <a:gdLst/>
            <a:ahLst/>
            <a:cxnLst/>
            <a:rect l="l" t="t" r="r" b="b"/>
            <a:pathLst>
              <a:path w="379814" h="241093">
                <a:moveTo>
                  <a:pt x="0" y="241093"/>
                </a:moveTo>
                <a:lnTo>
                  <a:pt x="379814" y="241093"/>
                </a:lnTo>
                <a:lnTo>
                  <a:pt x="379814" y="0"/>
                </a:lnTo>
                <a:lnTo>
                  <a:pt x="0" y="0"/>
                </a:lnTo>
                <a:lnTo>
                  <a:pt x="0" y="241093"/>
                </a:lnTo>
                <a:close/>
              </a:path>
            </a:pathLst>
          </a:custGeom>
          <a:solidFill>
            <a:srgbClr val="FFFFE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7071893" y="1533674"/>
            <a:ext cx="379814" cy="241093"/>
          </a:xfrm>
          <a:custGeom>
            <a:avLst/>
            <a:gdLst/>
            <a:ahLst/>
            <a:cxnLst/>
            <a:rect l="l" t="t" r="r" b="b"/>
            <a:pathLst>
              <a:path w="379814" h="241093">
                <a:moveTo>
                  <a:pt x="0" y="241093"/>
                </a:moveTo>
                <a:lnTo>
                  <a:pt x="379814" y="241093"/>
                </a:lnTo>
                <a:lnTo>
                  <a:pt x="379814" y="0"/>
                </a:lnTo>
                <a:lnTo>
                  <a:pt x="0" y="0"/>
                </a:lnTo>
                <a:lnTo>
                  <a:pt x="0" y="241093"/>
                </a:lnTo>
                <a:close/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6478773" y="1635219"/>
            <a:ext cx="419932" cy="241093"/>
          </a:xfrm>
          <a:custGeom>
            <a:avLst/>
            <a:gdLst/>
            <a:ahLst/>
            <a:cxnLst/>
            <a:rect l="l" t="t" r="r" b="b"/>
            <a:pathLst>
              <a:path w="419932" h="241093">
                <a:moveTo>
                  <a:pt x="0" y="241093"/>
                </a:moveTo>
                <a:lnTo>
                  <a:pt x="419932" y="241093"/>
                </a:lnTo>
                <a:lnTo>
                  <a:pt x="419932" y="0"/>
                </a:lnTo>
                <a:lnTo>
                  <a:pt x="0" y="0"/>
                </a:lnTo>
                <a:lnTo>
                  <a:pt x="0" y="241093"/>
                </a:lnTo>
                <a:close/>
              </a:path>
            </a:pathLst>
          </a:custGeom>
          <a:solidFill>
            <a:srgbClr val="FFFFE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478773" y="1635219"/>
            <a:ext cx="419932" cy="241093"/>
          </a:xfrm>
          <a:custGeom>
            <a:avLst/>
            <a:gdLst/>
            <a:ahLst/>
            <a:cxnLst/>
            <a:rect l="l" t="t" r="r" b="b"/>
            <a:pathLst>
              <a:path w="419932" h="241093">
                <a:moveTo>
                  <a:pt x="0" y="241093"/>
                </a:moveTo>
                <a:lnTo>
                  <a:pt x="419932" y="241093"/>
                </a:lnTo>
                <a:lnTo>
                  <a:pt x="419932" y="0"/>
                </a:lnTo>
                <a:lnTo>
                  <a:pt x="0" y="0"/>
                </a:lnTo>
                <a:lnTo>
                  <a:pt x="0" y="241093"/>
                </a:lnTo>
                <a:close/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898689" y="1870012"/>
            <a:ext cx="66528" cy="63626"/>
          </a:xfrm>
          <a:custGeom>
            <a:avLst/>
            <a:gdLst/>
            <a:ahLst/>
            <a:cxnLst/>
            <a:rect l="l" t="t" r="r" b="b"/>
            <a:pathLst>
              <a:path w="66528" h="63626">
                <a:moveTo>
                  <a:pt x="0" y="63626"/>
                </a:moveTo>
                <a:lnTo>
                  <a:pt x="66528" y="63626"/>
                </a:lnTo>
                <a:lnTo>
                  <a:pt x="66528" y="0"/>
                </a:lnTo>
                <a:lnTo>
                  <a:pt x="0" y="0"/>
                </a:lnTo>
                <a:lnTo>
                  <a:pt x="0" y="636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898689" y="1870012"/>
            <a:ext cx="66528" cy="63626"/>
          </a:xfrm>
          <a:custGeom>
            <a:avLst/>
            <a:gdLst/>
            <a:ahLst/>
            <a:cxnLst/>
            <a:rect l="l" t="t" r="r" b="b"/>
            <a:pathLst>
              <a:path w="66528" h="63626">
                <a:moveTo>
                  <a:pt x="0" y="63626"/>
                </a:moveTo>
                <a:lnTo>
                  <a:pt x="66528" y="63626"/>
                </a:lnTo>
                <a:lnTo>
                  <a:pt x="66528" y="0"/>
                </a:lnTo>
                <a:lnTo>
                  <a:pt x="0" y="0"/>
                </a:lnTo>
                <a:lnTo>
                  <a:pt x="0" y="63626"/>
                </a:lnTo>
                <a:close/>
              </a:path>
            </a:pathLst>
          </a:custGeom>
          <a:ln w="12978">
            <a:solidFill>
              <a:srgbClr val="FFFFD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345739" y="2975730"/>
            <a:ext cx="2902371" cy="0"/>
          </a:xfrm>
          <a:custGeom>
            <a:avLst/>
            <a:gdLst/>
            <a:ahLst/>
            <a:cxnLst/>
            <a:rect l="l" t="t" r="r" b="b"/>
            <a:pathLst>
              <a:path w="2902371">
                <a:moveTo>
                  <a:pt x="0" y="0"/>
                </a:moveTo>
                <a:lnTo>
                  <a:pt x="2902371" y="0"/>
                </a:lnTo>
              </a:path>
            </a:pathLst>
          </a:custGeom>
          <a:ln w="684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5345738" y="4126665"/>
            <a:ext cx="2902370" cy="0"/>
          </a:xfrm>
          <a:custGeom>
            <a:avLst/>
            <a:gdLst/>
            <a:ahLst/>
            <a:cxnLst/>
            <a:rect l="l" t="t" r="r" b="b"/>
            <a:pathLst>
              <a:path w="2902370">
                <a:moveTo>
                  <a:pt x="0" y="0"/>
                </a:moveTo>
                <a:lnTo>
                  <a:pt x="2902370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8238163" y="2972857"/>
            <a:ext cx="0" cy="1150931"/>
          </a:xfrm>
          <a:custGeom>
            <a:avLst/>
            <a:gdLst/>
            <a:ahLst/>
            <a:cxnLst/>
            <a:rect l="l" t="t" r="r" b="b"/>
            <a:pathLst>
              <a:path h="1150931">
                <a:moveTo>
                  <a:pt x="0" y="0"/>
                </a:moveTo>
                <a:lnTo>
                  <a:pt x="0" y="11509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345737" y="2972857"/>
            <a:ext cx="0" cy="1150931"/>
          </a:xfrm>
          <a:custGeom>
            <a:avLst/>
            <a:gdLst/>
            <a:ahLst/>
            <a:cxnLst/>
            <a:rect l="l" t="t" r="r" b="b"/>
            <a:pathLst>
              <a:path h="1150931">
                <a:moveTo>
                  <a:pt x="0" y="0"/>
                </a:moveTo>
                <a:lnTo>
                  <a:pt x="0" y="115093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349068" y="4095253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5349068" y="3001173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5670382" y="4091925"/>
            <a:ext cx="0" cy="31863"/>
          </a:xfrm>
          <a:custGeom>
            <a:avLst/>
            <a:gdLst/>
            <a:ahLst/>
            <a:cxnLst/>
            <a:rect l="l" t="t" r="r" b="b"/>
            <a:pathLst>
              <a:path h="31863">
                <a:moveTo>
                  <a:pt x="0" y="0"/>
                </a:moveTo>
                <a:lnTo>
                  <a:pt x="0" y="31863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5670382" y="2972857"/>
            <a:ext cx="0" cy="31643"/>
          </a:xfrm>
          <a:custGeom>
            <a:avLst/>
            <a:gdLst/>
            <a:ahLst/>
            <a:cxnLst/>
            <a:rect l="l" t="t" r="r" b="b"/>
            <a:pathLst>
              <a:path h="31643">
                <a:moveTo>
                  <a:pt x="0" y="0"/>
                </a:moveTo>
                <a:lnTo>
                  <a:pt x="0" y="31643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990321" y="4091896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5990321" y="2972857"/>
            <a:ext cx="0" cy="31672"/>
          </a:xfrm>
          <a:custGeom>
            <a:avLst/>
            <a:gdLst/>
            <a:ahLst/>
            <a:cxnLst/>
            <a:rect l="l" t="t" r="r" b="b"/>
            <a:pathLst>
              <a:path h="31672">
                <a:moveTo>
                  <a:pt x="0" y="0"/>
                </a:moveTo>
                <a:lnTo>
                  <a:pt x="0" y="3167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310252" y="4091938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310251" y="2972857"/>
            <a:ext cx="0" cy="31631"/>
          </a:xfrm>
          <a:custGeom>
            <a:avLst/>
            <a:gdLst/>
            <a:ahLst/>
            <a:cxnLst/>
            <a:rect l="l" t="t" r="r" b="b"/>
            <a:pathLst>
              <a:path h="31631">
                <a:moveTo>
                  <a:pt x="0" y="0"/>
                </a:moveTo>
                <a:lnTo>
                  <a:pt x="0" y="3163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630016" y="4091896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956618" y="4091896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276548" y="4091938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7596478" y="4091938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7916243" y="4091938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8241476" y="4095253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8241476" y="3001174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345737" y="4123789"/>
            <a:ext cx="2892425" cy="0"/>
          </a:xfrm>
          <a:custGeom>
            <a:avLst/>
            <a:gdLst/>
            <a:ahLst/>
            <a:cxnLst/>
            <a:rect l="l" t="t" r="r" b="b"/>
            <a:pathLst>
              <a:path w="2892425">
                <a:moveTo>
                  <a:pt x="0" y="0"/>
                </a:moveTo>
                <a:lnTo>
                  <a:pt x="289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345737" y="3892617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8204847" y="3889741"/>
            <a:ext cx="33314" cy="0"/>
          </a:xfrm>
          <a:custGeom>
            <a:avLst/>
            <a:gdLst/>
            <a:ahLst/>
            <a:cxnLst/>
            <a:rect l="l" t="t" r="r" b="b"/>
            <a:pathLst>
              <a:path w="33314">
                <a:moveTo>
                  <a:pt x="333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8208161" y="3892895"/>
            <a:ext cx="6712" cy="0"/>
          </a:xfrm>
          <a:custGeom>
            <a:avLst/>
            <a:gdLst/>
            <a:ahLst/>
            <a:cxnLst/>
            <a:rect l="l" t="t" r="r" b="b"/>
            <a:pathLst>
              <a:path w="6712">
                <a:moveTo>
                  <a:pt x="0" y="0"/>
                </a:moveTo>
                <a:lnTo>
                  <a:pt x="6712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5345737" y="3665062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8204847" y="3662190"/>
            <a:ext cx="33314" cy="0"/>
          </a:xfrm>
          <a:custGeom>
            <a:avLst/>
            <a:gdLst/>
            <a:ahLst/>
            <a:cxnLst/>
            <a:rect l="l" t="t" r="r" b="b"/>
            <a:pathLst>
              <a:path w="33314">
                <a:moveTo>
                  <a:pt x="333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8208161" y="3665336"/>
            <a:ext cx="6712" cy="0"/>
          </a:xfrm>
          <a:custGeom>
            <a:avLst/>
            <a:gdLst/>
            <a:ahLst/>
            <a:cxnLst/>
            <a:rect l="l" t="t" r="r" b="b"/>
            <a:pathLst>
              <a:path w="6712">
                <a:moveTo>
                  <a:pt x="0" y="0"/>
                </a:moveTo>
                <a:lnTo>
                  <a:pt x="6712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345737" y="3430990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605320" y="3428117"/>
            <a:ext cx="1599527" cy="0"/>
          </a:xfrm>
          <a:custGeom>
            <a:avLst/>
            <a:gdLst/>
            <a:ahLst/>
            <a:cxnLst/>
            <a:rect l="l" t="t" r="r" b="b"/>
            <a:pathLst>
              <a:path w="1599527">
                <a:moveTo>
                  <a:pt x="0" y="0"/>
                </a:moveTo>
                <a:lnTo>
                  <a:pt x="159952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5345736" y="3203281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191819" y="3200409"/>
            <a:ext cx="1013028" cy="0"/>
          </a:xfrm>
          <a:custGeom>
            <a:avLst/>
            <a:gdLst/>
            <a:ahLst/>
            <a:cxnLst/>
            <a:rect l="l" t="t" r="r" b="b"/>
            <a:pathLst>
              <a:path w="1013028">
                <a:moveTo>
                  <a:pt x="0" y="0"/>
                </a:moveTo>
                <a:lnTo>
                  <a:pt x="10130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605320" y="3200409"/>
            <a:ext cx="206684" cy="0"/>
          </a:xfrm>
          <a:custGeom>
            <a:avLst/>
            <a:gdLst/>
            <a:ahLst/>
            <a:cxnLst/>
            <a:rect l="l" t="t" r="r" b="b"/>
            <a:pathLst>
              <a:path w="206684">
                <a:moveTo>
                  <a:pt x="0" y="0"/>
                </a:moveTo>
                <a:lnTo>
                  <a:pt x="20668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345737" y="2972857"/>
            <a:ext cx="2892425" cy="0"/>
          </a:xfrm>
          <a:custGeom>
            <a:avLst/>
            <a:gdLst/>
            <a:ahLst/>
            <a:cxnLst/>
            <a:rect l="l" t="t" r="r" b="b"/>
            <a:pathLst>
              <a:path w="2892425">
                <a:moveTo>
                  <a:pt x="0" y="0"/>
                </a:moveTo>
                <a:lnTo>
                  <a:pt x="289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659029" y="2972857"/>
            <a:ext cx="519744" cy="1144631"/>
          </a:xfrm>
          <a:custGeom>
            <a:avLst/>
            <a:gdLst/>
            <a:ahLst/>
            <a:cxnLst/>
            <a:rect l="l" t="t" r="r" b="b"/>
            <a:pathLst>
              <a:path w="519744" h="1144631">
                <a:moveTo>
                  <a:pt x="0" y="1131841"/>
                </a:moveTo>
                <a:lnTo>
                  <a:pt x="6654" y="0"/>
                </a:lnTo>
                <a:lnTo>
                  <a:pt x="6654" y="1131841"/>
                </a:lnTo>
                <a:lnTo>
                  <a:pt x="6654" y="1106640"/>
                </a:lnTo>
                <a:lnTo>
                  <a:pt x="13309" y="1138330"/>
                </a:lnTo>
                <a:lnTo>
                  <a:pt x="13309" y="1125541"/>
                </a:lnTo>
                <a:lnTo>
                  <a:pt x="19955" y="1125541"/>
                </a:lnTo>
                <a:lnTo>
                  <a:pt x="19955" y="1100348"/>
                </a:lnTo>
                <a:lnTo>
                  <a:pt x="19955" y="1138330"/>
                </a:lnTo>
                <a:lnTo>
                  <a:pt x="26610" y="1125541"/>
                </a:lnTo>
                <a:lnTo>
                  <a:pt x="26610" y="1100348"/>
                </a:lnTo>
                <a:lnTo>
                  <a:pt x="26610" y="1131841"/>
                </a:lnTo>
                <a:lnTo>
                  <a:pt x="33281" y="1106640"/>
                </a:lnTo>
                <a:lnTo>
                  <a:pt x="33281" y="1062357"/>
                </a:lnTo>
                <a:lnTo>
                  <a:pt x="39911" y="1018066"/>
                </a:lnTo>
                <a:lnTo>
                  <a:pt x="39911" y="1138330"/>
                </a:lnTo>
                <a:lnTo>
                  <a:pt x="39911" y="1094047"/>
                </a:lnTo>
                <a:lnTo>
                  <a:pt x="46541" y="1106640"/>
                </a:lnTo>
                <a:lnTo>
                  <a:pt x="46541" y="1112940"/>
                </a:lnTo>
                <a:lnTo>
                  <a:pt x="53254" y="1125541"/>
                </a:lnTo>
                <a:lnTo>
                  <a:pt x="53254" y="1112940"/>
                </a:lnTo>
                <a:lnTo>
                  <a:pt x="53254" y="1131841"/>
                </a:lnTo>
                <a:lnTo>
                  <a:pt x="59883" y="1112940"/>
                </a:lnTo>
                <a:lnTo>
                  <a:pt x="59883" y="1125541"/>
                </a:lnTo>
                <a:lnTo>
                  <a:pt x="66762" y="1131841"/>
                </a:lnTo>
                <a:lnTo>
                  <a:pt x="73392" y="1138330"/>
                </a:lnTo>
                <a:lnTo>
                  <a:pt x="73392" y="1131841"/>
                </a:lnTo>
                <a:lnTo>
                  <a:pt x="73392" y="1138330"/>
                </a:lnTo>
                <a:lnTo>
                  <a:pt x="80021" y="1119241"/>
                </a:lnTo>
                <a:lnTo>
                  <a:pt x="80021" y="1131841"/>
                </a:lnTo>
                <a:lnTo>
                  <a:pt x="80021" y="1119241"/>
                </a:lnTo>
                <a:lnTo>
                  <a:pt x="86651" y="1138330"/>
                </a:lnTo>
                <a:lnTo>
                  <a:pt x="86651" y="1119241"/>
                </a:lnTo>
                <a:lnTo>
                  <a:pt x="93364" y="1138330"/>
                </a:lnTo>
                <a:lnTo>
                  <a:pt x="93364" y="1112940"/>
                </a:lnTo>
                <a:lnTo>
                  <a:pt x="99994" y="1144631"/>
                </a:lnTo>
                <a:lnTo>
                  <a:pt x="99994" y="1125541"/>
                </a:lnTo>
                <a:lnTo>
                  <a:pt x="99994" y="1138330"/>
                </a:lnTo>
                <a:lnTo>
                  <a:pt x="106624" y="1138330"/>
                </a:lnTo>
                <a:lnTo>
                  <a:pt x="113336" y="1138330"/>
                </a:lnTo>
                <a:lnTo>
                  <a:pt x="113336" y="1125541"/>
                </a:lnTo>
                <a:lnTo>
                  <a:pt x="119966" y="1119241"/>
                </a:lnTo>
                <a:lnTo>
                  <a:pt x="139938" y="1144631"/>
                </a:lnTo>
                <a:lnTo>
                  <a:pt x="139938" y="1131841"/>
                </a:lnTo>
                <a:lnTo>
                  <a:pt x="146568" y="1144631"/>
                </a:lnTo>
                <a:lnTo>
                  <a:pt x="146568" y="1131841"/>
                </a:lnTo>
                <a:lnTo>
                  <a:pt x="153198" y="1138330"/>
                </a:lnTo>
                <a:lnTo>
                  <a:pt x="159911" y="1144631"/>
                </a:lnTo>
                <a:lnTo>
                  <a:pt x="159911" y="1131841"/>
                </a:lnTo>
                <a:lnTo>
                  <a:pt x="159911" y="1144631"/>
                </a:lnTo>
                <a:lnTo>
                  <a:pt x="166541" y="1144631"/>
                </a:lnTo>
                <a:lnTo>
                  <a:pt x="173170" y="1144631"/>
                </a:lnTo>
                <a:lnTo>
                  <a:pt x="186679" y="1144631"/>
                </a:lnTo>
                <a:lnTo>
                  <a:pt x="180049" y="1144631"/>
                </a:lnTo>
                <a:lnTo>
                  <a:pt x="186679" y="1138330"/>
                </a:lnTo>
                <a:lnTo>
                  <a:pt x="193308" y="1144631"/>
                </a:lnTo>
                <a:lnTo>
                  <a:pt x="193308" y="1138330"/>
                </a:lnTo>
                <a:lnTo>
                  <a:pt x="200021" y="1144631"/>
                </a:lnTo>
                <a:lnTo>
                  <a:pt x="206651" y="1144631"/>
                </a:lnTo>
                <a:lnTo>
                  <a:pt x="213281" y="1125541"/>
                </a:lnTo>
                <a:lnTo>
                  <a:pt x="213281" y="1144631"/>
                </a:lnTo>
                <a:lnTo>
                  <a:pt x="213281" y="1138330"/>
                </a:lnTo>
                <a:lnTo>
                  <a:pt x="219911" y="1144631"/>
                </a:lnTo>
                <a:lnTo>
                  <a:pt x="226623" y="1138330"/>
                </a:lnTo>
                <a:lnTo>
                  <a:pt x="233253" y="1144631"/>
                </a:lnTo>
                <a:lnTo>
                  <a:pt x="239883" y="1138330"/>
                </a:lnTo>
                <a:lnTo>
                  <a:pt x="239883" y="1131841"/>
                </a:lnTo>
                <a:lnTo>
                  <a:pt x="246596" y="1144631"/>
                </a:lnTo>
                <a:lnTo>
                  <a:pt x="246596" y="1138330"/>
                </a:lnTo>
                <a:lnTo>
                  <a:pt x="246596" y="1144631"/>
                </a:lnTo>
                <a:lnTo>
                  <a:pt x="253225" y="1138330"/>
                </a:lnTo>
                <a:lnTo>
                  <a:pt x="253226" y="1144631"/>
                </a:lnTo>
                <a:lnTo>
                  <a:pt x="253225" y="1138330"/>
                </a:lnTo>
                <a:lnTo>
                  <a:pt x="259855" y="1144631"/>
                </a:lnTo>
                <a:lnTo>
                  <a:pt x="266485" y="1138330"/>
                </a:lnTo>
                <a:lnTo>
                  <a:pt x="273198" y="1144631"/>
                </a:lnTo>
                <a:lnTo>
                  <a:pt x="279828" y="1144631"/>
                </a:lnTo>
                <a:lnTo>
                  <a:pt x="286457" y="1131841"/>
                </a:lnTo>
                <a:lnTo>
                  <a:pt x="286457" y="1138330"/>
                </a:lnTo>
                <a:lnTo>
                  <a:pt x="293087" y="1144631"/>
                </a:lnTo>
                <a:lnTo>
                  <a:pt x="293087" y="1138330"/>
                </a:lnTo>
                <a:lnTo>
                  <a:pt x="293087" y="1144631"/>
                </a:lnTo>
                <a:lnTo>
                  <a:pt x="299966" y="1131841"/>
                </a:lnTo>
                <a:lnTo>
                  <a:pt x="299966" y="1144631"/>
                </a:lnTo>
                <a:lnTo>
                  <a:pt x="306596" y="1144631"/>
                </a:lnTo>
                <a:lnTo>
                  <a:pt x="313308" y="1144631"/>
                </a:lnTo>
                <a:lnTo>
                  <a:pt x="313308" y="1125541"/>
                </a:lnTo>
                <a:lnTo>
                  <a:pt x="313308" y="1144631"/>
                </a:lnTo>
                <a:lnTo>
                  <a:pt x="319938" y="1138330"/>
                </a:lnTo>
                <a:lnTo>
                  <a:pt x="326568" y="1144631"/>
                </a:lnTo>
                <a:lnTo>
                  <a:pt x="326568" y="1131841"/>
                </a:lnTo>
                <a:lnTo>
                  <a:pt x="333281" y="1144631"/>
                </a:lnTo>
                <a:lnTo>
                  <a:pt x="339910" y="1144631"/>
                </a:lnTo>
                <a:lnTo>
                  <a:pt x="346540" y="1144631"/>
                </a:lnTo>
                <a:lnTo>
                  <a:pt x="353170" y="1144631"/>
                </a:lnTo>
                <a:lnTo>
                  <a:pt x="359883" y="1138330"/>
                </a:lnTo>
                <a:lnTo>
                  <a:pt x="366513" y="1144631"/>
                </a:lnTo>
                <a:lnTo>
                  <a:pt x="366513" y="1138330"/>
                </a:lnTo>
                <a:lnTo>
                  <a:pt x="366513" y="1144631"/>
                </a:lnTo>
                <a:lnTo>
                  <a:pt x="373142" y="1144631"/>
                </a:lnTo>
                <a:lnTo>
                  <a:pt x="379855" y="1144631"/>
                </a:lnTo>
                <a:lnTo>
                  <a:pt x="393115" y="1144631"/>
                </a:lnTo>
                <a:lnTo>
                  <a:pt x="386485" y="1144631"/>
                </a:lnTo>
                <a:lnTo>
                  <a:pt x="393115" y="1144631"/>
                </a:lnTo>
                <a:lnTo>
                  <a:pt x="399745" y="1144631"/>
                </a:lnTo>
                <a:lnTo>
                  <a:pt x="406457" y="1144631"/>
                </a:lnTo>
                <a:lnTo>
                  <a:pt x="413253" y="1144631"/>
                </a:lnTo>
                <a:lnTo>
                  <a:pt x="419965" y="1144631"/>
                </a:lnTo>
                <a:lnTo>
                  <a:pt x="426595" y="1144631"/>
                </a:lnTo>
                <a:lnTo>
                  <a:pt x="433225" y="1144631"/>
                </a:lnTo>
                <a:lnTo>
                  <a:pt x="439855" y="1144631"/>
                </a:lnTo>
                <a:lnTo>
                  <a:pt x="446568" y="1144631"/>
                </a:lnTo>
                <a:lnTo>
                  <a:pt x="453197" y="1144631"/>
                </a:lnTo>
                <a:lnTo>
                  <a:pt x="459827" y="1144631"/>
                </a:lnTo>
                <a:lnTo>
                  <a:pt x="466540" y="1144631"/>
                </a:lnTo>
                <a:lnTo>
                  <a:pt x="473170" y="1144631"/>
                </a:lnTo>
                <a:lnTo>
                  <a:pt x="479800" y="1144631"/>
                </a:lnTo>
                <a:lnTo>
                  <a:pt x="486429" y="1144631"/>
                </a:lnTo>
                <a:lnTo>
                  <a:pt x="493142" y="1144631"/>
                </a:lnTo>
                <a:lnTo>
                  <a:pt x="499772" y="1144631"/>
                </a:lnTo>
                <a:lnTo>
                  <a:pt x="506402" y="1144631"/>
                </a:lnTo>
                <a:lnTo>
                  <a:pt x="513114" y="1144631"/>
                </a:lnTo>
                <a:lnTo>
                  <a:pt x="519744" y="1144631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178774" y="4117488"/>
            <a:ext cx="2052675" cy="0"/>
          </a:xfrm>
          <a:custGeom>
            <a:avLst/>
            <a:gdLst/>
            <a:ahLst/>
            <a:cxnLst/>
            <a:rect l="l" t="t" r="r" b="b"/>
            <a:pathLst>
              <a:path w="2052675">
                <a:moveTo>
                  <a:pt x="0" y="0"/>
                </a:moveTo>
                <a:lnTo>
                  <a:pt x="2052675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6199554" y="2574718"/>
            <a:ext cx="1177925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319405" algn="l"/>
                <a:tab pos="645795" algn="l"/>
                <a:tab pos="965835" algn="l"/>
              </a:tabLst>
            </a:pPr>
            <a:r>
              <a:rPr sz="650" dirty="0">
                <a:latin typeface="Arial"/>
                <a:cs typeface="Arial"/>
              </a:rPr>
              <a:t>100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150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2500</a:t>
            </a:r>
            <a:endParaRPr sz="650">
              <a:latin typeface="Arial"/>
              <a:cs typeface="Arial"/>
            </a:endParaRPr>
          </a:p>
          <a:p>
            <a:pPr marR="3175" algn="ctr">
              <a:lnSpc>
                <a:spcPct val="100000"/>
              </a:lnSpc>
              <a:spcBef>
                <a:spcPts val="70"/>
              </a:spcBef>
            </a:pPr>
            <a:r>
              <a:rPr sz="650" spc="185" dirty="0">
                <a:latin typeface="Microsoft YaHei UI"/>
                <a:cs typeface="Microsoft YaHei UI"/>
              </a:rPr>
              <a:t>循环频</a:t>
            </a:r>
            <a:r>
              <a:rPr sz="650" spc="30" dirty="0">
                <a:latin typeface="Microsoft YaHei UI"/>
                <a:cs typeface="Microsoft YaHei UI"/>
              </a:rPr>
              <a:t>率</a:t>
            </a:r>
            <a:r>
              <a:rPr sz="650" dirty="0">
                <a:latin typeface="Microsoft YaHei UI"/>
                <a:cs typeface="Microsoft YaHei UI"/>
              </a:rPr>
              <a:t> </a:t>
            </a:r>
            <a:r>
              <a:rPr sz="650" spc="-20" dirty="0">
                <a:latin typeface="Microsoft YaHei UI"/>
                <a:cs typeface="Microsoft YaHei UI"/>
              </a:rPr>
              <a:t> </a:t>
            </a:r>
            <a:r>
              <a:rPr sz="700" spc="75" dirty="0">
                <a:latin typeface="Symbol"/>
                <a:cs typeface="Symbol"/>
              </a:rPr>
              <a:t></a:t>
            </a:r>
            <a:r>
              <a:rPr sz="650" spc="20" dirty="0">
                <a:latin typeface="Arial"/>
                <a:cs typeface="Arial"/>
              </a:rPr>
              <a:t>/</a:t>
            </a:r>
            <a:r>
              <a:rPr sz="650" spc="-5" dirty="0">
                <a:latin typeface="Arial"/>
                <a:cs typeface="Arial"/>
              </a:rPr>
              <a:t>H</a:t>
            </a:r>
            <a:r>
              <a:rPr sz="650" spc="15" dirty="0">
                <a:latin typeface="Arial"/>
                <a:cs typeface="Arial"/>
              </a:rPr>
              <a:t>z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650" spc="-10" dirty="0">
                <a:latin typeface="Arial"/>
                <a:cs typeface="Arial"/>
              </a:rPr>
              <a:t>(</a:t>
            </a:r>
            <a:r>
              <a:rPr sz="650" dirty="0">
                <a:latin typeface="Arial"/>
                <a:cs typeface="Arial"/>
              </a:rPr>
              <a:t>b</a:t>
            </a:r>
            <a:r>
              <a:rPr sz="650" spc="10" dirty="0">
                <a:latin typeface="Arial"/>
                <a:cs typeface="Arial"/>
              </a:rPr>
              <a:t>)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30" dirty="0">
                <a:latin typeface="Arial"/>
                <a:cs typeface="Arial"/>
              </a:rPr>
              <a:t>S</a:t>
            </a:r>
            <a:r>
              <a:rPr sz="650" dirty="0">
                <a:latin typeface="Arial"/>
                <a:cs typeface="Arial"/>
              </a:rPr>
              <a:t>h</a:t>
            </a:r>
            <a:r>
              <a:rPr sz="650" spc="5" dirty="0">
                <a:latin typeface="Arial"/>
                <a:cs typeface="Arial"/>
              </a:rPr>
              <a:t>i</a:t>
            </a:r>
            <a:r>
              <a:rPr sz="650" dirty="0">
                <a:latin typeface="Arial"/>
                <a:cs typeface="Arial"/>
              </a:rPr>
              <a:t>p</a:t>
            </a:r>
            <a:r>
              <a:rPr sz="650" spc="15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485739" y="2574718"/>
            <a:ext cx="21209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3000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805711" y="2574718"/>
            <a:ext cx="53848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8455" algn="l"/>
              </a:tabLst>
            </a:pPr>
            <a:r>
              <a:rPr sz="650" dirty="0">
                <a:latin typeface="Arial"/>
                <a:cs typeface="Arial"/>
              </a:rPr>
              <a:t>350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4000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5259860" y="2504773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5186476" y="2270004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5186476" y="1908178"/>
            <a:ext cx="1419860" cy="238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0</a:t>
            </a:r>
            <a:r>
              <a:rPr sz="650" spc="15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5186476" y="1793762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186476" y="1565326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5259859" y="1241459"/>
            <a:ext cx="1712595" cy="333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1339215">
              <a:lnSpc>
                <a:spcPts val="750"/>
              </a:lnSpc>
            </a:pPr>
            <a:r>
              <a:rPr sz="650" spc="-10" dirty="0">
                <a:latin typeface="Arial"/>
                <a:cs typeface="Arial"/>
              </a:rPr>
              <a:t>(</a:t>
            </a:r>
            <a:r>
              <a:rPr sz="650" dirty="0">
                <a:latin typeface="Arial"/>
                <a:cs typeface="Arial"/>
              </a:rPr>
              <a:t>a</a:t>
            </a:r>
            <a:r>
              <a:rPr sz="650" spc="10" dirty="0">
                <a:latin typeface="Arial"/>
                <a:cs typeface="Arial"/>
              </a:rPr>
              <a:t>)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30" dirty="0">
                <a:latin typeface="Arial"/>
                <a:cs typeface="Arial"/>
              </a:rPr>
              <a:t>S</a:t>
            </a:r>
            <a:r>
              <a:rPr sz="650" dirty="0">
                <a:latin typeface="Arial"/>
                <a:cs typeface="Arial"/>
              </a:rPr>
              <a:t>h</a:t>
            </a:r>
            <a:r>
              <a:rPr sz="650" spc="5" dirty="0">
                <a:latin typeface="Arial"/>
                <a:cs typeface="Arial"/>
              </a:rPr>
              <a:t>i</a:t>
            </a:r>
            <a:r>
              <a:rPr sz="650" dirty="0">
                <a:latin typeface="Arial"/>
                <a:cs typeface="Arial"/>
              </a:rPr>
              <a:t>p</a:t>
            </a:r>
            <a:r>
              <a:rPr sz="650" spc="15" dirty="0">
                <a:latin typeface="Arial"/>
                <a:cs typeface="Arial"/>
              </a:rPr>
              <a:t>1</a:t>
            </a:r>
            <a:r>
              <a:rPr sz="650" spc="10" dirty="0">
                <a:latin typeface="Arial"/>
                <a:cs typeface="Arial"/>
              </a:rPr>
              <a:t> 1</a:t>
            </a:r>
            <a:endParaRPr sz="650">
              <a:latin typeface="Arial"/>
              <a:cs typeface="Arial"/>
            </a:endParaRPr>
          </a:p>
          <a:p>
            <a:pPr marR="372110" algn="r">
              <a:lnSpc>
                <a:spcPct val="100000"/>
              </a:lnSpc>
              <a:spcBef>
                <a:spcPts val="250"/>
              </a:spcBef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1</a:t>
            </a:r>
            <a:r>
              <a:rPr sz="650" spc="15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4976712" y="1952860"/>
            <a:ext cx="138430" cy="12700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75" spc="-37" baseline="-17094" dirty="0">
                <a:latin typeface="Arial"/>
                <a:cs typeface="Arial"/>
              </a:rPr>
              <a:t>R</a:t>
            </a:r>
            <a:r>
              <a:rPr sz="550" dirty="0">
                <a:latin typeface="Symbol"/>
                <a:cs typeface="Symbol"/>
              </a:rPr>
              <a:t></a:t>
            </a:r>
            <a:endParaRPr sz="550">
              <a:latin typeface="Symbol"/>
              <a:cs typeface="Symbol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4996972" y="1861548"/>
            <a:ext cx="162560" cy="16129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25" baseline="-35353" dirty="0">
                <a:latin typeface="Arial"/>
                <a:cs typeface="Arial"/>
              </a:rPr>
              <a:t>x</a:t>
            </a:r>
            <a:r>
              <a:rPr sz="825" spc="-120" baseline="-35353" dirty="0">
                <a:latin typeface="Arial"/>
                <a:cs typeface="Arial"/>
              </a:rPr>
              <a:t> </a:t>
            </a:r>
            <a:r>
              <a:rPr sz="650" spc="-20" dirty="0">
                <a:latin typeface="Arial"/>
                <a:cs typeface="Arial"/>
              </a:rPr>
              <a:t>(</a:t>
            </a:r>
            <a:r>
              <a:rPr sz="1050" spc="-15" baseline="-7936" dirty="0">
                <a:latin typeface="Symbol"/>
                <a:cs typeface="Symbol"/>
              </a:rPr>
              <a:t></a:t>
            </a:r>
            <a:r>
              <a:rPr sz="650" dirty="0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6779331" y="2187402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025878" y="2187402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100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7325712" y="2187402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200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7618999" y="2187403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300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7912368" y="2187403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400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6472060" y="1685901"/>
            <a:ext cx="426720" cy="19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7092425" y="1565393"/>
            <a:ext cx="292735" cy="95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-10" dirty="0">
                <a:latin typeface="Arial"/>
                <a:cs typeface="Arial"/>
              </a:rPr>
              <a:t>X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78.1</a:t>
            </a:r>
            <a:r>
              <a:rPr sz="550" spc="10" dirty="0">
                <a:latin typeface="Arial"/>
                <a:cs typeface="Arial"/>
              </a:rPr>
              <a:t>3</a:t>
            </a:r>
            <a:endParaRPr sz="550">
              <a:latin typeface="Arial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7092425" y="1654067"/>
            <a:ext cx="339090" cy="95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40" dirty="0">
                <a:latin typeface="Arial"/>
                <a:cs typeface="Arial"/>
              </a:rPr>
              <a:t>Y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0.153</a:t>
            </a:r>
            <a:r>
              <a:rPr sz="550" spc="10" dirty="0">
                <a:latin typeface="Arial"/>
                <a:cs typeface="Arial"/>
              </a:rPr>
              <a:t>4</a:t>
            </a:r>
            <a:endParaRPr sz="550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6499305" y="1666937"/>
            <a:ext cx="379730" cy="184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60" algn="ctr">
              <a:lnSpc>
                <a:spcPct val="100000"/>
              </a:lnSpc>
            </a:pPr>
            <a:r>
              <a:rPr sz="550" spc="-10" dirty="0">
                <a:latin typeface="Arial"/>
                <a:cs typeface="Arial"/>
              </a:rPr>
              <a:t>X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39.0</a:t>
            </a:r>
            <a:r>
              <a:rPr sz="550" spc="10" dirty="0">
                <a:latin typeface="Arial"/>
                <a:cs typeface="Arial"/>
              </a:rPr>
              <a:t>6</a:t>
            </a:r>
            <a:endParaRPr sz="5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5"/>
              </a:spcBef>
            </a:pPr>
            <a:r>
              <a:rPr sz="550" spc="40" dirty="0">
                <a:latin typeface="Arial"/>
                <a:cs typeface="Arial"/>
              </a:rPr>
              <a:t>Y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0.0619</a:t>
            </a:r>
            <a:r>
              <a:rPr sz="550" spc="10" dirty="0">
                <a:latin typeface="Arial"/>
                <a:cs typeface="Arial"/>
              </a:rPr>
              <a:t>2</a:t>
            </a:r>
            <a:endParaRPr sz="550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5239697" y="4142422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-</a:t>
            </a:r>
            <a:r>
              <a:rPr sz="650" dirty="0">
                <a:latin typeface="Arial"/>
                <a:cs typeface="Arial"/>
              </a:rPr>
              <a:t>50</a:t>
            </a: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5633019" y="4142422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5906184" y="4142422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500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6605320" y="2972834"/>
            <a:ext cx="1632759" cy="695655"/>
          </a:xfrm>
          <a:custGeom>
            <a:avLst/>
            <a:gdLst/>
            <a:ahLst/>
            <a:cxnLst/>
            <a:rect l="l" t="t" r="r" b="b"/>
            <a:pathLst>
              <a:path w="1632759" h="695655">
                <a:moveTo>
                  <a:pt x="0" y="695655"/>
                </a:moveTo>
                <a:lnTo>
                  <a:pt x="1632759" y="695655"/>
                </a:lnTo>
                <a:lnTo>
                  <a:pt x="1632759" y="0"/>
                </a:lnTo>
                <a:lnTo>
                  <a:pt x="0" y="0"/>
                </a:lnTo>
                <a:lnTo>
                  <a:pt x="0" y="6956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605320" y="2972857"/>
            <a:ext cx="1632842" cy="695632"/>
          </a:xfrm>
          <a:custGeom>
            <a:avLst/>
            <a:gdLst/>
            <a:ahLst/>
            <a:cxnLst/>
            <a:rect l="l" t="t" r="r" b="b"/>
            <a:pathLst>
              <a:path w="1632842" h="695632">
                <a:moveTo>
                  <a:pt x="0" y="695632"/>
                </a:moveTo>
                <a:lnTo>
                  <a:pt x="0" y="0"/>
                </a:lnTo>
                <a:lnTo>
                  <a:pt x="1632841" y="0"/>
                </a:lnTo>
                <a:lnTo>
                  <a:pt x="1632842" y="695632"/>
                </a:lnTo>
                <a:lnTo>
                  <a:pt x="0" y="695632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605320" y="3671362"/>
            <a:ext cx="1642787" cy="0"/>
          </a:xfrm>
          <a:custGeom>
            <a:avLst/>
            <a:gdLst/>
            <a:ahLst/>
            <a:cxnLst/>
            <a:rect l="l" t="t" r="r" b="b"/>
            <a:pathLst>
              <a:path w="1642787">
                <a:moveTo>
                  <a:pt x="0" y="0"/>
                </a:moveTo>
                <a:lnTo>
                  <a:pt x="1642787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605320" y="2972857"/>
            <a:ext cx="0" cy="695632"/>
          </a:xfrm>
          <a:custGeom>
            <a:avLst/>
            <a:gdLst/>
            <a:ahLst/>
            <a:cxnLst/>
            <a:rect l="l" t="t" r="r" b="b"/>
            <a:pathLst>
              <a:path h="695632">
                <a:moveTo>
                  <a:pt x="0" y="0"/>
                </a:moveTo>
                <a:lnTo>
                  <a:pt x="0" y="69563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676797" y="3649231"/>
            <a:ext cx="0" cy="19258"/>
          </a:xfrm>
          <a:custGeom>
            <a:avLst/>
            <a:gdLst/>
            <a:ahLst/>
            <a:cxnLst/>
            <a:rect l="l" t="t" r="r" b="b"/>
            <a:pathLst>
              <a:path h="19258">
                <a:moveTo>
                  <a:pt x="0" y="0"/>
                </a:moveTo>
                <a:lnTo>
                  <a:pt x="0" y="19258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676797" y="2972857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7136617" y="3649231"/>
            <a:ext cx="0" cy="19258"/>
          </a:xfrm>
          <a:custGeom>
            <a:avLst/>
            <a:gdLst/>
            <a:ahLst/>
            <a:cxnLst/>
            <a:rect l="l" t="t" r="r" b="b"/>
            <a:pathLst>
              <a:path h="19258">
                <a:moveTo>
                  <a:pt x="0" y="0"/>
                </a:moveTo>
                <a:lnTo>
                  <a:pt x="0" y="19258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7136617" y="2972857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7589848" y="3649190"/>
            <a:ext cx="0" cy="19299"/>
          </a:xfrm>
          <a:custGeom>
            <a:avLst/>
            <a:gdLst/>
            <a:ahLst/>
            <a:cxnLst/>
            <a:rect l="l" t="t" r="r" b="b"/>
            <a:pathLst>
              <a:path h="19299">
                <a:moveTo>
                  <a:pt x="0" y="0"/>
                </a:moveTo>
                <a:lnTo>
                  <a:pt x="0" y="19299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7589848" y="2972857"/>
            <a:ext cx="0" cy="19087"/>
          </a:xfrm>
          <a:custGeom>
            <a:avLst/>
            <a:gdLst/>
            <a:ahLst/>
            <a:cxnLst/>
            <a:rect l="l" t="t" r="r" b="b"/>
            <a:pathLst>
              <a:path h="19087">
                <a:moveTo>
                  <a:pt x="0" y="0"/>
                </a:moveTo>
                <a:lnTo>
                  <a:pt x="0" y="19087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8049668" y="3649231"/>
            <a:ext cx="0" cy="19258"/>
          </a:xfrm>
          <a:custGeom>
            <a:avLst/>
            <a:gdLst/>
            <a:ahLst/>
            <a:cxnLst/>
            <a:rect l="l" t="t" r="r" b="b"/>
            <a:pathLst>
              <a:path h="19258">
                <a:moveTo>
                  <a:pt x="0" y="0"/>
                </a:moveTo>
                <a:lnTo>
                  <a:pt x="0" y="19258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8049668" y="297285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605320" y="3652269"/>
            <a:ext cx="23287" cy="0"/>
          </a:xfrm>
          <a:custGeom>
            <a:avLst/>
            <a:gdLst/>
            <a:ahLst/>
            <a:cxnLst/>
            <a:rect l="l" t="t" r="r" b="b"/>
            <a:pathLst>
              <a:path w="23287">
                <a:moveTo>
                  <a:pt x="0" y="0"/>
                </a:moveTo>
                <a:lnTo>
                  <a:pt x="23287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8218189" y="3649392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8221504" y="3652546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605320" y="3424698"/>
            <a:ext cx="23287" cy="0"/>
          </a:xfrm>
          <a:custGeom>
            <a:avLst/>
            <a:gdLst/>
            <a:ahLst/>
            <a:cxnLst/>
            <a:rect l="l" t="t" r="r" b="b"/>
            <a:pathLst>
              <a:path w="23287">
                <a:moveTo>
                  <a:pt x="0" y="0"/>
                </a:moveTo>
                <a:lnTo>
                  <a:pt x="23287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8218189" y="3421825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8221504" y="3424971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605320" y="3196989"/>
            <a:ext cx="23287" cy="0"/>
          </a:xfrm>
          <a:custGeom>
            <a:avLst/>
            <a:gdLst/>
            <a:ahLst/>
            <a:cxnLst/>
            <a:rect l="l" t="t" r="r" b="b"/>
            <a:pathLst>
              <a:path w="23287">
                <a:moveTo>
                  <a:pt x="0" y="0"/>
                </a:moveTo>
                <a:lnTo>
                  <a:pt x="23287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8218189" y="3194116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8221504" y="3197263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665402" y="2972857"/>
            <a:ext cx="0" cy="607065"/>
          </a:xfrm>
          <a:custGeom>
            <a:avLst/>
            <a:gdLst/>
            <a:ahLst/>
            <a:cxnLst/>
            <a:rect l="l" t="t" r="r" b="b"/>
            <a:pathLst>
              <a:path h="607065">
                <a:moveTo>
                  <a:pt x="0" y="607065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678745" y="2972857"/>
            <a:ext cx="1126323" cy="676534"/>
          </a:xfrm>
          <a:custGeom>
            <a:avLst/>
            <a:gdLst/>
            <a:ahLst/>
            <a:cxnLst/>
            <a:rect l="l" t="t" r="r" b="b"/>
            <a:pathLst>
              <a:path w="1126323" h="676534">
                <a:moveTo>
                  <a:pt x="0" y="0"/>
                </a:moveTo>
                <a:lnTo>
                  <a:pt x="0" y="607065"/>
                </a:lnTo>
                <a:lnTo>
                  <a:pt x="13259" y="505835"/>
                </a:lnTo>
                <a:lnTo>
                  <a:pt x="19972" y="651341"/>
                </a:lnTo>
                <a:lnTo>
                  <a:pt x="26602" y="600773"/>
                </a:lnTo>
                <a:lnTo>
                  <a:pt x="39944" y="600773"/>
                </a:lnTo>
                <a:lnTo>
                  <a:pt x="46574" y="486958"/>
                </a:lnTo>
                <a:lnTo>
                  <a:pt x="53204" y="632471"/>
                </a:lnTo>
                <a:lnTo>
                  <a:pt x="66546" y="594480"/>
                </a:lnTo>
                <a:lnTo>
                  <a:pt x="73176" y="499543"/>
                </a:lnTo>
                <a:lnTo>
                  <a:pt x="79806" y="600773"/>
                </a:lnTo>
                <a:lnTo>
                  <a:pt x="93314" y="524791"/>
                </a:lnTo>
                <a:lnTo>
                  <a:pt x="99944" y="341523"/>
                </a:lnTo>
                <a:lnTo>
                  <a:pt x="106657" y="170604"/>
                </a:lnTo>
                <a:lnTo>
                  <a:pt x="119917" y="638740"/>
                </a:lnTo>
                <a:lnTo>
                  <a:pt x="126629" y="455260"/>
                </a:lnTo>
                <a:lnTo>
                  <a:pt x="133259" y="512206"/>
                </a:lnTo>
                <a:lnTo>
                  <a:pt x="146519" y="543826"/>
                </a:lnTo>
                <a:lnTo>
                  <a:pt x="153231" y="588188"/>
                </a:lnTo>
                <a:lnTo>
                  <a:pt x="159861" y="537534"/>
                </a:lnTo>
                <a:lnTo>
                  <a:pt x="173121" y="625943"/>
                </a:lnTo>
                <a:lnTo>
                  <a:pt x="179833" y="531241"/>
                </a:lnTo>
                <a:lnTo>
                  <a:pt x="186463" y="600773"/>
                </a:lnTo>
                <a:lnTo>
                  <a:pt x="199806" y="594480"/>
                </a:lnTo>
                <a:lnTo>
                  <a:pt x="206601" y="619650"/>
                </a:lnTo>
                <a:lnTo>
                  <a:pt x="213314" y="625943"/>
                </a:lnTo>
                <a:lnTo>
                  <a:pt x="226574" y="651341"/>
                </a:lnTo>
                <a:lnTo>
                  <a:pt x="233204" y="619650"/>
                </a:lnTo>
                <a:lnTo>
                  <a:pt x="246546" y="638740"/>
                </a:lnTo>
                <a:lnTo>
                  <a:pt x="253176" y="556490"/>
                </a:lnTo>
                <a:lnTo>
                  <a:pt x="259889" y="607065"/>
                </a:lnTo>
                <a:lnTo>
                  <a:pt x="273148" y="569075"/>
                </a:lnTo>
                <a:lnTo>
                  <a:pt x="279778" y="638740"/>
                </a:lnTo>
                <a:lnTo>
                  <a:pt x="286491" y="556490"/>
                </a:lnTo>
                <a:lnTo>
                  <a:pt x="299750" y="651341"/>
                </a:lnTo>
                <a:lnTo>
                  <a:pt x="306380" y="575367"/>
                </a:lnTo>
                <a:lnTo>
                  <a:pt x="313093" y="537534"/>
                </a:lnTo>
                <a:lnTo>
                  <a:pt x="326601" y="663941"/>
                </a:lnTo>
                <a:lnTo>
                  <a:pt x="333231" y="600773"/>
                </a:lnTo>
                <a:lnTo>
                  <a:pt x="339861" y="632471"/>
                </a:lnTo>
                <a:lnTo>
                  <a:pt x="353203" y="645040"/>
                </a:lnTo>
                <a:lnTo>
                  <a:pt x="359833" y="645040"/>
                </a:lnTo>
                <a:lnTo>
                  <a:pt x="366463" y="638740"/>
                </a:lnTo>
                <a:lnTo>
                  <a:pt x="379805" y="638740"/>
                </a:lnTo>
                <a:lnTo>
                  <a:pt x="386435" y="600773"/>
                </a:lnTo>
                <a:lnTo>
                  <a:pt x="393148" y="562782"/>
                </a:lnTo>
                <a:lnTo>
                  <a:pt x="406408" y="625943"/>
                </a:lnTo>
                <a:lnTo>
                  <a:pt x="413037" y="619650"/>
                </a:lnTo>
                <a:lnTo>
                  <a:pt x="419750" y="657641"/>
                </a:lnTo>
                <a:lnTo>
                  <a:pt x="433258" y="663941"/>
                </a:lnTo>
                <a:lnTo>
                  <a:pt x="439888" y="638740"/>
                </a:lnTo>
                <a:lnTo>
                  <a:pt x="446518" y="625943"/>
                </a:lnTo>
                <a:lnTo>
                  <a:pt x="459861" y="663941"/>
                </a:lnTo>
                <a:lnTo>
                  <a:pt x="466490" y="657641"/>
                </a:lnTo>
                <a:lnTo>
                  <a:pt x="473120" y="663941"/>
                </a:lnTo>
                <a:lnTo>
                  <a:pt x="486463" y="607065"/>
                </a:lnTo>
                <a:lnTo>
                  <a:pt x="493093" y="663941"/>
                </a:lnTo>
                <a:lnTo>
                  <a:pt x="499722" y="613358"/>
                </a:lnTo>
                <a:lnTo>
                  <a:pt x="513065" y="625943"/>
                </a:lnTo>
                <a:lnTo>
                  <a:pt x="519695" y="638740"/>
                </a:lnTo>
                <a:lnTo>
                  <a:pt x="526407" y="632471"/>
                </a:lnTo>
                <a:lnTo>
                  <a:pt x="539667" y="663941"/>
                </a:lnTo>
                <a:lnTo>
                  <a:pt x="546297" y="607065"/>
                </a:lnTo>
                <a:lnTo>
                  <a:pt x="553175" y="670242"/>
                </a:lnTo>
                <a:lnTo>
                  <a:pt x="566518" y="657641"/>
                </a:lnTo>
                <a:lnTo>
                  <a:pt x="573148" y="663941"/>
                </a:lnTo>
                <a:lnTo>
                  <a:pt x="579777" y="657641"/>
                </a:lnTo>
                <a:lnTo>
                  <a:pt x="593120" y="657641"/>
                </a:lnTo>
                <a:lnTo>
                  <a:pt x="599750" y="657641"/>
                </a:lnTo>
                <a:lnTo>
                  <a:pt x="606380" y="632471"/>
                </a:lnTo>
                <a:lnTo>
                  <a:pt x="619722" y="657641"/>
                </a:lnTo>
                <a:lnTo>
                  <a:pt x="626352" y="657641"/>
                </a:lnTo>
                <a:lnTo>
                  <a:pt x="632982" y="670242"/>
                </a:lnTo>
                <a:lnTo>
                  <a:pt x="646324" y="645040"/>
                </a:lnTo>
                <a:lnTo>
                  <a:pt x="652954" y="670242"/>
                </a:lnTo>
                <a:lnTo>
                  <a:pt x="659667" y="676534"/>
                </a:lnTo>
                <a:lnTo>
                  <a:pt x="673175" y="651341"/>
                </a:lnTo>
                <a:lnTo>
                  <a:pt x="679805" y="670242"/>
                </a:lnTo>
                <a:lnTo>
                  <a:pt x="693065" y="663941"/>
                </a:lnTo>
                <a:lnTo>
                  <a:pt x="699777" y="663941"/>
                </a:lnTo>
                <a:lnTo>
                  <a:pt x="706407" y="657641"/>
                </a:lnTo>
                <a:lnTo>
                  <a:pt x="719667" y="663941"/>
                </a:lnTo>
                <a:lnTo>
                  <a:pt x="726379" y="600773"/>
                </a:lnTo>
                <a:lnTo>
                  <a:pt x="733009" y="670242"/>
                </a:lnTo>
                <a:lnTo>
                  <a:pt x="746352" y="651341"/>
                </a:lnTo>
                <a:lnTo>
                  <a:pt x="752982" y="651341"/>
                </a:lnTo>
                <a:lnTo>
                  <a:pt x="759611" y="657641"/>
                </a:lnTo>
                <a:lnTo>
                  <a:pt x="772954" y="663941"/>
                </a:lnTo>
                <a:lnTo>
                  <a:pt x="779749" y="663941"/>
                </a:lnTo>
                <a:lnTo>
                  <a:pt x="786462" y="651341"/>
                </a:lnTo>
                <a:lnTo>
                  <a:pt x="799722" y="651341"/>
                </a:lnTo>
                <a:lnTo>
                  <a:pt x="806434" y="663941"/>
                </a:lnTo>
                <a:lnTo>
                  <a:pt x="813064" y="663941"/>
                </a:lnTo>
                <a:lnTo>
                  <a:pt x="826324" y="645040"/>
                </a:lnTo>
                <a:lnTo>
                  <a:pt x="833037" y="613358"/>
                </a:lnTo>
                <a:lnTo>
                  <a:pt x="839666" y="657641"/>
                </a:lnTo>
                <a:lnTo>
                  <a:pt x="852926" y="645040"/>
                </a:lnTo>
                <a:lnTo>
                  <a:pt x="859639" y="663941"/>
                </a:lnTo>
                <a:lnTo>
                  <a:pt x="866269" y="645040"/>
                </a:lnTo>
                <a:lnTo>
                  <a:pt x="879611" y="663941"/>
                </a:lnTo>
                <a:lnTo>
                  <a:pt x="886241" y="638740"/>
                </a:lnTo>
                <a:lnTo>
                  <a:pt x="892871" y="663941"/>
                </a:lnTo>
                <a:lnTo>
                  <a:pt x="906379" y="670242"/>
                </a:lnTo>
                <a:lnTo>
                  <a:pt x="913009" y="663941"/>
                </a:lnTo>
                <a:lnTo>
                  <a:pt x="919722" y="645040"/>
                </a:lnTo>
                <a:lnTo>
                  <a:pt x="932981" y="632471"/>
                </a:lnTo>
                <a:lnTo>
                  <a:pt x="939694" y="670242"/>
                </a:lnTo>
                <a:lnTo>
                  <a:pt x="946324" y="651341"/>
                </a:lnTo>
                <a:lnTo>
                  <a:pt x="959583" y="670242"/>
                </a:lnTo>
                <a:lnTo>
                  <a:pt x="966296" y="657641"/>
                </a:lnTo>
                <a:lnTo>
                  <a:pt x="972926" y="657641"/>
                </a:lnTo>
                <a:lnTo>
                  <a:pt x="986185" y="625943"/>
                </a:lnTo>
                <a:lnTo>
                  <a:pt x="992898" y="651341"/>
                </a:lnTo>
                <a:lnTo>
                  <a:pt x="999528" y="651341"/>
                </a:lnTo>
                <a:lnTo>
                  <a:pt x="1013036" y="663941"/>
                </a:lnTo>
                <a:lnTo>
                  <a:pt x="1019666" y="651341"/>
                </a:lnTo>
                <a:lnTo>
                  <a:pt x="1026379" y="670242"/>
                </a:lnTo>
                <a:lnTo>
                  <a:pt x="1039638" y="619650"/>
                </a:lnTo>
                <a:lnTo>
                  <a:pt x="1046268" y="676534"/>
                </a:lnTo>
                <a:lnTo>
                  <a:pt x="1052981" y="663941"/>
                </a:lnTo>
                <a:lnTo>
                  <a:pt x="1066241" y="663941"/>
                </a:lnTo>
                <a:lnTo>
                  <a:pt x="1072870" y="670242"/>
                </a:lnTo>
                <a:lnTo>
                  <a:pt x="1079583" y="670242"/>
                </a:lnTo>
                <a:lnTo>
                  <a:pt x="1092843" y="581817"/>
                </a:lnTo>
                <a:lnTo>
                  <a:pt x="1099555" y="670242"/>
                </a:lnTo>
                <a:lnTo>
                  <a:pt x="1106185" y="657641"/>
                </a:lnTo>
                <a:lnTo>
                  <a:pt x="1119445" y="645040"/>
                </a:lnTo>
                <a:lnTo>
                  <a:pt x="1126323" y="676534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7805068" y="3592508"/>
            <a:ext cx="433838" cy="56883"/>
          </a:xfrm>
          <a:custGeom>
            <a:avLst/>
            <a:gdLst/>
            <a:ahLst/>
            <a:cxnLst/>
            <a:rect l="l" t="t" r="r" b="b"/>
            <a:pathLst>
              <a:path w="433838" h="56883">
                <a:moveTo>
                  <a:pt x="0" y="56883"/>
                </a:moveTo>
                <a:lnTo>
                  <a:pt x="6629" y="44291"/>
                </a:lnTo>
                <a:lnTo>
                  <a:pt x="19972" y="0"/>
                </a:lnTo>
                <a:lnTo>
                  <a:pt x="26602" y="50591"/>
                </a:lnTo>
                <a:lnTo>
                  <a:pt x="39944" y="50591"/>
                </a:lnTo>
                <a:lnTo>
                  <a:pt x="46574" y="44291"/>
                </a:lnTo>
                <a:lnTo>
                  <a:pt x="53204" y="56883"/>
                </a:lnTo>
                <a:lnTo>
                  <a:pt x="66546" y="37990"/>
                </a:lnTo>
                <a:lnTo>
                  <a:pt x="73176" y="50591"/>
                </a:lnTo>
                <a:lnTo>
                  <a:pt x="79806" y="37990"/>
                </a:lnTo>
                <a:lnTo>
                  <a:pt x="93148" y="50591"/>
                </a:lnTo>
                <a:lnTo>
                  <a:pt x="99778" y="50591"/>
                </a:lnTo>
                <a:lnTo>
                  <a:pt x="106491" y="50591"/>
                </a:lnTo>
                <a:lnTo>
                  <a:pt x="119999" y="37990"/>
                </a:lnTo>
                <a:lnTo>
                  <a:pt x="126629" y="44291"/>
                </a:lnTo>
                <a:lnTo>
                  <a:pt x="133259" y="31690"/>
                </a:lnTo>
                <a:lnTo>
                  <a:pt x="146601" y="56883"/>
                </a:lnTo>
                <a:lnTo>
                  <a:pt x="153231" y="31690"/>
                </a:lnTo>
                <a:lnTo>
                  <a:pt x="159861" y="44291"/>
                </a:lnTo>
                <a:lnTo>
                  <a:pt x="173204" y="44291"/>
                </a:lnTo>
                <a:lnTo>
                  <a:pt x="179833" y="56883"/>
                </a:lnTo>
                <a:lnTo>
                  <a:pt x="186463" y="37990"/>
                </a:lnTo>
                <a:lnTo>
                  <a:pt x="199806" y="50591"/>
                </a:lnTo>
                <a:lnTo>
                  <a:pt x="206436" y="37990"/>
                </a:lnTo>
                <a:lnTo>
                  <a:pt x="213065" y="37990"/>
                </a:lnTo>
                <a:lnTo>
                  <a:pt x="226408" y="31690"/>
                </a:lnTo>
                <a:lnTo>
                  <a:pt x="233286" y="56883"/>
                </a:lnTo>
                <a:lnTo>
                  <a:pt x="239916" y="44291"/>
                </a:lnTo>
                <a:lnTo>
                  <a:pt x="253259" y="50591"/>
                </a:lnTo>
                <a:lnTo>
                  <a:pt x="259888" y="50591"/>
                </a:lnTo>
                <a:lnTo>
                  <a:pt x="266518" y="44291"/>
                </a:lnTo>
                <a:lnTo>
                  <a:pt x="279861" y="50591"/>
                </a:lnTo>
                <a:lnTo>
                  <a:pt x="286491" y="56883"/>
                </a:lnTo>
                <a:lnTo>
                  <a:pt x="293120" y="44291"/>
                </a:lnTo>
                <a:lnTo>
                  <a:pt x="306463" y="50591"/>
                </a:lnTo>
                <a:lnTo>
                  <a:pt x="313093" y="50591"/>
                </a:lnTo>
                <a:lnTo>
                  <a:pt x="319723" y="50591"/>
                </a:lnTo>
                <a:lnTo>
                  <a:pt x="333065" y="44291"/>
                </a:lnTo>
                <a:lnTo>
                  <a:pt x="339695" y="56883"/>
                </a:lnTo>
                <a:lnTo>
                  <a:pt x="346325" y="50591"/>
                </a:lnTo>
                <a:lnTo>
                  <a:pt x="359833" y="50591"/>
                </a:lnTo>
                <a:lnTo>
                  <a:pt x="366546" y="50591"/>
                </a:lnTo>
                <a:lnTo>
                  <a:pt x="373176" y="56883"/>
                </a:lnTo>
                <a:lnTo>
                  <a:pt x="386518" y="50591"/>
                </a:lnTo>
                <a:lnTo>
                  <a:pt x="393148" y="56883"/>
                </a:lnTo>
                <a:lnTo>
                  <a:pt x="399778" y="50591"/>
                </a:lnTo>
                <a:lnTo>
                  <a:pt x="413120" y="44291"/>
                </a:lnTo>
                <a:lnTo>
                  <a:pt x="419750" y="50591"/>
                </a:lnTo>
                <a:lnTo>
                  <a:pt x="426380" y="50591"/>
                </a:lnTo>
                <a:lnTo>
                  <a:pt x="433838" y="50591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812004" y="3175184"/>
            <a:ext cx="379814" cy="240348"/>
          </a:xfrm>
          <a:custGeom>
            <a:avLst/>
            <a:gdLst/>
            <a:ahLst/>
            <a:cxnLst/>
            <a:rect l="l" t="t" r="r" b="b"/>
            <a:pathLst>
              <a:path w="379814" h="240348">
                <a:moveTo>
                  <a:pt x="0" y="240348"/>
                </a:moveTo>
                <a:lnTo>
                  <a:pt x="379814" y="240348"/>
                </a:lnTo>
                <a:lnTo>
                  <a:pt x="379814" y="0"/>
                </a:lnTo>
                <a:lnTo>
                  <a:pt x="0" y="0"/>
                </a:lnTo>
                <a:lnTo>
                  <a:pt x="0" y="240348"/>
                </a:lnTo>
                <a:close/>
              </a:path>
            </a:pathLst>
          </a:custGeom>
          <a:solidFill>
            <a:srgbClr val="FFFFE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812004" y="3175184"/>
            <a:ext cx="379814" cy="240348"/>
          </a:xfrm>
          <a:custGeom>
            <a:avLst/>
            <a:gdLst/>
            <a:ahLst/>
            <a:cxnLst/>
            <a:rect l="l" t="t" r="r" b="b"/>
            <a:pathLst>
              <a:path w="379814" h="240348">
                <a:moveTo>
                  <a:pt x="0" y="240348"/>
                </a:moveTo>
                <a:lnTo>
                  <a:pt x="379814" y="240348"/>
                </a:lnTo>
                <a:lnTo>
                  <a:pt x="379814" y="0"/>
                </a:lnTo>
                <a:lnTo>
                  <a:pt x="0" y="0"/>
                </a:lnTo>
                <a:lnTo>
                  <a:pt x="0" y="240348"/>
                </a:lnTo>
                <a:close/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751921" y="3111971"/>
            <a:ext cx="66729" cy="63188"/>
          </a:xfrm>
          <a:custGeom>
            <a:avLst/>
            <a:gdLst/>
            <a:ahLst/>
            <a:cxnLst/>
            <a:rect l="l" t="t" r="r" b="b"/>
            <a:pathLst>
              <a:path w="66729" h="63188">
                <a:moveTo>
                  <a:pt x="0" y="63188"/>
                </a:moveTo>
                <a:lnTo>
                  <a:pt x="66729" y="63188"/>
                </a:lnTo>
                <a:lnTo>
                  <a:pt x="66729" y="0"/>
                </a:lnTo>
                <a:lnTo>
                  <a:pt x="0" y="0"/>
                </a:lnTo>
                <a:lnTo>
                  <a:pt x="0" y="631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751921" y="3111971"/>
            <a:ext cx="66729" cy="63188"/>
          </a:xfrm>
          <a:custGeom>
            <a:avLst/>
            <a:gdLst/>
            <a:ahLst/>
            <a:cxnLst/>
            <a:rect l="l" t="t" r="r" b="b"/>
            <a:pathLst>
              <a:path w="66729" h="63188">
                <a:moveTo>
                  <a:pt x="0" y="63188"/>
                </a:moveTo>
                <a:lnTo>
                  <a:pt x="66729" y="63188"/>
                </a:lnTo>
                <a:lnTo>
                  <a:pt x="66729" y="0"/>
                </a:lnTo>
                <a:lnTo>
                  <a:pt x="0" y="0"/>
                </a:lnTo>
                <a:lnTo>
                  <a:pt x="0" y="63188"/>
                </a:lnTo>
                <a:close/>
              </a:path>
            </a:pathLst>
          </a:custGeom>
          <a:ln w="12949">
            <a:solidFill>
              <a:srgbClr val="FFFFD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345739" y="4542771"/>
            <a:ext cx="2902371" cy="0"/>
          </a:xfrm>
          <a:custGeom>
            <a:avLst/>
            <a:gdLst/>
            <a:ahLst/>
            <a:cxnLst/>
            <a:rect l="l" t="t" r="r" b="b"/>
            <a:pathLst>
              <a:path w="2902371">
                <a:moveTo>
                  <a:pt x="0" y="0"/>
                </a:moveTo>
                <a:lnTo>
                  <a:pt x="2902371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345738" y="5744283"/>
            <a:ext cx="2902370" cy="0"/>
          </a:xfrm>
          <a:custGeom>
            <a:avLst/>
            <a:gdLst/>
            <a:ahLst/>
            <a:cxnLst/>
            <a:rect l="l" t="t" r="r" b="b"/>
            <a:pathLst>
              <a:path w="2902370">
                <a:moveTo>
                  <a:pt x="0" y="0"/>
                </a:moveTo>
                <a:lnTo>
                  <a:pt x="2902370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8238163" y="4539898"/>
            <a:ext cx="0" cy="1201507"/>
          </a:xfrm>
          <a:custGeom>
            <a:avLst/>
            <a:gdLst/>
            <a:ahLst/>
            <a:cxnLst/>
            <a:rect l="l" t="t" r="r" b="b"/>
            <a:pathLst>
              <a:path h="1201507">
                <a:moveTo>
                  <a:pt x="0" y="0"/>
                </a:moveTo>
                <a:lnTo>
                  <a:pt x="0" y="12015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345737" y="4539898"/>
            <a:ext cx="0" cy="1201507"/>
          </a:xfrm>
          <a:custGeom>
            <a:avLst/>
            <a:gdLst/>
            <a:ahLst/>
            <a:cxnLst/>
            <a:rect l="l" t="t" r="r" b="b"/>
            <a:pathLst>
              <a:path h="1201507">
                <a:moveTo>
                  <a:pt x="0" y="0"/>
                </a:moveTo>
                <a:lnTo>
                  <a:pt x="0" y="12015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349068" y="5712869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349068" y="4568214"/>
            <a:ext cx="6646" cy="0"/>
          </a:xfrm>
          <a:custGeom>
            <a:avLst/>
            <a:gdLst/>
            <a:ahLst/>
            <a:cxnLst/>
            <a:rect l="l" t="t" r="r" b="b"/>
            <a:pathLst>
              <a:path w="6646">
                <a:moveTo>
                  <a:pt x="0" y="0"/>
                </a:moveTo>
                <a:lnTo>
                  <a:pt x="6646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670382" y="5709542"/>
            <a:ext cx="0" cy="31863"/>
          </a:xfrm>
          <a:custGeom>
            <a:avLst/>
            <a:gdLst/>
            <a:ahLst/>
            <a:cxnLst/>
            <a:rect l="l" t="t" r="r" b="b"/>
            <a:pathLst>
              <a:path h="31863">
                <a:moveTo>
                  <a:pt x="0" y="0"/>
                </a:moveTo>
                <a:lnTo>
                  <a:pt x="0" y="31863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670382" y="4539898"/>
            <a:ext cx="0" cy="31643"/>
          </a:xfrm>
          <a:custGeom>
            <a:avLst/>
            <a:gdLst/>
            <a:ahLst/>
            <a:cxnLst/>
            <a:rect l="l" t="t" r="r" b="b"/>
            <a:pathLst>
              <a:path h="31643">
                <a:moveTo>
                  <a:pt x="0" y="0"/>
                </a:moveTo>
                <a:lnTo>
                  <a:pt x="0" y="31643"/>
                </a:lnTo>
              </a:path>
            </a:pathLst>
          </a:custGeom>
          <a:ln w="1055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990321" y="5709513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990321" y="4539898"/>
            <a:ext cx="0" cy="31672"/>
          </a:xfrm>
          <a:custGeom>
            <a:avLst/>
            <a:gdLst/>
            <a:ahLst/>
            <a:cxnLst/>
            <a:rect l="l" t="t" r="r" b="b"/>
            <a:pathLst>
              <a:path h="31672">
                <a:moveTo>
                  <a:pt x="0" y="0"/>
                </a:moveTo>
                <a:lnTo>
                  <a:pt x="0" y="3167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6310252" y="5709554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6310251" y="4539898"/>
            <a:ext cx="0" cy="31631"/>
          </a:xfrm>
          <a:custGeom>
            <a:avLst/>
            <a:gdLst/>
            <a:ahLst/>
            <a:cxnLst/>
            <a:rect l="l" t="t" r="r" b="b"/>
            <a:pathLst>
              <a:path h="31631">
                <a:moveTo>
                  <a:pt x="0" y="0"/>
                </a:moveTo>
                <a:lnTo>
                  <a:pt x="0" y="3163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6630016" y="5709513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6956618" y="5709513"/>
            <a:ext cx="0" cy="31892"/>
          </a:xfrm>
          <a:custGeom>
            <a:avLst/>
            <a:gdLst/>
            <a:ahLst/>
            <a:cxnLst/>
            <a:rect l="l" t="t" r="r" b="b"/>
            <a:pathLst>
              <a:path h="31892">
                <a:moveTo>
                  <a:pt x="0" y="0"/>
                </a:moveTo>
                <a:lnTo>
                  <a:pt x="0" y="31892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276548" y="5709554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596478" y="5709554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916243" y="5709554"/>
            <a:ext cx="0" cy="31851"/>
          </a:xfrm>
          <a:custGeom>
            <a:avLst/>
            <a:gdLst/>
            <a:ahLst/>
            <a:cxnLst/>
            <a:rect l="l" t="t" r="r" b="b"/>
            <a:pathLst>
              <a:path h="31851">
                <a:moveTo>
                  <a:pt x="0" y="0"/>
                </a:moveTo>
                <a:lnTo>
                  <a:pt x="0" y="3185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8241476" y="5712869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8241476" y="4568214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345737" y="5741406"/>
            <a:ext cx="2892425" cy="0"/>
          </a:xfrm>
          <a:custGeom>
            <a:avLst/>
            <a:gdLst/>
            <a:ahLst/>
            <a:cxnLst/>
            <a:rect l="l" t="t" r="r" b="b"/>
            <a:pathLst>
              <a:path w="2892425">
                <a:moveTo>
                  <a:pt x="0" y="0"/>
                </a:moveTo>
                <a:lnTo>
                  <a:pt x="289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345737" y="5503934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8204847" y="5501057"/>
            <a:ext cx="33314" cy="0"/>
          </a:xfrm>
          <a:custGeom>
            <a:avLst/>
            <a:gdLst/>
            <a:ahLst/>
            <a:cxnLst/>
            <a:rect l="l" t="t" r="r" b="b"/>
            <a:pathLst>
              <a:path w="33314">
                <a:moveTo>
                  <a:pt x="33314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8208161" y="5504211"/>
            <a:ext cx="6712" cy="0"/>
          </a:xfrm>
          <a:custGeom>
            <a:avLst/>
            <a:gdLst/>
            <a:ahLst/>
            <a:cxnLst/>
            <a:rect l="l" t="t" r="r" b="b"/>
            <a:pathLst>
              <a:path w="6712">
                <a:moveTo>
                  <a:pt x="0" y="0"/>
                </a:moveTo>
                <a:lnTo>
                  <a:pt x="6712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345737" y="5263585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6298690" y="5260709"/>
            <a:ext cx="1906156" cy="0"/>
          </a:xfrm>
          <a:custGeom>
            <a:avLst/>
            <a:gdLst/>
            <a:ahLst/>
            <a:cxnLst/>
            <a:rect l="l" t="t" r="r" b="b"/>
            <a:pathLst>
              <a:path w="1906156">
                <a:moveTo>
                  <a:pt x="0" y="0"/>
                </a:moveTo>
                <a:lnTo>
                  <a:pt x="1906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345737" y="5016909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6298690" y="5014036"/>
            <a:ext cx="1906156" cy="0"/>
          </a:xfrm>
          <a:custGeom>
            <a:avLst/>
            <a:gdLst/>
            <a:ahLst/>
            <a:cxnLst/>
            <a:rect l="l" t="t" r="r" b="b"/>
            <a:pathLst>
              <a:path w="1906156">
                <a:moveTo>
                  <a:pt x="0" y="0"/>
                </a:moveTo>
                <a:lnTo>
                  <a:pt x="190615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345736" y="4782908"/>
            <a:ext cx="36795" cy="0"/>
          </a:xfrm>
          <a:custGeom>
            <a:avLst/>
            <a:gdLst/>
            <a:ahLst/>
            <a:cxnLst/>
            <a:rect l="l" t="t" r="r" b="b"/>
            <a:pathLst>
              <a:path w="36795">
                <a:moveTo>
                  <a:pt x="0" y="0"/>
                </a:moveTo>
                <a:lnTo>
                  <a:pt x="3679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7005313" y="4780035"/>
            <a:ext cx="1199533" cy="0"/>
          </a:xfrm>
          <a:custGeom>
            <a:avLst/>
            <a:gdLst/>
            <a:ahLst/>
            <a:cxnLst/>
            <a:rect l="l" t="t" r="r" b="b"/>
            <a:pathLst>
              <a:path w="1199533">
                <a:moveTo>
                  <a:pt x="0" y="0"/>
                </a:moveTo>
                <a:lnTo>
                  <a:pt x="11995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6298691" y="4780035"/>
            <a:ext cx="326601" cy="0"/>
          </a:xfrm>
          <a:custGeom>
            <a:avLst/>
            <a:gdLst/>
            <a:ahLst/>
            <a:cxnLst/>
            <a:rect l="l" t="t" r="r" b="b"/>
            <a:pathLst>
              <a:path w="326601">
                <a:moveTo>
                  <a:pt x="0" y="0"/>
                </a:moveTo>
                <a:lnTo>
                  <a:pt x="32660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5345737" y="4539898"/>
            <a:ext cx="2892425" cy="0"/>
          </a:xfrm>
          <a:custGeom>
            <a:avLst/>
            <a:gdLst/>
            <a:ahLst/>
            <a:cxnLst/>
            <a:rect l="l" t="t" r="r" b="b"/>
            <a:pathLst>
              <a:path w="2892425">
                <a:moveTo>
                  <a:pt x="0" y="0"/>
                </a:moveTo>
                <a:lnTo>
                  <a:pt x="28924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5659029" y="4539898"/>
            <a:ext cx="693114" cy="1195018"/>
          </a:xfrm>
          <a:custGeom>
            <a:avLst/>
            <a:gdLst/>
            <a:ahLst/>
            <a:cxnLst/>
            <a:rect l="l" t="t" r="r" b="b"/>
            <a:pathLst>
              <a:path w="693114" h="1195018">
                <a:moveTo>
                  <a:pt x="0" y="1195018"/>
                </a:moveTo>
                <a:lnTo>
                  <a:pt x="6654" y="0"/>
                </a:lnTo>
                <a:lnTo>
                  <a:pt x="6654" y="1195018"/>
                </a:lnTo>
                <a:lnTo>
                  <a:pt x="6654" y="1188717"/>
                </a:lnTo>
                <a:lnTo>
                  <a:pt x="13309" y="1195018"/>
                </a:lnTo>
                <a:lnTo>
                  <a:pt x="13309" y="1188717"/>
                </a:lnTo>
                <a:lnTo>
                  <a:pt x="19955" y="1195018"/>
                </a:lnTo>
                <a:lnTo>
                  <a:pt x="26610" y="1188717"/>
                </a:lnTo>
                <a:lnTo>
                  <a:pt x="26610" y="1195018"/>
                </a:lnTo>
                <a:lnTo>
                  <a:pt x="26610" y="1138126"/>
                </a:lnTo>
                <a:lnTo>
                  <a:pt x="33281" y="1018050"/>
                </a:lnTo>
                <a:lnTo>
                  <a:pt x="33281" y="999149"/>
                </a:lnTo>
                <a:lnTo>
                  <a:pt x="39911" y="1188717"/>
                </a:lnTo>
                <a:lnTo>
                  <a:pt x="39911" y="1176117"/>
                </a:lnTo>
                <a:lnTo>
                  <a:pt x="39911" y="1188717"/>
                </a:lnTo>
                <a:lnTo>
                  <a:pt x="46541" y="1176117"/>
                </a:lnTo>
                <a:lnTo>
                  <a:pt x="46541" y="1182417"/>
                </a:lnTo>
                <a:lnTo>
                  <a:pt x="53254" y="1188717"/>
                </a:lnTo>
                <a:lnTo>
                  <a:pt x="53254" y="1195018"/>
                </a:lnTo>
                <a:lnTo>
                  <a:pt x="53254" y="1188717"/>
                </a:lnTo>
                <a:lnTo>
                  <a:pt x="59883" y="1195018"/>
                </a:lnTo>
                <a:lnTo>
                  <a:pt x="59883" y="1163516"/>
                </a:lnTo>
                <a:lnTo>
                  <a:pt x="66762" y="1182417"/>
                </a:lnTo>
                <a:lnTo>
                  <a:pt x="66762" y="1176117"/>
                </a:lnTo>
                <a:lnTo>
                  <a:pt x="73392" y="1182417"/>
                </a:lnTo>
                <a:lnTo>
                  <a:pt x="73392" y="1188717"/>
                </a:lnTo>
                <a:lnTo>
                  <a:pt x="73392" y="1182417"/>
                </a:lnTo>
                <a:lnTo>
                  <a:pt x="80021" y="1176117"/>
                </a:lnTo>
                <a:lnTo>
                  <a:pt x="80021" y="1188717"/>
                </a:lnTo>
                <a:lnTo>
                  <a:pt x="86651" y="1195018"/>
                </a:lnTo>
                <a:lnTo>
                  <a:pt x="93364" y="1182417"/>
                </a:lnTo>
                <a:lnTo>
                  <a:pt x="93364" y="1144426"/>
                </a:lnTo>
                <a:lnTo>
                  <a:pt x="93364" y="1182417"/>
                </a:lnTo>
                <a:lnTo>
                  <a:pt x="106624" y="1195018"/>
                </a:lnTo>
                <a:lnTo>
                  <a:pt x="99994" y="1195018"/>
                </a:lnTo>
                <a:lnTo>
                  <a:pt x="106624" y="1188717"/>
                </a:lnTo>
                <a:lnTo>
                  <a:pt x="113336" y="1195018"/>
                </a:lnTo>
                <a:lnTo>
                  <a:pt x="113336" y="1188717"/>
                </a:lnTo>
                <a:lnTo>
                  <a:pt x="119966" y="1195018"/>
                </a:lnTo>
                <a:lnTo>
                  <a:pt x="119966" y="1169816"/>
                </a:lnTo>
                <a:lnTo>
                  <a:pt x="119966" y="1195018"/>
                </a:lnTo>
                <a:lnTo>
                  <a:pt x="126596" y="1188717"/>
                </a:lnTo>
                <a:lnTo>
                  <a:pt x="126596" y="1176117"/>
                </a:lnTo>
                <a:lnTo>
                  <a:pt x="133226" y="1188717"/>
                </a:lnTo>
                <a:lnTo>
                  <a:pt x="139938" y="1195018"/>
                </a:lnTo>
                <a:lnTo>
                  <a:pt x="146568" y="1188717"/>
                </a:lnTo>
                <a:lnTo>
                  <a:pt x="153198" y="1195018"/>
                </a:lnTo>
                <a:lnTo>
                  <a:pt x="246596" y="1195018"/>
                </a:lnTo>
                <a:lnTo>
                  <a:pt x="253225" y="1188717"/>
                </a:lnTo>
                <a:lnTo>
                  <a:pt x="259855" y="1195018"/>
                </a:lnTo>
                <a:lnTo>
                  <a:pt x="266485" y="1195018"/>
                </a:lnTo>
                <a:lnTo>
                  <a:pt x="273198" y="1195018"/>
                </a:lnTo>
                <a:lnTo>
                  <a:pt x="686484" y="1195018"/>
                </a:lnTo>
                <a:lnTo>
                  <a:pt x="693114" y="1195018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6352144" y="5734917"/>
            <a:ext cx="1879305" cy="0"/>
          </a:xfrm>
          <a:custGeom>
            <a:avLst/>
            <a:gdLst/>
            <a:ahLst/>
            <a:cxnLst/>
            <a:rect l="l" t="t" r="r" b="b"/>
            <a:pathLst>
              <a:path w="1879305">
                <a:moveTo>
                  <a:pt x="0" y="0"/>
                </a:moveTo>
                <a:lnTo>
                  <a:pt x="1879305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2" name="object 192"/>
          <p:cNvSpPr txBox="1"/>
          <p:nvPr/>
        </p:nvSpPr>
        <p:spPr>
          <a:xfrm>
            <a:off x="6199554" y="4142422"/>
            <a:ext cx="1177925" cy="362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319405" algn="l"/>
                <a:tab pos="645795" algn="l"/>
                <a:tab pos="965835" algn="l"/>
              </a:tabLst>
            </a:pPr>
            <a:r>
              <a:rPr sz="650" dirty="0">
                <a:latin typeface="Arial"/>
                <a:cs typeface="Arial"/>
              </a:rPr>
              <a:t>100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150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2500</a:t>
            </a:r>
            <a:endParaRPr sz="650">
              <a:latin typeface="Arial"/>
              <a:cs typeface="Arial"/>
            </a:endParaRPr>
          </a:p>
          <a:p>
            <a:pPr marR="3175" algn="ctr">
              <a:lnSpc>
                <a:spcPct val="100000"/>
              </a:lnSpc>
              <a:spcBef>
                <a:spcPts val="65"/>
              </a:spcBef>
            </a:pPr>
            <a:r>
              <a:rPr sz="650" spc="185" dirty="0">
                <a:latin typeface="Microsoft YaHei UI"/>
                <a:cs typeface="Microsoft YaHei UI"/>
              </a:rPr>
              <a:t>循环频</a:t>
            </a:r>
            <a:r>
              <a:rPr sz="650" spc="30" dirty="0">
                <a:latin typeface="Microsoft YaHei UI"/>
                <a:cs typeface="Microsoft YaHei UI"/>
              </a:rPr>
              <a:t>率</a:t>
            </a:r>
            <a:r>
              <a:rPr sz="650" dirty="0">
                <a:latin typeface="Microsoft YaHei UI"/>
                <a:cs typeface="Microsoft YaHei UI"/>
              </a:rPr>
              <a:t> </a:t>
            </a:r>
            <a:r>
              <a:rPr sz="650" spc="-20" dirty="0">
                <a:latin typeface="Microsoft YaHei UI"/>
                <a:cs typeface="Microsoft YaHei UI"/>
              </a:rPr>
              <a:t> </a:t>
            </a:r>
            <a:r>
              <a:rPr sz="700" spc="75" dirty="0">
                <a:latin typeface="Symbol"/>
                <a:cs typeface="Symbol"/>
              </a:rPr>
              <a:t></a:t>
            </a:r>
            <a:r>
              <a:rPr sz="650" spc="20" dirty="0">
                <a:latin typeface="Arial"/>
                <a:cs typeface="Arial"/>
              </a:rPr>
              <a:t>/</a:t>
            </a:r>
            <a:r>
              <a:rPr sz="650" spc="-5" dirty="0">
                <a:latin typeface="Arial"/>
                <a:cs typeface="Arial"/>
              </a:rPr>
              <a:t>H</a:t>
            </a:r>
            <a:r>
              <a:rPr sz="650" spc="15" dirty="0">
                <a:latin typeface="Arial"/>
                <a:cs typeface="Arial"/>
              </a:rPr>
              <a:t>z</a:t>
            </a:r>
            <a:endParaRPr sz="6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650" spc="-10" dirty="0">
                <a:latin typeface="Arial"/>
                <a:cs typeface="Arial"/>
              </a:rPr>
              <a:t>(</a:t>
            </a:r>
            <a:r>
              <a:rPr sz="650" spc="30" dirty="0">
                <a:latin typeface="Arial"/>
                <a:cs typeface="Arial"/>
              </a:rPr>
              <a:t>c</a:t>
            </a:r>
            <a:r>
              <a:rPr sz="650" spc="10" dirty="0">
                <a:latin typeface="Arial"/>
                <a:cs typeface="Arial"/>
              </a:rPr>
              <a:t>)</a:t>
            </a:r>
            <a:r>
              <a:rPr sz="650" spc="5" dirty="0">
                <a:latin typeface="Arial"/>
                <a:cs typeface="Arial"/>
              </a:rPr>
              <a:t> </a:t>
            </a:r>
            <a:r>
              <a:rPr sz="650" spc="30" dirty="0">
                <a:latin typeface="Arial"/>
                <a:cs typeface="Arial"/>
              </a:rPr>
              <a:t>S</a:t>
            </a:r>
            <a:r>
              <a:rPr sz="650" dirty="0">
                <a:latin typeface="Arial"/>
                <a:cs typeface="Arial"/>
              </a:rPr>
              <a:t>h</a:t>
            </a:r>
            <a:r>
              <a:rPr sz="650" spc="5" dirty="0">
                <a:latin typeface="Arial"/>
                <a:cs typeface="Arial"/>
              </a:rPr>
              <a:t>i</a:t>
            </a:r>
            <a:r>
              <a:rPr sz="650" dirty="0">
                <a:latin typeface="Arial"/>
                <a:cs typeface="Arial"/>
              </a:rPr>
              <a:t>p</a:t>
            </a:r>
            <a:r>
              <a:rPr sz="650" spc="15" dirty="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7485739" y="4142422"/>
            <a:ext cx="21209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3000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94" name="object 194"/>
          <p:cNvSpPr txBox="1"/>
          <p:nvPr/>
        </p:nvSpPr>
        <p:spPr>
          <a:xfrm>
            <a:off x="7805711" y="4142422"/>
            <a:ext cx="53848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8455" algn="l"/>
              </a:tabLst>
            </a:pPr>
            <a:r>
              <a:rPr sz="650" dirty="0">
                <a:latin typeface="Arial"/>
                <a:cs typeface="Arial"/>
              </a:rPr>
              <a:t>350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4000</a:t>
            </a:r>
            <a:endParaRPr sz="650">
              <a:latin typeface="Arial"/>
              <a:cs typeface="Arial"/>
            </a:endParaRPr>
          </a:p>
        </p:txBody>
      </p:sp>
      <p:sp>
        <p:nvSpPr>
          <p:cNvPr id="195" name="object 195"/>
          <p:cNvSpPr txBox="1"/>
          <p:nvPr/>
        </p:nvSpPr>
        <p:spPr>
          <a:xfrm>
            <a:off x="5259860" y="4072741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196" name="object 196"/>
          <p:cNvSpPr txBox="1"/>
          <p:nvPr/>
        </p:nvSpPr>
        <p:spPr>
          <a:xfrm>
            <a:off x="5186476" y="3838881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5186476" y="3611133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5186476" y="3377266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199" name="object 199"/>
          <p:cNvSpPr txBox="1"/>
          <p:nvPr/>
        </p:nvSpPr>
        <p:spPr>
          <a:xfrm>
            <a:off x="5186476" y="3149557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5259859" y="2922006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01" name="object 201"/>
          <p:cNvSpPr txBox="1"/>
          <p:nvPr/>
        </p:nvSpPr>
        <p:spPr>
          <a:xfrm>
            <a:off x="4996972" y="3444902"/>
            <a:ext cx="132080" cy="21780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R </a:t>
            </a:r>
            <a:r>
              <a:rPr sz="650" spc="-35" dirty="0">
                <a:latin typeface="Arial"/>
                <a:cs typeface="Arial"/>
              </a:rPr>
              <a:t> </a:t>
            </a:r>
            <a:r>
              <a:rPr sz="650" spc="-20" dirty="0">
                <a:latin typeface="Arial"/>
                <a:cs typeface="Arial"/>
              </a:rPr>
              <a:t>(</a:t>
            </a:r>
            <a:r>
              <a:rPr sz="1050" spc="-15" baseline="-7936" dirty="0">
                <a:latin typeface="Symbol"/>
                <a:cs typeface="Symbol"/>
              </a:rPr>
              <a:t></a:t>
            </a:r>
            <a:r>
              <a:rPr sz="650" dirty="0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4989412" y="3535860"/>
            <a:ext cx="95885" cy="698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dirty="0">
                <a:latin typeface="Symbol"/>
                <a:cs typeface="Symbol"/>
              </a:rPr>
              <a:t></a:t>
            </a:r>
            <a:endParaRPr sz="550">
              <a:latin typeface="Symbol"/>
              <a:cs typeface="Symbol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5062597" y="3544984"/>
            <a:ext cx="96520" cy="603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dirty="0">
                <a:latin typeface="Arial"/>
                <a:cs typeface="Arial"/>
              </a:rPr>
              <a:t>x</a:t>
            </a:r>
            <a:endParaRPr sz="550">
              <a:latin typeface="Arial"/>
              <a:cs typeface="Arial"/>
            </a:endParaRPr>
          </a:p>
        </p:txBody>
      </p:sp>
      <p:sp>
        <p:nvSpPr>
          <p:cNvPr id="204" name="object 204"/>
          <p:cNvSpPr txBox="1"/>
          <p:nvPr/>
        </p:nvSpPr>
        <p:spPr>
          <a:xfrm>
            <a:off x="6639442" y="3687115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7052481" y="3687115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200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6" name="object 206"/>
          <p:cNvSpPr txBox="1"/>
          <p:nvPr/>
        </p:nvSpPr>
        <p:spPr>
          <a:xfrm>
            <a:off x="7505711" y="3687115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400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7965572" y="3687115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600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8" name="object 208"/>
          <p:cNvSpPr txBox="1"/>
          <p:nvPr/>
        </p:nvSpPr>
        <p:spPr>
          <a:xfrm>
            <a:off x="6519277" y="3598533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6399277" y="3370816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0</a:t>
            </a:r>
            <a:r>
              <a:rPr sz="650" spc="15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10" name="object 210"/>
          <p:cNvSpPr txBox="1"/>
          <p:nvPr/>
        </p:nvSpPr>
        <p:spPr>
          <a:xfrm>
            <a:off x="6446100" y="3143265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11" name="object 211"/>
          <p:cNvSpPr txBox="1"/>
          <p:nvPr/>
        </p:nvSpPr>
        <p:spPr>
          <a:xfrm>
            <a:off x="6832536" y="3206540"/>
            <a:ext cx="339090" cy="184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-5" dirty="0">
                <a:latin typeface="Arial"/>
                <a:cs typeface="Arial"/>
              </a:rPr>
              <a:t>X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5" dirty="0">
                <a:latin typeface="Arial"/>
                <a:cs typeface="Arial"/>
              </a:rPr>
              <a:t>50</a:t>
            </a:r>
            <a:r>
              <a:rPr sz="550" dirty="0">
                <a:latin typeface="Arial"/>
                <a:cs typeface="Arial"/>
              </a:rPr>
              <a:t>.</a:t>
            </a:r>
            <a:r>
              <a:rPr sz="550" spc="5" dirty="0">
                <a:latin typeface="Arial"/>
                <a:cs typeface="Arial"/>
              </a:rPr>
              <a:t>7</a:t>
            </a:r>
            <a:r>
              <a:rPr sz="550" spc="15" dirty="0">
                <a:latin typeface="Arial"/>
                <a:cs typeface="Arial"/>
              </a:rPr>
              <a:t>8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550" spc="45" dirty="0">
                <a:latin typeface="Arial"/>
                <a:cs typeface="Arial"/>
              </a:rPr>
              <a:t>Y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5" dirty="0">
                <a:latin typeface="Arial"/>
                <a:cs typeface="Arial"/>
              </a:rPr>
              <a:t>0</a:t>
            </a:r>
            <a:r>
              <a:rPr sz="550" dirty="0">
                <a:latin typeface="Arial"/>
                <a:cs typeface="Arial"/>
              </a:rPr>
              <a:t>.</a:t>
            </a:r>
            <a:r>
              <a:rPr sz="550" spc="5" dirty="0">
                <a:latin typeface="Arial"/>
                <a:cs typeface="Arial"/>
              </a:rPr>
              <a:t>110</a:t>
            </a:r>
            <a:r>
              <a:rPr sz="550" spc="15" dirty="0">
                <a:latin typeface="Arial"/>
                <a:cs typeface="Arial"/>
              </a:rPr>
              <a:t>1</a:t>
            </a:r>
            <a:endParaRPr sz="550">
              <a:latin typeface="Arial"/>
              <a:cs typeface="Arial"/>
            </a:endParaRPr>
          </a:p>
        </p:txBody>
      </p:sp>
      <p:sp>
        <p:nvSpPr>
          <p:cNvPr id="212" name="object 212"/>
          <p:cNvSpPr txBox="1"/>
          <p:nvPr/>
        </p:nvSpPr>
        <p:spPr>
          <a:xfrm>
            <a:off x="5239697" y="5760039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0" dirty="0">
                <a:latin typeface="Arial"/>
                <a:cs typeface="Arial"/>
              </a:rPr>
              <a:t>-</a:t>
            </a:r>
            <a:r>
              <a:rPr sz="650" dirty="0">
                <a:latin typeface="Arial"/>
                <a:cs typeface="Arial"/>
              </a:rPr>
              <a:t>50</a:t>
            </a: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13" name="object 213"/>
          <p:cNvSpPr txBox="1"/>
          <p:nvPr/>
        </p:nvSpPr>
        <p:spPr>
          <a:xfrm>
            <a:off x="5633019" y="5760039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14" name="object 214"/>
          <p:cNvSpPr txBox="1"/>
          <p:nvPr/>
        </p:nvSpPr>
        <p:spPr>
          <a:xfrm>
            <a:off x="5906184" y="5760039"/>
            <a:ext cx="16573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500</a:t>
            </a:r>
            <a:endParaRPr sz="650">
              <a:latin typeface="Arial"/>
              <a:cs typeface="Arial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6298690" y="4539891"/>
            <a:ext cx="1939388" cy="929476"/>
          </a:xfrm>
          <a:custGeom>
            <a:avLst/>
            <a:gdLst/>
            <a:ahLst/>
            <a:cxnLst/>
            <a:rect l="l" t="t" r="r" b="b"/>
            <a:pathLst>
              <a:path w="1939388" h="929476">
                <a:moveTo>
                  <a:pt x="0" y="929476"/>
                </a:moveTo>
                <a:lnTo>
                  <a:pt x="1939388" y="929476"/>
                </a:lnTo>
                <a:lnTo>
                  <a:pt x="1939388" y="0"/>
                </a:lnTo>
                <a:lnTo>
                  <a:pt x="0" y="0"/>
                </a:lnTo>
                <a:lnTo>
                  <a:pt x="0" y="9294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6298690" y="4539898"/>
            <a:ext cx="1939471" cy="929468"/>
          </a:xfrm>
          <a:custGeom>
            <a:avLst/>
            <a:gdLst/>
            <a:ahLst/>
            <a:cxnLst/>
            <a:rect l="l" t="t" r="r" b="b"/>
            <a:pathLst>
              <a:path w="1939471" h="929468">
                <a:moveTo>
                  <a:pt x="0" y="929468"/>
                </a:moveTo>
                <a:lnTo>
                  <a:pt x="0" y="0"/>
                </a:lnTo>
                <a:lnTo>
                  <a:pt x="1939471" y="0"/>
                </a:lnTo>
                <a:lnTo>
                  <a:pt x="1939471" y="929468"/>
                </a:lnTo>
                <a:lnTo>
                  <a:pt x="0" y="929468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6298691" y="5472243"/>
            <a:ext cx="1949416" cy="0"/>
          </a:xfrm>
          <a:custGeom>
            <a:avLst/>
            <a:gdLst/>
            <a:ahLst/>
            <a:cxnLst/>
            <a:rect l="l" t="t" r="r" b="b"/>
            <a:pathLst>
              <a:path w="1949416">
                <a:moveTo>
                  <a:pt x="0" y="0"/>
                </a:moveTo>
                <a:lnTo>
                  <a:pt x="1949416" y="0"/>
                </a:lnTo>
              </a:path>
            </a:pathLst>
          </a:custGeom>
          <a:ln w="6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6298690" y="4539898"/>
            <a:ext cx="0" cy="929468"/>
          </a:xfrm>
          <a:custGeom>
            <a:avLst/>
            <a:gdLst/>
            <a:ahLst/>
            <a:cxnLst/>
            <a:rect l="l" t="t" r="r" b="b"/>
            <a:pathLst>
              <a:path h="929468">
                <a:moveTo>
                  <a:pt x="0" y="0"/>
                </a:moveTo>
                <a:lnTo>
                  <a:pt x="0" y="92946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6450182" y="5450263"/>
            <a:ext cx="0" cy="19103"/>
          </a:xfrm>
          <a:custGeom>
            <a:avLst/>
            <a:gdLst/>
            <a:ahLst/>
            <a:cxnLst/>
            <a:rect l="l" t="t" r="r" b="b"/>
            <a:pathLst>
              <a:path h="19103">
                <a:moveTo>
                  <a:pt x="0" y="0"/>
                </a:moveTo>
                <a:lnTo>
                  <a:pt x="0" y="19103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6450182" y="4539898"/>
            <a:ext cx="0" cy="19087"/>
          </a:xfrm>
          <a:custGeom>
            <a:avLst/>
            <a:gdLst/>
            <a:ahLst/>
            <a:cxnLst/>
            <a:rect l="l" t="t" r="r" b="b"/>
            <a:pathLst>
              <a:path h="19087">
                <a:moveTo>
                  <a:pt x="0" y="0"/>
                </a:moveTo>
                <a:lnTo>
                  <a:pt x="0" y="19087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6770113" y="5450305"/>
            <a:ext cx="0" cy="19061"/>
          </a:xfrm>
          <a:custGeom>
            <a:avLst/>
            <a:gdLst/>
            <a:ahLst/>
            <a:cxnLst/>
            <a:rect l="l" t="t" r="r" b="b"/>
            <a:pathLst>
              <a:path h="19061">
                <a:moveTo>
                  <a:pt x="0" y="0"/>
                </a:moveTo>
                <a:lnTo>
                  <a:pt x="0" y="1906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6770112" y="453989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7096507" y="5450305"/>
            <a:ext cx="0" cy="19061"/>
          </a:xfrm>
          <a:custGeom>
            <a:avLst/>
            <a:gdLst/>
            <a:ahLst/>
            <a:cxnLst/>
            <a:rect l="l" t="t" r="r" b="b"/>
            <a:pathLst>
              <a:path h="19061">
                <a:moveTo>
                  <a:pt x="0" y="0"/>
                </a:moveTo>
                <a:lnTo>
                  <a:pt x="0" y="19061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7096507" y="453989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60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7416437" y="5450305"/>
            <a:ext cx="0" cy="19061"/>
          </a:xfrm>
          <a:custGeom>
            <a:avLst/>
            <a:gdLst/>
            <a:ahLst/>
            <a:cxnLst/>
            <a:rect l="l" t="t" r="r" b="b"/>
            <a:pathLst>
              <a:path h="19061">
                <a:moveTo>
                  <a:pt x="0" y="0"/>
                </a:moveTo>
                <a:lnTo>
                  <a:pt x="0" y="1906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7416437" y="453989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7743039" y="5450305"/>
            <a:ext cx="0" cy="19061"/>
          </a:xfrm>
          <a:custGeom>
            <a:avLst/>
            <a:gdLst/>
            <a:ahLst/>
            <a:cxnLst/>
            <a:rect l="l" t="t" r="r" b="b"/>
            <a:pathLst>
              <a:path h="19061">
                <a:moveTo>
                  <a:pt x="0" y="0"/>
                </a:moveTo>
                <a:lnTo>
                  <a:pt x="0" y="1906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7743039" y="453989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8063010" y="5450305"/>
            <a:ext cx="0" cy="19061"/>
          </a:xfrm>
          <a:custGeom>
            <a:avLst/>
            <a:gdLst/>
            <a:ahLst/>
            <a:cxnLst/>
            <a:rect l="l" t="t" r="r" b="b"/>
            <a:pathLst>
              <a:path h="19061">
                <a:moveTo>
                  <a:pt x="0" y="0"/>
                </a:moveTo>
                <a:lnTo>
                  <a:pt x="0" y="19061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8063010" y="4539898"/>
            <a:ext cx="0" cy="19046"/>
          </a:xfrm>
          <a:custGeom>
            <a:avLst/>
            <a:gdLst/>
            <a:ahLst/>
            <a:cxnLst/>
            <a:rect l="l" t="t" r="r" b="b"/>
            <a:pathLst>
              <a:path h="19046">
                <a:moveTo>
                  <a:pt x="0" y="0"/>
                </a:moveTo>
                <a:lnTo>
                  <a:pt x="0" y="19046"/>
                </a:lnTo>
              </a:path>
            </a:pathLst>
          </a:custGeom>
          <a:ln w="1052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1" name="object 231"/>
          <p:cNvSpPr txBox="1"/>
          <p:nvPr/>
        </p:nvSpPr>
        <p:spPr>
          <a:xfrm>
            <a:off x="6199554" y="5487999"/>
            <a:ext cx="2144395" cy="497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425">
              <a:lnSpc>
                <a:spcPct val="100000"/>
              </a:lnSpc>
              <a:tabLst>
                <a:tab pos="499109" algn="l"/>
                <a:tab pos="825500" algn="l"/>
                <a:tab pos="1145540" algn="l"/>
                <a:tab pos="1471930" algn="l"/>
                <a:tab pos="1791335" algn="l"/>
              </a:tabLst>
            </a:pPr>
            <a:r>
              <a:rPr sz="650" spc="15" dirty="0">
                <a:latin typeface="Arial"/>
                <a:cs typeface="Arial"/>
              </a:rPr>
              <a:t>0	</a:t>
            </a:r>
            <a:r>
              <a:rPr sz="650" dirty="0">
                <a:latin typeface="Arial"/>
                <a:cs typeface="Arial"/>
              </a:rPr>
              <a:t>10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30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40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500</a:t>
            </a:r>
            <a:endParaRPr sz="650">
              <a:latin typeface="Arial"/>
              <a:cs typeface="Arial"/>
            </a:endParaRPr>
          </a:p>
          <a:p>
            <a:pPr>
              <a:lnSpc>
                <a:spcPts val="1300"/>
              </a:lnSpc>
              <a:spcBef>
                <a:spcPts val="62"/>
              </a:spcBef>
            </a:pPr>
            <a:endParaRPr sz="1300"/>
          </a:p>
          <a:p>
            <a:pPr algn="ctr">
              <a:lnSpc>
                <a:spcPct val="100000"/>
              </a:lnSpc>
              <a:tabLst>
                <a:tab pos="319405" algn="l"/>
                <a:tab pos="645795" algn="l"/>
                <a:tab pos="965835" algn="l"/>
                <a:tab pos="1285875" algn="l"/>
                <a:tab pos="1605915" algn="l"/>
                <a:tab pos="1932305" algn="l"/>
              </a:tabLst>
            </a:pPr>
            <a:r>
              <a:rPr sz="650" dirty="0">
                <a:latin typeface="Arial"/>
                <a:cs typeface="Arial"/>
              </a:rPr>
              <a:t>100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150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250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300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350</a:t>
            </a:r>
            <a:r>
              <a:rPr sz="650" spc="15" dirty="0">
                <a:latin typeface="Arial"/>
                <a:cs typeface="Arial"/>
              </a:rPr>
              <a:t>0</a:t>
            </a:r>
            <a:r>
              <a:rPr sz="650" dirty="0">
                <a:latin typeface="Arial"/>
                <a:cs typeface="Arial"/>
              </a:rPr>
              <a:t>	4000</a:t>
            </a:r>
            <a:endParaRPr sz="650">
              <a:latin typeface="Arial"/>
              <a:cs typeface="Arial"/>
            </a:endParaRPr>
          </a:p>
          <a:p>
            <a:pPr marL="259079">
              <a:lnSpc>
                <a:spcPct val="100000"/>
              </a:lnSpc>
              <a:spcBef>
                <a:spcPts val="65"/>
              </a:spcBef>
            </a:pPr>
            <a:r>
              <a:rPr sz="650" spc="185" dirty="0">
                <a:latin typeface="Microsoft YaHei UI"/>
                <a:cs typeface="Microsoft YaHei UI"/>
              </a:rPr>
              <a:t>循环频</a:t>
            </a:r>
            <a:r>
              <a:rPr sz="650" spc="30" dirty="0">
                <a:latin typeface="Microsoft YaHei UI"/>
                <a:cs typeface="Microsoft YaHei UI"/>
              </a:rPr>
              <a:t>率</a:t>
            </a:r>
            <a:r>
              <a:rPr sz="650" dirty="0">
                <a:latin typeface="Microsoft YaHei UI"/>
                <a:cs typeface="Microsoft YaHei UI"/>
              </a:rPr>
              <a:t> </a:t>
            </a:r>
            <a:r>
              <a:rPr sz="650" spc="-20" dirty="0">
                <a:latin typeface="Microsoft YaHei UI"/>
                <a:cs typeface="Microsoft YaHei UI"/>
              </a:rPr>
              <a:t> </a:t>
            </a:r>
            <a:r>
              <a:rPr sz="700" spc="75" dirty="0">
                <a:latin typeface="Symbol"/>
                <a:cs typeface="Symbol"/>
              </a:rPr>
              <a:t></a:t>
            </a:r>
            <a:r>
              <a:rPr sz="650" spc="20" dirty="0">
                <a:latin typeface="Arial"/>
                <a:cs typeface="Arial"/>
              </a:rPr>
              <a:t>/</a:t>
            </a:r>
            <a:r>
              <a:rPr sz="650" spc="-5" dirty="0">
                <a:latin typeface="Arial"/>
                <a:cs typeface="Arial"/>
              </a:rPr>
              <a:t>H</a:t>
            </a:r>
            <a:r>
              <a:rPr sz="650" spc="15" dirty="0">
                <a:latin typeface="Arial"/>
                <a:cs typeface="Arial"/>
              </a:rPr>
              <a:t>z</a:t>
            </a:r>
            <a:endParaRPr sz="650">
              <a:latin typeface="Arial"/>
              <a:cs typeface="Arial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5259860" y="5690358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5186476" y="5450009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5186476" y="5209849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4</a:t>
            </a:r>
            <a:endParaRPr sz="650">
              <a:latin typeface="Arial"/>
              <a:cs typeface="Arial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5186476" y="4963184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5186476" y="4729183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8</a:t>
            </a:r>
            <a:endParaRPr sz="650">
              <a:latin typeface="Arial"/>
              <a:cs typeface="Arial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5259859" y="4488811"/>
            <a:ext cx="7429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15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38" name="object 238"/>
          <p:cNvSpPr txBox="1"/>
          <p:nvPr/>
        </p:nvSpPr>
        <p:spPr>
          <a:xfrm>
            <a:off x="4996972" y="5037113"/>
            <a:ext cx="132080" cy="217804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R </a:t>
            </a:r>
            <a:r>
              <a:rPr sz="650" spc="-35" dirty="0">
                <a:latin typeface="Arial"/>
                <a:cs typeface="Arial"/>
              </a:rPr>
              <a:t> </a:t>
            </a:r>
            <a:r>
              <a:rPr sz="650" spc="-20" dirty="0">
                <a:latin typeface="Arial"/>
                <a:cs typeface="Arial"/>
              </a:rPr>
              <a:t>(</a:t>
            </a:r>
            <a:r>
              <a:rPr sz="1050" spc="-15" baseline="-7936" dirty="0">
                <a:latin typeface="Symbol"/>
                <a:cs typeface="Symbol"/>
              </a:rPr>
              <a:t></a:t>
            </a:r>
            <a:r>
              <a:rPr sz="650" dirty="0">
                <a:latin typeface="Arial"/>
                <a:cs typeface="Arial"/>
              </a:rPr>
              <a:t>)</a:t>
            </a:r>
            <a:endParaRPr sz="650">
              <a:latin typeface="Arial"/>
              <a:cs typeface="Arial"/>
            </a:endParaRPr>
          </a:p>
        </p:txBody>
      </p:sp>
      <p:sp>
        <p:nvSpPr>
          <p:cNvPr id="239" name="object 239"/>
          <p:cNvSpPr txBox="1"/>
          <p:nvPr/>
        </p:nvSpPr>
        <p:spPr>
          <a:xfrm>
            <a:off x="4989412" y="5128307"/>
            <a:ext cx="95885" cy="698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dirty="0">
                <a:latin typeface="Symbol"/>
                <a:cs typeface="Symbol"/>
              </a:rPr>
              <a:t></a:t>
            </a:r>
            <a:endParaRPr sz="550">
              <a:latin typeface="Symbol"/>
              <a:cs typeface="Symbol"/>
            </a:endParaRPr>
          </a:p>
        </p:txBody>
      </p:sp>
      <p:sp>
        <p:nvSpPr>
          <p:cNvPr id="240" name="object 240"/>
          <p:cNvSpPr txBox="1"/>
          <p:nvPr/>
        </p:nvSpPr>
        <p:spPr>
          <a:xfrm>
            <a:off x="5062597" y="5137430"/>
            <a:ext cx="96520" cy="603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dirty="0">
                <a:latin typeface="Arial"/>
                <a:cs typeface="Arial"/>
              </a:rPr>
              <a:t>x</a:t>
            </a:r>
            <a:endParaRPr sz="550">
              <a:latin typeface="Arial"/>
              <a:cs typeface="Arial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6298691" y="5244688"/>
            <a:ext cx="23535" cy="0"/>
          </a:xfrm>
          <a:custGeom>
            <a:avLst/>
            <a:gdLst/>
            <a:ahLst/>
            <a:cxnLst/>
            <a:rect l="l" t="t" r="r" b="b"/>
            <a:pathLst>
              <a:path w="23535">
                <a:moveTo>
                  <a:pt x="0" y="0"/>
                </a:moveTo>
                <a:lnTo>
                  <a:pt x="2353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8218189" y="5241815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8221504" y="5244962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4" name="object 244"/>
          <p:cNvSpPr txBox="1"/>
          <p:nvPr/>
        </p:nvSpPr>
        <p:spPr>
          <a:xfrm>
            <a:off x="6092897" y="5190759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0</a:t>
            </a:r>
            <a:r>
              <a:rPr sz="650" spc="15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6298691" y="4998031"/>
            <a:ext cx="23535" cy="0"/>
          </a:xfrm>
          <a:custGeom>
            <a:avLst/>
            <a:gdLst/>
            <a:ahLst/>
            <a:cxnLst/>
            <a:rect l="l" t="t" r="r" b="b"/>
            <a:pathLst>
              <a:path w="23535">
                <a:moveTo>
                  <a:pt x="0" y="0"/>
                </a:moveTo>
                <a:lnTo>
                  <a:pt x="2353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8218189" y="4995159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8221504" y="4998305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8" name="object 248"/>
          <p:cNvSpPr txBox="1"/>
          <p:nvPr/>
        </p:nvSpPr>
        <p:spPr>
          <a:xfrm>
            <a:off x="6139471" y="4944150"/>
            <a:ext cx="14732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spc="15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6298691" y="4751366"/>
            <a:ext cx="23535" cy="0"/>
          </a:xfrm>
          <a:custGeom>
            <a:avLst/>
            <a:gdLst/>
            <a:ahLst/>
            <a:cxnLst/>
            <a:rect l="l" t="t" r="r" b="b"/>
            <a:pathLst>
              <a:path w="23535">
                <a:moveTo>
                  <a:pt x="0" y="0"/>
                </a:moveTo>
                <a:lnTo>
                  <a:pt x="23535" y="0"/>
                </a:lnTo>
              </a:path>
            </a:pathLst>
          </a:custGeom>
          <a:ln w="684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8218189" y="4748494"/>
            <a:ext cx="19972" cy="0"/>
          </a:xfrm>
          <a:custGeom>
            <a:avLst/>
            <a:gdLst/>
            <a:ahLst/>
            <a:cxnLst/>
            <a:rect l="l" t="t" r="r" b="b"/>
            <a:pathLst>
              <a:path w="19972">
                <a:moveTo>
                  <a:pt x="1997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8221504" y="4751640"/>
            <a:ext cx="6629" cy="0"/>
          </a:xfrm>
          <a:custGeom>
            <a:avLst/>
            <a:gdLst/>
            <a:ahLst/>
            <a:cxnLst/>
            <a:rect l="l" t="t" r="r" b="b"/>
            <a:pathLst>
              <a:path w="6629">
                <a:moveTo>
                  <a:pt x="0" y="0"/>
                </a:moveTo>
                <a:lnTo>
                  <a:pt x="6629" y="0"/>
                </a:lnTo>
              </a:path>
            </a:pathLst>
          </a:custGeom>
          <a:ln w="629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2" name="object 252"/>
          <p:cNvSpPr txBox="1"/>
          <p:nvPr/>
        </p:nvSpPr>
        <p:spPr>
          <a:xfrm>
            <a:off x="6092897" y="4697485"/>
            <a:ext cx="19367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r>
              <a:rPr sz="650" spc="20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1</a:t>
            </a:r>
            <a:r>
              <a:rPr sz="650" spc="15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6452170" y="4539898"/>
            <a:ext cx="6600" cy="931568"/>
          </a:xfrm>
          <a:custGeom>
            <a:avLst/>
            <a:gdLst/>
            <a:ahLst/>
            <a:cxnLst/>
            <a:rect l="l" t="t" r="r" b="b"/>
            <a:pathLst>
              <a:path w="6600" h="931568">
                <a:moveTo>
                  <a:pt x="0" y="0"/>
                </a:moveTo>
                <a:lnTo>
                  <a:pt x="6600" y="931568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6461011" y="5444173"/>
            <a:ext cx="43468" cy="27293"/>
          </a:xfrm>
          <a:custGeom>
            <a:avLst/>
            <a:gdLst/>
            <a:ahLst/>
            <a:cxnLst/>
            <a:rect l="l" t="t" r="r" b="b"/>
            <a:pathLst>
              <a:path w="43468" h="27293">
                <a:moveTo>
                  <a:pt x="0" y="27293"/>
                </a:moveTo>
                <a:lnTo>
                  <a:pt x="11049" y="6300"/>
                </a:lnTo>
                <a:lnTo>
                  <a:pt x="24391" y="12592"/>
                </a:lnTo>
                <a:lnTo>
                  <a:pt x="37651" y="0"/>
                </a:lnTo>
                <a:lnTo>
                  <a:pt x="43468" y="2729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6514215" y="5463066"/>
            <a:ext cx="13314" cy="8400"/>
          </a:xfrm>
          <a:custGeom>
            <a:avLst/>
            <a:gdLst/>
            <a:ahLst/>
            <a:cxnLst/>
            <a:rect l="l" t="t" r="r" b="b"/>
            <a:pathLst>
              <a:path w="13314" h="8400">
                <a:moveTo>
                  <a:pt x="0" y="8400"/>
                </a:moveTo>
                <a:lnTo>
                  <a:pt x="4419" y="0"/>
                </a:lnTo>
                <a:lnTo>
                  <a:pt x="13314" y="84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6533258" y="5431376"/>
            <a:ext cx="24229" cy="40090"/>
          </a:xfrm>
          <a:custGeom>
            <a:avLst/>
            <a:gdLst/>
            <a:ahLst/>
            <a:cxnLst/>
            <a:rect l="l" t="t" r="r" b="b"/>
            <a:pathLst>
              <a:path w="24229" h="40090">
                <a:moveTo>
                  <a:pt x="0" y="40090"/>
                </a:moveTo>
                <a:lnTo>
                  <a:pt x="12227" y="0"/>
                </a:lnTo>
                <a:lnTo>
                  <a:pt x="24229" y="4009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6558972" y="4685333"/>
            <a:ext cx="365053" cy="786133"/>
          </a:xfrm>
          <a:custGeom>
            <a:avLst/>
            <a:gdLst/>
            <a:ahLst/>
            <a:cxnLst/>
            <a:rect l="l" t="t" r="r" b="b"/>
            <a:pathLst>
              <a:path w="365053" h="786133">
                <a:moveTo>
                  <a:pt x="0" y="786133"/>
                </a:moveTo>
                <a:lnTo>
                  <a:pt x="13115" y="543684"/>
                </a:lnTo>
                <a:lnTo>
                  <a:pt x="26457" y="75745"/>
                </a:lnTo>
                <a:lnTo>
                  <a:pt x="39717" y="0"/>
                </a:lnTo>
                <a:lnTo>
                  <a:pt x="53059" y="752539"/>
                </a:lnTo>
                <a:lnTo>
                  <a:pt x="59689" y="701948"/>
                </a:lnTo>
                <a:lnTo>
                  <a:pt x="72949" y="765140"/>
                </a:lnTo>
                <a:lnTo>
                  <a:pt x="86291" y="714548"/>
                </a:lnTo>
                <a:lnTo>
                  <a:pt x="99800" y="720849"/>
                </a:lnTo>
                <a:lnTo>
                  <a:pt x="113142" y="765140"/>
                </a:lnTo>
                <a:lnTo>
                  <a:pt x="126402" y="777733"/>
                </a:lnTo>
                <a:lnTo>
                  <a:pt x="139744" y="765140"/>
                </a:lnTo>
                <a:lnTo>
                  <a:pt x="153004" y="777733"/>
                </a:lnTo>
                <a:lnTo>
                  <a:pt x="166347" y="746042"/>
                </a:lnTo>
                <a:lnTo>
                  <a:pt x="172976" y="644867"/>
                </a:lnTo>
                <a:lnTo>
                  <a:pt x="186319" y="727149"/>
                </a:lnTo>
                <a:lnTo>
                  <a:pt x="199578" y="708248"/>
                </a:lnTo>
                <a:lnTo>
                  <a:pt x="213087" y="746042"/>
                </a:lnTo>
                <a:lnTo>
                  <a:pt x="226429" y="771432"/>
                </a:lnTo>
                <a:lnTo>
                  <a:pt x="239689" y="733449"/>
                </a:lnTo>
                <a:lnTo>
                  <a:pt x="253031" y="739750"/>
                </a:lnTo>
                <a:lnTo>
                  <a:pt x="266291" y="720849"/>
                </a:lnTo>
                <a:lnTo>
                  <a:pt x="279634" y="765140"/>
                </a:lnTo>
                <a:lnTo>
                  <a:pt x="286263" y="758840"/>
                </a:lnTo>
                <a:lnTo>
                  <a:pt x="299606" y="771432"/>
                </a:lnTo>
                <a:lnTo>
                  <a:pt x="312866" y="739750"/>
                </a:lnTo>
                <a:lnTo>
                  <a:pt x="326374" y="575375"/>
                </a:lnTo>
                <a:lnTo>
                  <a:pt x="339716" y="733449"/>
                </a:lnTo>
                <a:lnTo>
                  <a:pt x="352976" y="746042"/>
                </a:lnTo>
                <a:lnTo>
                  <a:pt x="365053" y="78613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6929739" y="5444173"/>
            <a:ext cx="40347" cy="27293"/>
          </a:xfrm>
          <a:custGeom>
            <a:avLst/>
            <a:gdLst/>
            <a:ahLst/>
            <a:cxnLst/>
            <a:rect l="l" t="t" r="r" b="b"/>
            <a:pathLst>
              <a:path w="40347" h="27293">
                <a:moveTo>
                  <a:pt x="0" y="27293"/>
                </a:moveTo>
                <a:lnTo>
                  <a:pt x="8895" y="18893"/>
                </a:lnTo>
                <a:lnTo>
                  <a:pt x="22154" y="25193"/>
                </a:lnTo>
                <a:lnTo>
                  <a:pt x="28784" y="0"/>
                </a:lnTo>
                <a:lnTo>
                  <a:pt x="40347" y="2729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6979969" y="5444173"/>
            <a:ext cx="30227" cy="27293"/>
          </a:xfrm>
          <a:custGeom>
            <a:avLst/>
            <a:gdLst/>
            <a:ahLst/>
            <a:cxnLst/>
            <a:rect l="l" t="t" r="r" b="b"/>
            <a:pathLst>
              <a:path w="30227" h="27293">
                <a:moveTo>
                  <a:pt x="0" y="27293"/>
                </a:moveTo>
                <a:lnTo>
                  <a:pt x="5156" y="12592"/>
                </a:lnTo>
                <a:lnTo>
                  <a:pt x="18664" y="0"/>
                </a:lnTo>
                <a:lnTo>
                  <a:pt x="30227" y="2729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012498" y="5368192"/>
            <a:ext cx="105030" cy="103275"/>
          </a:xfrm>
          <a:custGeom>
            <a:avLst/>
            <a:gdLst/>
            <a:ahLst/>
            <a:cxnLst/>
            <a:rect l="l" t="t" r="r" b="b"/>
            <a:pathLst>
              <a:path w="105030" h="103275">
                <a:moveTo>
                  <a:pt x="0" y="103275"/>
                </a:moveTo>
                <a:lnTo>
                  <a:pt x="12821" y="0"/>
                </a:lnTo>
                <a:lnTo>
                  <a:pt x="26080" y="94874"/>
                </a:lnTo>
                <a:lnTo>
                  <a:pt x="39423" y="69681"/>
                </a:lnTo>
                <a:lnTo>
                  <a:pt x="52682" y="31690"/>
                </a:lnTo>
                <a:lnTo>
                  <a:pt x="59395" y="75981"/>
                </a:lnTo>
                <a:lnTo>
                  <a:pt x="72655" y="88574"/>
                </a:lnTo>
                <a:lnTo>
                  <a:pt x="85997" y="82281"/>
                </a:lnTo>
                <a:lnTo>
                  <a:pt x="99505" y="82281"/>
                </a:lnTo>
                <a:lnTo>
                  <a:pt x="105030" y="103275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154090" y="5450473"/>
            <a:ext cx="59902" cy="20993"/>
          </a:xfrm>
          <a:custGeom>
            <a:avLst/>
            <a:gdLst/>
            <a:ahLst/>
            <a:cxnLst/>
            <a:rect l="l" t="t" r="r" b="b"/>
            <a:pathLst>
              <a:path w="59902" h="20993">
                <a:moveTo>
                  <a:pt x="0" y="20993"/>
                </a:moveTo>
                <a:lnTo>
                  <a:pt x="11118" y="0"/>
                </a:lnTo>
                <a:lnTo>
                  <a:pt x="24377" y="12592"/>
                </a:lnTo>
                <a:lnTo>
                  <a:pt x="31090" y="12592"/>
                </a:lnTo>
                <a:lnTo>
                  <a:pt x="44350" y="18893"/>
                </a:lnTo>
                <a:lnTo>
                  <a:pt x="57692" y="18893"/>
                </a:lnTo>
                <a:lnTo>
                  <a:pt x="59902" y="20993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249683" y="5469367"/>
            <a:ext cx="2209" cy="2100"/>
          </a:xfrm>
          <a:custGeom>
            <a:avLst/>
            <a:gdLst/>
            <a:ahLst/>
            <a:cxnLst/>
            <a:rect l="l" t="t" r="r" b="b"/>
            <a:pathLst>
              <a:path w="2209" h="2100">
                <a:moveTo>
                  <a:pt x="0" y="2100"/>
                </a:moveTo>
                <a:lnTo>
                  <a:pt x="2209" y="0"/>
                </a:lnTo>
                <a:lnTo>
                  <a:pt x="2209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289600" y="5469367"/>
            <a:ext cx="26574" cy="2100"/>
          </a:xfrm>
          <a:custGeom>
            <a:avLst/>
            <a:gdLst/>
            <a:ahLst/>
            <a:cxnLst/>
            <a:rect l="l" t="t" r="r" b="b"/>
            <a:pathLst>
              <a:path w="26574" h="2100">
                <a:moveTo>
                  <a:pt x="0" y="2100"/>
                </a:moveTo>
                <a:lnTo>
                  <a:pt x="2237" y="0"/>
                </a:lnTo>
                <a:lnTo>
                  <a:pt x="8867" y="0"/>
                </a:lnTo>
                <a:lnTo>
                  <a:pt x="22127" y="0"/>
                </a:lnTo>
                <a:lnTo>
                  <a:pt x="26574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360760" y="5463066"/>
            <a:ext cx="19972" cy="8400"/>
          </a:xfrm>
          <a:custGeom>
            <a:avLst/>
            <a:gdLst/>
            <a:ahLst/>
            <a:cxnLst/>
            <a:rect l="l" t="t" r="r" b="b"/>
            <a:pathLst>
              <a:path w="19972" h="8400">
                <a:moveTo>
                  <a:pt x="0" y="8400"/>
                </a:moveTo>
                <a:lnTo>
                  <a:pt x="4419" y="0"/>
                </a:lnTo>
                <a:lnTo>
                  <a:pt x="17762" y="6300"/>
                </a:lnTo>
                <a:lnTo>
                  <a:pt x="19972" y="84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402887" y="5469367"/>
            <a:ext cx="2237" cy="2100"/>
          </a:xfrm>
          <a:custGeom>
            <a:avLst/>
            <a:gdLst/>
            <a:ahLst/>
            <a:cxnLst/>
            <a:rect l="l" t="t" r="r" b="b"/>
            <a:pathLst>
              <a:path w="2237" h="2100">
                <a:moveTo>
                  <a:pt x="0" y="2100"/>
                </a:moveTo>
                <a:lnTo>
                  <a:pt x="2237" y="0"/>
                </a:lnTo>
                <a:lnTo>
                  <a:pt x="2237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425097" y="5463066"/>
            <a:ext cx="35607" cy="8400"/>
          </a:xfrm>
          <a:custGeom>
            <a:avLst/>
            <a:gdLst/>
            <a:ahLst/>
            <a:cxnLst/>
            <a:rect l="l" t="t" r="r" b="b"/>
            <a:pathLst>
              <a:path w="35607" h="8400">
                <a:moveTo>
                  <a:pt x="0" y="8400"/>
                </a:moveTo>
                <a:lnTo>
                  <a:pt x="0" y="6300"/>
                </a:lnTo>
                <a:lnTo>
                  <a:pt x="13259" y="6300"/>
                </a:lnTo>
                <a:lnTo>
                  <a:pt x="26602" y="0"/>
                </a:lnTo>
                <a:lnTo>
                  <a:pt x="35607" y="84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516202" y="5469367"/>
            <a:ext cx="2209" cy="2100"/>
          </a:xfrm>
          <a:custGeom>
            <a:avLst/>
            <a:gdLst/>
            <a:ahLst/>
            <a:cxnLst/>
            <a:rect l="l" t="t" r="r" b="b"/>
            <a:pathLst>
              <a:path w="2209" h="2100">
                <a:moveTo>
                  <a:pt x="0" y="2100"/>
                </a:moveTo>
                <a:lnTo>
                  <a:pt x="2209" y="0"/>
                </a:lnTo>
                <a:lnTo>
                  <a:pt x="2209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538384" y="5469367"/>
            <a:ext cx="15497" cy="2100"/>
          </a:xfrm>
          <a:custGeom>
            <a:avLst/>
            <a:gdLst/>
            <a:ahLst/>
            <a:cxnLst/>
            <a:rect l="l" t="t" r="r" b="b"/>
            <a:pathLst>
              <a:path w="15497" h="2100">
                <a:moveTo>
                  <a:pt x="0" y="2100"/>
                </a:moveTo>
                <a:lnTo>
                  <a:pt x="0" y="0"/>
                </a:lnTo>
                <a:lnTo>
                  <a:pt x="13259" y="0"/>
                </a:lnTo>
                <a:lnTo>
                  <a:pt x="15497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589544" y="5469367"/>
            <a:ext cx="6657" cy="2100"/>
          </a:xfrm>
          <a:custGeom>
            <a:avLst/>
            <a:gdLst/>
            <a:ahLst/>
            <a:cxnLst/>
            <a:rect l="l" t="t" r="r" b="b"/>
            <a:pathLst>
              <a:path w="6657" h="2100">
                <a:moveTo>
                  <a:pt x="0" y="2100"/>
                </a:moveTo>
                <a:lnTo>
                  <a:pt x="2209" y="0"/>
                </a:lnTo>
                <a:lnTo>
                  <a:pt x="6657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629489" y="5469367"/>
            <a:ext cx="2209" cy="2100"/>
          </a:xfrm>
          <a:custGeom>
            <a:avLst/>
            <a:gdLst/>
            <a:ahLst/>
            <a:cxnLst/>
            <a:rect l="l" t="t" r="r" b="b"/>
            <a:pathLst>
              <a:path w="2209" h="2100">
                <a:moveTo>
                  <a:pt x="0" y="2100"/>
                </a:moveTo>
                <a:lnTo>
                  <a:pt x="2209" y="0"/>
                </a:lnTo>
                <a:lnTo>
                  <a:pt x="2209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689488" y="5456766"/>
            <a:ext cx="20791" cy="14700"/>
          </a:xfrm>
          <a:custGeom>
            <a:avLst/>
            <a:gdLst/>
            <a:ahLst/>
            <a:cxnLst/>
            <a:rect l="l" t="t" r="r" b="b"/>
            <a:pathLst>
              <a:path w="20791" h="14700">
                <a:moveTo>
                  <a:pt x="0" y="14700"/>
                </a:moveTo>
                <a:lnTo>
                  <a:pt x="2292" y="12600"/>
                </a:lnTo>
                <a:lnTo>
                  <a:pt x="15635" y="0"/>
                </a:lnTo>
                <a:lnTo>
                  <a:pt x="20791" y="147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878245" y="5469367"/>
            <a:ext cx="2209" cy="2100"/>
          </a:xfrm>
          <a:custGeom>
            <a:avLst/>
            <a:gdLst/>
            <a:ahLst/>
            <a:cxnLst/>
            <a:rect l="l" t="t" r="r" b="b"/>
            <a:pathLst>
              <a:path w="2209" h="2100">
                <a:moveTo>
                  <a:pt x="0" y="2100"/>
                </a:moveTo>
                <a:lnTo>
                  <a:pt x="0" y="0"/>
                </a:lnTo>
                <a:lnTo>
                  <a:pt x="2209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969405" y="5469367"/>
            <a:ext cx="2237" cy="2100"/>
          </a:xfrm>
          <a:custGeom>
            <a:avLst/>
            <a:gdLst/>
            <a:ahLst/>
            <a:cxnLst/>
            <a:rect l="l" t="t" r="r" b="b"/>
            <a:pathLst>
              <a:path w="2237" h="2100">
                <a:moveTo>
                  <a:pt x="0" y="2100"/>
                </a:moveTo>
                <a:lnTo>
                  <a:pt x="2237" y="0"/>
                </a:lnTo>
                <a:lnTo>
                  <a:pt x="2237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8196007" y="5469367"/>
            <a:ext cx="2209" cy="2100"/>
          </a:xfrm>
          <a:custGeom>
            <a:avLst/>
            <a:gdLst/>
            <a:ahLst/>
            <a:cxnLst/>
            <a:rect l="l" t="t" r="r" b="b"/>
            <a:pathLst>
              <a:path w="2209" h="2100">
                <a:moveTo>
                  <a:pt x="0" y="2100"/>
                </a:moveTo>
                <a:lnTo>
                  <a:pt x="2209" y="0"/>
                </a:lnTo>
                <a:lnTo>
                  <a:pt x="2209" y="210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6565458" y="4653607"/>
            <a:ext cx="66528" cy="63188"/>
          </a:xfrm>
          <a:custGeom>
            <a:avLst/>
            <a:gdLst/>
            <a:ahLst/>
            <a:cxnLst/>
            <a:rect l="l" t="t" r="r" b="b"/>
            <a:pathLst>
              <a:path w="66528" h="63188">
                <a:moveTo>
                  <a:pt x="0" y="63188"/>
                </a:moveTo>
                <a:lnTo>
                  <a:pt x="66528" y="63188"/>
                </a:lnTo>
                <a:lnTo>
                  <a:pt x="66528" y="0"/>
                </a:lnTo>
                <a:lnTo>
                  <a:pt x="0" y="0"/>
                </a:lnTo>
                <a:lnTo>
                  <a:pt x="0" y="631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6565458" y="4653607"/>
            <a:ext cx="66528" cy="63188"/>
          </a:xfrm>
          <a:custGeom>
            <a:avLst/>
            <a:gdLst/>
            <a:ahLst/>
            <a:cxnLst/>
            <a:rect l="l" t="t" r="r" b="b"/>
            <a:pathLst>
              <a:path w="66528" h="63188">
                <a:moveTo>
                  <a:pt x="0" y="63188"/>
                </a:moveTo>
                <a:lnTo>
                  <a:pt x="66528" y="63188"/>
                </a:lnTo>
                <a:lnTo>
                  <a:pt x="66528" y="0"/>
                </a:lnTo>
                <a:lnTo>
                  <a:pt x="0" y="0"/>
                </a:lnTo>
                <a:lnTo>
                  <a:pt x="0" y="63188"/>
                </a:lnTo>
                <a:close/>
              </a:path>
            </a:pathLst>
          </a:custGeom>
          <a:ln w="12950">
            <a:solidFill>
              <a:srgbClr val="FFFFD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6625292" y="4716819"/>
            <a:ext cx="380021" cy="240348"/>
          </a:xfrm>
          <a:custGeom>
            <a:avLst/>
            <a:gdLst/>
            <a:ahLst/>
            <a:cxnLst/>
            <a:rect l="l" t="t" r="r" b="b"/>
            <a:pathLst>
              <a:path w="380021" h="240348">
                <a:moveTo>
                  <a:pt x="0" y="240348"/>
                </a:moveTo>
                <a:lnTo>
                  <a:pt x="380021" y="240348"/>
                </a:lnTo>
                <a:lnTo>
                  <a:pt x="380021" y="0"/>
                </a:lnTo>
                <a:lnTo>
                  <a:pt x="0" y="0"/>
                </a:lnTo>
                <a:lnTo>
                  <a:pt x="0" y="240348"/>
                </a:lnTo>
                <a:close/>
              </a:path>
            </a:pathLst>
          </a:custGeom>
          <a:solidFill>
            <a:srgbClr val="FFFFED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6625292" y="4716819"/>
            <a:ext cx="380021" cy="240348"/>
          </a:xfrm>
          <a:custGeom>
            <a:avLst/>
            <a:gdLst/>
            <a:ahLst/>
            <a:cxnLst/>
            <a:rect l="l" t="t" r="r" b="b"/>
            <a:pathLst>
              <a:path w="380021" h="240348">
                <a:moveTo>
                  <a:pt x="0" y="240348"/>
                </a:moveTo>
                <a:lnTo>
                  <a:pt x="380021" y="240348"/>
                </a:lnTo>
                <a:lnTo>
                  <a:pt x="380021" y="0"/>
                </a:lnTo>
                <a:lnTo>
                  <a:pt x="0" y="0"/>
                </a:lnTo>
                <a:lnTo>
                  <a:pt x="0" y="240348"/>
                </a:lnTo>
                <a:close/>
              </a:path>
            </a:pathLst>
          </a:custGeom>
          <a:ln w="3175">
            <a:solidFill>
              <a:srgbClr val="CCCCC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9" name="object 279"/>
          <p:cNvSpPr txBox="1"/>
          <p:nvPr/>
        </p:nvSpPr>
        <p:spPr>
          <a:xfrm>
            <a:off x="6646072" y="4748176"/>
            <a:ext cx="339090" cy="184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550" spc="-5" dirty="0">
                <a:latin typeface="Arial"/>
                <a:cs typeface="Arial"/>
              </a:rPr>
              <a:t>X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5" dirty="0">
                <a:latin typeface="Arial"/>
                <a:cs typeface="Arial"/>
              </a:rPr>
              <a:t>46</a:t>
            </a:r>
            <a:r>
              <a:rPr sz="550" dirty="0">
                <a:latin typeface="Arial"/>
                <a:cs typeface="Arial"/>
              </a:rPr>
              <a:t>.</a:t>
            </a:r>
            <a:r>
              <a:rPr sz="550" spc="5" dirty="0">
                <a:latin typeface="Arial"/>
                <a:cs typeface="Arial"/>
              </a:rPr>
              <a:t>8</a:t>
            </a:r>
            <a:r>
              <a:rPr sz="550" spc="15" dirty="0">
                <a:latin typeface="Arial"/>
                <a:cs typeface="Arial"/>
              </a:rPr>
              <a:t>8</a:t>
            </a:r>
            <a:endParaRPr sz="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550" spc="45" dirty="0">
                <a:latin typeface="Arial"/>
                <a:cs typeface="Arial"/>
              </a:rPr>
              <a:t>Y</a:t>
            </a:r>
            <a:r>
              <a:rPr sz="550" spc="5" dirty="0">
                <a:latin typeface="Arial"/>
                <a:cs typeface="Arial"/>
              </a:rPr>
              <a:t>:</a:t>
            </a:r>
            <a:r>
              <a:rPr sz="550" dirty="0">
                <a:latin typeface="Arial"/>
                <a:cs typeface="Arial"/>
              </a:rPr>
              <a:t> </a:t>
            </a:r>
            <a:r>
              <a:rPr sz="550" spc="5" dirty="0">
                <a:latin typeface="Arial"/>
                <a:cs typeface="Arial"/>
              </a:rPr>
              <a:t>0</a:t>
            </a:r>
            <a:r>
              <a:rPr sz="550" dirty="0">
                <a:latin typeface="Arial"/>
                <a:cs typeface="Arial"/>
              </a:rPr>
              <a:t>.</a:t>
            </a:r>
            <a:r>
              <a:rPr sz="550" spc="5" dirty="0">
                <a:latin typeface="Arial"/>
                <a:cs typeface="Arial"/>
              </a:rPr>
              <a:t>163</a:t>
            </a:r>
            <a:r>
              <a:rPr sz="550" spc="15" dirty="0">
                <a:latin typeface="Arial"/>
                <a:cs typeface="Arial"/>
              </a:rPr>
              <a:t>9</a:t>
            </a:r>
            <a:endParaRPr sz="550">
              <a:latin typeface="Arial"/>
              <a:cs typeface="Arial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1379794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1383331" y="3642006"/>
            <a:ext cx="35526" cy="0"/>
          </a:xfrm>
          <a:custGeom>
            <a:avLst/>
            <a:gdLst/>
            <a:ahLst/>
            <a:cxnLst/>
            <a:rect l="l" t="t" r="r" b="b"/>
            <a:pathLst>
              <a:path w="35526">
                <a:moveTo>
                  <a:pt x="0" y="0"/>
                </a:moveTo>
                <a:lnTo>
                  <a:pt x="355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1379795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1761808" y="3638488"/>
            <a:ext cx="0" cy="176487"/>
          </a:xfrm>
          <a:custGeom>
            <a:avLst/>
            <a:gdLst/>
            <a:ahLst/>
            <a:cxnLst/>
            <a:rect l="l" t="t" r="r" b="b"/>
            <a:pathLst>
              <a:path h="176487">
                <a:moveTo>
                  <a:pt x="0" y="0"/>
                </a:moveTo>
                <a:lnTo>
                  <a:pt x="0" y="176487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1761808" y="4153932"/>
            <a:ext cx="0" cy="402346"/>
          </a:xfrm>
          <a:custGeom>
            <a:avLst/>
            <a:gdLst/>
            <a:ahLst/>
            <a:cxnLst/>
            <a:rect l="l" t="t" r="r" b="b"/>
            <a:pathLst>
              <a:path h="402346">
                <a:moveTo>
                  <a:pt x="0" y="0"/>
                </a:moveTo>
                <a:lnTo>
                  <a:pt x="0" y="40234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1765328" y="364200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1761808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2143910" y="3638488"/>
            <a:ext cx="0" cy="176487"/>
          </a:xfrm>
          <a:custGeom>
            <a:avLst/>
            <a:gdLst/>
            <a:ahLst/>
            <a:cxnLst/>
            <a:rect l="l" t="t" r="r" b="b"/>
            <a:pathLst>
              <a:path h="176487">
                <a:moveTo>
                  <a:pt x="0" y="0"/>
                </a:moveTo>
                <a:lnTo>
                  <a:pt x="0" y="176487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2143910" y="4153932"/>
            <a:ext cx="0" cy="402346"/>
          </a:xfrm>
          <a:custGeom>
            <a:avLst/>
            <a:gdLst/>
            <a:ahLst/>
            <a:cxnLst/>
            <a:rect l="l" t="t" r="r" b="b"/>
            <a:pathLst>
              <a:path h="402346">
                <a:moveTo>
                  <a:pt x="0" y="0"/>
                </a:moveTo>
                <a:lnTo>
                  <a:pt x="0" y="402346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2147430" y="3642006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2143910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2526100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2529708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2526100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2529708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2915241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291876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2915241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291876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297255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300774" y="364200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3297255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3679357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3682876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3679357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3682876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4061371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406489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4061371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406489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4450511" y="3638488"/>
            <a:ext cx="0" cy="917789"/>
          </a:xfrm>
          <a:custGeom>
            <a:avLst/>
            <a:gdLst/>
            <a:ahLst/>
            <a:cxnLst/>
            <a:rect l="l" t="t" r="r" b="b"/>
            <a:pathLst>
              <a:path h="917789">
                <a:moveTo>
                  <a:pt x="0" y="0"/>
                </a:moveTo>
                <a:lnTo>
                  <a:pt x="0" y="917789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4450511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1379794" y="4556278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4454030" y="45597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4450511" y="455627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4454030" y="45597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1379794" y="4245745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4454030" y="424926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4450511" y="424574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4454030" y="424926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2469388" y="3942249"/>
            <a:ext cx="1981123" cy="0"/>
          </a:xfrm>
          <a:custGeom>
            <a:avLst/>
            <a:gdLst/>
            <a:ahLst/>
            <a:cxnLst/>
            <a:rect l="l" t="t" r="r" b="b"/>
            <a:pathLst>
              <a:path w="1981123">
                <a:moveTo>
                  <a:pt x="0" y="0"/>
                </a:moveTo>
                <a:lnTo>
                  <a:pt x="1981123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379794" y="3942249"/>
            <a:ext cx="99101" cy="0"/>
          </a:xfrm>
          <a:custGeom>
            <a:avLst/>
            <a:gdLst/>
            <a:ahLst/>
            <a:cxnLst/>
            <a:rect l="l" t="t" r="r" b="b"/>
            <a:pathLst>
              <a:path w="99101">
                <a:moveTo>
                  <a:pt x="0" y="0"/>
                </a:moveTo>
                <a:lnTo>
                  <a:pt x="99101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4454030" y="394576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4450511" y="394224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4454030" y="394576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379794" y="3638488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4450511" y="3638488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4454030" y="45597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4454030" y="45597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1383331" y="4524618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1383331" y="3670412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7" name="object 337"/>
          <p:cNvSpPr txBox="1"/>
          <p:nvPr/>
        </p:nvSpPr>
        <p:spPr>
          <a:xfrm>
            <a:off x="1345909" y="4580563"/>
            <a:ext cx="7683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10" dirty="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1765328" y="4524618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1765328" y="367041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0" name="object 340"/>
          <p:cNvSpPr txBox="1"/>
          <p:nvPr/>
        </p:nvSpPr>
        <p:spPr>
          <a:xfrm>
            <a:off x="1685569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2147430" y="4524618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2147430" y="3670412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3" name="object 343"/>
          <p:cNvSpPr txBox="1"/>
          <p:nvPr/>
        </p:nvSpPr>
        <p:spPr>
          <a:xfrm>
            <a:off x="2067600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2529708" y="452461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2529708" y="36704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2918760" y="452461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2918760" y="36704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8" name="object 348"/>
          <p:cNvSpPr txBox="1"/>
          <p:nvPr/>
        </p:nvSpPr>
        <p:spPr>
          <a:xfrm>
            <a:off x="2449614" y="4580563"/>
            <a:ext cx="5435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01320" algn="l"/>
              </a:tabLst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3</a:t>
            </a:r>
            <a:r>
              <a:rPr sz="700" dirty="0">
                <a:latin typeface="Arial"/>
                <a:cs typeface="Arial"/>
              </a:rPr>
              <a:t>	</a:t>
            </a: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3300774" y="4524618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3300774" y="367041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1" name="object 351"/>
          <p:cNvSpPr txBox="1"/>
          <p:nvPr/>
        </p:nvSpPr>
        <p:spPr>
          <a:xfrm>
            <a:off x="3220769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5</a:t>
            </a:r>
            <a:endParaRPr sz="700">
              <a:latin typeface="Arial"/>
              <a:cs typeface="Arial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3682876" y="452461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3682876" y="36704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4" name="object 354"/>
          <p:cNvSpPr txBox="1"/>
          <p:nvPr/>
        </p:nvSpPr>
        <p:spPr>
          <a:xfrm>
            <a:off x="3602871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6</a:t>
            </a:r>
            <a:endParaRPr sz="700">
              <a:latin typeface="Arial"/>
              <a:cs typeface="Arial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4064890" y="452461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4064890" y="36704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7" name="object 357"/>
          <p:cNvSpPr txBox="1"/>
          <p:nvPr/>
        </p:nvSpPr>
        <p:spPr>
          <a:xfrm>
            <a:off x="3985061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7</a:t>
            </a:r>
            <a:endParaRPr sz="700">
              <a:latin typeface="Arial"/>
              <a:cs typeface="Arial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4454030" y="452461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4454030" y="36704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0" name="object 360"/>
          <p:cNvSpPr txBox="1"/>
          <p:nvPr/>
        </p:nvSpPr>
        <p:spPr>
          <a:xfrm>
            <a:off x="4374201" y="4580563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1411582" y="4559796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4418662" y="455979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3" name="object 363"/>
          <p:cNvSpPr txBox="1"/>
          <p:nvPr/>
        </p:nvSpPr>
        <p:spPr>
          <a:xfrm>
            <a:off x="1289407" y="4502819"/>
            <a:ext cx="7683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10" dirty="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1411582" y="4249263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4418662" y="4249263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6" name="object 366"/>
          <p:cNvSpPr txBox="1"/>
          <p:nvPr/>
        </p:nvSpPr>
        <p:spPr>
          <a:xfrm>
            <a:off x="1239751" y="4192023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20</a:t>
            </a:r>
            <a:endParaRPr sz="700">
              <a:latin typeface="Arial"/>
              <a:cs typeface="Arial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1411582" y="3945767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4418662" y="3945767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9" name="object 369"/>
          <p:cNvSpPr txBox="1"/>
          <p:nvPr/>
        </p:nvSpPr>
        <p:spPr>
          <a:xfrm>
            <a:off x="1239751" y="3888526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40</a:t>
            </a:r>
            <a:endParaRPr sz="700">
              <a:latin typeface="Arial"/>
              <a:cs typeface="Arial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4418662" y="364200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1" name="object 371"/>
          <p:cNvSpPr txBox="1"/>
          <p:nvPr/>
        </p:nvSpPr>
        <p:spPr>
          <a:xfrm>
            <a:off x="1239751" y="3585030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60</a:t>
            </a:r>
            <a:endParaRPr sz="700">
              <a:latin typeface="Arial"/>
              <a:cs typeface="Arial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454030" y="45597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4454030" y="364200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1379795" y="4302294"/>
            <a:ext cx="3070716" cy="28142"/>
          </a:xfrm>
          <a:custGeom>
            <a:avLst/>
            <a:gdLst/>
            <a:ahLst/>
            <a:cxnLst/>
            <a:rect l="l" t="t" r="r" b="b"/>
            <a:pathLst>
              <a:path w="3070716" h="28142">
                <a:moveTo>
                  <a:pt x="0" y="28142"/>
                </a:moveTo>
                <a:lnTo>
                  <a:pt x="0" y="28142"/>
                </a:lnTo>
                <a:lnTo>
                  <a:pt x="2681576" y="28142"/>
                </a:lnTo>
                <a:lnTo>
                  <a:pt x="3070716" y="0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1351544" y="4330436"/>
            <a:ext cx="56501" cy="0"/>
          </a:xfrm>
          <a:custGeom>
            <a:avLst/>
            <a:gdLst/>
            <a:ahLst/>
            <a:cxnLst/>
            <a:rect l="l" t="t" r="r" b="b"/>
            <a:pathLst>
              <a:path w="56501">
                <a:moveTo>
                  <a:pt x="0" y="0"/>
                </a:moveTo>
                <a:lnTo>
                  <a:pt x="56501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1411582" y="4333954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1379795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1383331" y="4362184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1733584" y="4330436"/>
            <a:ext cx="56730" cy="0"/>
          </a:xfrm>
          <a:custGeom>
            <a:avLst/>
            <a:gdLst/>
            <a:ahLst/>
            <a:cxnLst/>
            <a:rect l="l" t="t" r="r" b="b"/>
            <a:pathLst>
              <a:path w="56730">
                <a:moveTo>
                  <a:pt x="0" y="0"/>
                </a:moveTo>
                <a:lnTo>
                  <a:pt x="56730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1793834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1761808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1765328" y="4362184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2115669" y="4330436"/>
            <a:ext cx="56659" cy="0"/>
          </a:xfrm>
          <a:custGeom>
            <a:avLst/>
            <a:gdLst/>
            <a:ahLst/>
            <a:cxnLst/>
            <a:rect l="l" t="t" r="r" b="b"/>
            <a:pathLst>
              <a:path w="56659">
                <a:moveTo>
                  <a:pt x="0" y="0"/>
                </a:moveTo>
                <a:lnTo>
                  <a:pt x="56659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2175848" y="4333954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2143910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2147430" y="4362184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2497683" y="4330436"/>
            <a:ext cx="56747" cy="0"/>
          </a:xfrm>
          <a:custGeom>
            <a:avLst/>
            <a:gdLst/>
            <a:ahLst/>
            <a:cxnLst/>
            <a:rect l="l" t="t" r="r" b="b"/>
            <a:pathLst>
              <a:path w="56747">
                <a:moveTo>
                  <a:pt x="0" y="0"/>
                </a:moveTo>
                <a:lnTo>
                  <a:pt x="56747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2557950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2526100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2529708" y="436218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2886999" y="4330436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2947002" y="4333954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2915241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2918760" y="436218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3269013" y="4330436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3329104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3297255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3300774" y="4362184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3651115" y="4330436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3711118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3679357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3682876" y="436218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4033129" y="4330436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4093132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4061371" y="4302294"/>
            <a:ext cx="0" cy="56372"/>
          </a:xfrm>
          <a:custGeom>
            <a:avLst/>
            <a:gdLst/>
            <a:ahLst/>
            <a:cxnLst/>
            <a:rect l="l" t="t" r="r" b="b"/>
            <a:pathLst>
              <a:path h="56372">
                <a:moveTo>
                  <a:pt x="0" y="0"/>
                </a:moveTo>
                <a:lnTo>
                  <a:pt x="0" y="56372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4064890" y="436218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4422181" y="4302294"/>
            <a:ext cx="56571" cy="0"/>
          </a:xfrm>
          <a:custGeom>
            <a:avLst/>
            <a:gdLst/>
            <a:ahLst/>
            <a:cxnLst/>
            <a:rect l="l" t="t" r="r" b="b"/>
            <a:pathLst>
              <a:path w="56571">
                <a:moveTo>
                  <a:pt x="0" y="0"/>
                </a:moveTo>
                <a:lnTo>
                  <a:pt x="56571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4482272" y="4305812"/>
            <a:ext cx="7214" cy="0"/>
          </a:xfrm>
          <a:custGeom>
            <a:avLst/>
            <a:gdLst/>
            <a:ahLst/>
            <a:cxnLst/>
            <a:rect l="l" t="t" r="r" b="b"/>
            <a:pathLst>
              <a:path w="7214">
                <a:moveTo>
                  <a:pt x="0" y="0"/>
                </a:moveTo>
                <a:lnTo>
                  <a:pt x="721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4450511" y="4273888"/>
            <a:ext cx="0" cy="56548"/>
          </a:xfrm>
          <a:custGeom>
            <a:avLst/>
            <a:gdLst/>
            <a:ahLst/>
            <a:cxnLst/>
            <a:rect l="l" t="t" r="r" b="b"/>
            <a:pathLst>
              <a:path h="56548">
                <a:moveTo>
                  <a:pt x="0" y="0"/>
                </a:moveTo>
                <a:lnTo>
                  <a:pt x="0" y="56548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4454030" y="433395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1365674" y="4316365"/>
            <a:ext cx="28250" cy="28230"/>
          </a:xfrm>
          <a:custGeom>
            <a:avLst/>
            <a:gdLst/>
            <a:ahLst/>
            <a:cxnLst/>
            <a:rect l="l" t="t" r="r" b="b"/>
            <a:pathLst>
              <a:path w="28250" h="28230">
                <a:moveTo>
                  <a:pt x="0" y="0"/>
                </a:moveTo>
                <a:lnTo>
                  <a:pt x="2825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3" name="object 413"/>
          <p:cNvSpPr/>
          <p:nvPr/>
        </p:nvSpPr>
        <p:spPr>
          <a:xfrm>
            <a:off x="1397452" y="4348113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4" name="object 414"/>
          <p:cNvSpPr/>
          <p:nvPr/>
        </p:nvSpPr>
        <p:spPr>
          <a:xfrm>
            <a:off x="1365674" y="4316365"/>
            <a:ext cx="28250" cy="28230"/>
          </a:xfrm>
          <a:custGeom>
            <a:avLst/>
            <a:gdLst/>
            <a:ahLst/>
            <a:cxnLst/>
            <a:rect l="l" t="t" r="r" b="b"/>
            <a:pathLst>
              <a:path w="28250" h="28230">
                <a:moveTo>
                  <a:pt x="28250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1369202" y="4348113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1747732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0" y="0"/>
                </a:moveTo>
                <a:lnTo>
                  <a:pt x="28241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1779493" y="4348113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1747732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28241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1751251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2129745" y="4316365"/>
            <a:ext cx="28505" cy="28230"/>
          </a:xfrm>
          <a:custGeom>
            <a:avLst/>
            <a:gdLst/>
            <a:ahLst/>
            <a:cxnLst/>
            <a:rect l="l" t="t" r="r" b="b"/>
            <a:pathLst>
              <a:path w="28505" h="28230">
                <a:moveTo>
                  <a:pt x="0" y="0"/>
                </a:moveTo>
                <a:lnTo>
                  <a:pt x="28505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2161771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2129745" y="4316365"/>
            <a:ext cx="28505" cy="28230"/>
          </a:xfrm>
          <a:custGeom>
            <a:avLst/>
            <a:gdLst/>
            <a:ahLst/>
            <a:cxnLst/>
            <a:rect l="l" t="t" r="r" b="b"/>
            <a:pathLst>
              <a:path w="28505" h="28230">
                <a:moveTo>
                  <a:pt x="28505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2133265" y="4348113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2511760" y="4316365"/>
            <a:ext cx="28505" cy="28230"/>
          </a:xfrm>
          <a:custGeom>
            <a:avLst/>
            <a:gdLst/>
            <a:ahLst/>
            <a:cxnLst/>
            <a:rect l="l" t="t" r="r" b="b"/>
            <a:pathLst>
              <a:path w="28505" h="28230">
                <a:moveTo>
                  <a:pt x="0" y="0"/>
                </a:moveTo>
                <a:lnTo>
                  <a:pt x="28505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2543785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2511760" y="4316365"/>
            <a:ext cx="28505" cy="28230"/>
          </a:xfrm>
          <a:custGeom>
            <a:avLst/>
            <a:gdLst/>
            <a:ahLst/>
            <a:cxnLst/>
            <a:rect l="l" t="t" r="r" b="b"/>
            <a:pathLst>
              <a:path w="28505" h="28230">
                <a:moveTo>
                  <a:pt x="28505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2515367" y="4348113"/>
            <a:ext cx="7214" cy="0"/>
          </a:xfrm>
          <a:custGeom>
            <a:avLst/>
            <a:gdLst/>
            <a:ahLst/>
            <a:cxnLst/>
            <a:rect l="l" t="t" r="r" b="b"/>
            <a:pathLst>
              <a:path w="7214">
                <a:moveTo>
                  <a:pt x="0" y="0"/>
                </a:moveTo>
                <a:lnTo>
                  <a:pt x="721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2901076" y="4316365"/>
            <a:ext cx="28329" cy="28230"/>
          </a:xfrm>
          <a:custGeom>
            <a:avLst/>
            <a:gdLst/>
            <a:ahLst/>
            <a:cxnLst/>
            <a:rect l="l" t="t" r="r" b="b"/>
            <a:pathLst>
              <a:path w="28329" h="28230">
                <a:moveTo>
                  <a:pt x="0" y="0"/>
                </a:moveTo>
                <a:lnTo>
                  <a:pt x="28329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2932925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2901076" y="4316365"/>
            <a:ext cx="28329" cy="28230"/>
          </a:xfrm>
          <a:custGeom>
            <a:avLst/>
            <a:gdLst/>
            <a:ahLst/>
            <a:cxnLst/>
            <a:rect l="l" t="t" r="r" b="b"/>
            <a:pathLst>
              <a:path w="28329" h="28230">
                <a:moveTo>
                  <a:pt x="28329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2904683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3283178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0" y="0"/>
                </a:moveTo>
                <a:lnTo>
                  <a:pt x="28241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3314939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3283178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28241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3286697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6" name="object 436"/>
          <p:cNvSpPr/>
          <p:nvPr/>
        </p:nvSpPr>
        <p:spPr>
          <a:xfrm>
            <a:off x="3665192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0" y="0"/>
                </a:moveTo>
                <a:lnTo>
                  <a:pt x="28241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7" name="object 437"/>
          <p:cNvSpPr/>
          <p:nvPr/>
        </p:nvSpPr>
        <p:spPr>
          <a:xfrm>
            <a:off x="3696953" y="4348113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3665192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28241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9" name="object 439"/>
          <p:cNvSpPr/>
          <p:nvPr/>
        </p:nvSpPr>
        <p:spPr>
          <a:xfrm>
            <a:off x="3668711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0" name="object 440"/>
          <p:cNvSpPr/>
          <p:nvPr/>
        </p:nvSpPr>
        <p:spPr>
          <a:xfrm>
            <a:off x="4047206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0" y="0"/>
                </a:moveTo>
                <a:lnTo>
                  <a:pt x="28241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1" name="object 441"/>
          <p:cNvSpPr/>
          <p:nvPr/>
        </p:nvSpPr>
        <p:spPr>
          <a:xfrm>
            <a:off x="4079055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2" name="object 442"/>
          <p:cNvSpPr/>
          <p:nvPr/>
        </p:nvSpPr>
        <p:spPr>
          <a:xfrm>
            <a:off x="4047206" y="4316365"/>
            <a:ext cx="28241" cy="28230"/>
          </a:xfrm>
          <a:custGeom>
            <a:avLst/>
            <a:gdLst/>
            <a:ahLst/>
            <a:cxnLst/>
            <a:rect l="l" t="t" r="r" b="b"/>
            <a:pathLst>
              <a:path w="28241" h="28230">
                <a:moveTo>
                  <a:pt x="28241" y="0"/>
                </a:moveTo>
                <a:lnTo>
                  <a:pt x="0" y="28230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3" name="object 443"/>
          <p:cNvSpPr/>
          <p:nvPr/>
        </p:nvSpPr>
        <p:spPr>
          <a:xfrm>
            <a:off x="4050813" y="434811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4" name="object 444"/>
          <p:cNvSpPr/>
          <p:nvPr/>
        </p:nvSpPr>
        <p:spPr>
          <a:xfrm>
            <a:off x="4436346" y="4287959"/>
            <a:ext cx="28241" cy="28406"/>
          </a:xfrm>
          <a:custGeom>
            <a:avLst/>
            <a:gdLst/>
            <a:ahLst/>
            <a:cxnLst/>
            <a:rect l="l" t="t" r="r" b="b"/>
            <a:pathLst>
              <a:path w="28241" h="28406">
                <a:moveTo>
                  <a:pt x="0" y="0"/>
                </a:moveTo>
                <a:lnTo>
                  <a:pt x="28241" y="28406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5" name="object 445"/>
          <p:cNvSpPr/>
          <p:nvPr/>
        </p:nvSpPr>
        <p:spPr>
          <a:xfrm>
            <a:off x="4468107" y="431988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6" name="object 446"/>
          <p:cNvSpPr/>
          <p:nvPr/>
        </p:nvSpPr>
        <p:spPr>
          <a:xfrm>
            <a:off x="4436346" y="4287959"/>
            <a:ext cx="28241" cy="28406"/>
          </a:xfrm>
          <a:custGeom>
            <a:avLst/>
            <a:gdLst/>
            <a:ahLst/>
            <a:cxnLst/>
            <a:rect l="l" t="t" r="r" b="b"/>
            <a:pathLst>
              <a:path w="28241" h="28406">
                <a:moveTo>
                  <a:pt x="28241" y="0"/>
                </a:moveTo>
                <a:lnTo>
                  <a:pt x="0" y="28406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7" name="object 447"/>
          <p:cNvSpPr/>
          <p:nvPr/>
        </p:nvSpPr>
        <p:spPr>
          <a:xfrm>
            <a:off x="4439866" y="4319883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8" name="object 448"/>
          <p:cNvSpPr/>
          <p:nvPr/>
        </p:nvSpPr>
        <p:spPr>
          <a:xfrm>
            <a:off x="1379795" y="3680966"/>
            <a:ext cx="3070716" cy="35177"/>
          </a:xfrm>
          <a:custGeom>
            <a:avLst/>
            <a:gdLst/>
            <a:ahLst/>
            <a:cxnLst/>
            <a:rect l="l" t="t" r="r" b="b"/>
            <a:pathLst>
              <a:path w="3070716" h="35177">
                <a:moveTo>
                  <a:pt x="0" y="0"/>
                </a:moveTo>
                <a:lnTo>
                  <a:pt x="382013" y="7035"/>
                </a:lnTo>
                <a:lnTo>
                  <a:pt x="764115" y="7035"/>
                </a:lnTo>
                <a:lnTo>
                  <a:pt x="1146305" y="14071"/>
                </a:lnTo>
                <a:lnTo>
                  <a:pt x="1535446" y="14071"/>
                </a:lnTo>
                <a:lnTo>
                  <a:pt x="1917460" y="14071"/>
                </a:lnTo>
                <a:lnTo>
                  <a:pt x="2299562" y="21106"/>
                </a:lnTo>
                <a:lnTo>
                  <a:pt x="2681576" y="21106"/>
                </a:lnTo>
                <a:lnTo>
                  <a:pt x="3070716" y="35177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9" name="object 449"/>
          <p:cNvSpPr/>
          <p:nvPr/>
        </p:nvSpPr>
        <p:spPr>
          <a:xfrm>
            <a:off x="1351544" y="3645700"/>
            <a:ext cx="56501" cy="70443"/>
          </a:xfrm>
          <a:custGeom>
            <a:avLst/>
            <a:gdLst/>
            <a:ahLst/>
            <a:cxnLst/>
            <a:rect l="l" t="t" r="r" b="b"/>
            <a:pathLst>
              <a:path w="56501" h="70443">
                <a:moveTo>
                  <a:pt x="28250" y="70443"/>
                </a:moveTo>
                <a:lnTo>
                  <a:pt x="56501" y="35265"/>
                </a:lnTo>
                <a:lnTo>
                  <a:pt x="28250" y="0"/>
                </a:lnTo>
                <a:lnTo>
                  <a:pt x="0" y="35265"/>
                </a:lnTo>
                <a:lnTo>
                  <a:pt x="28250" y="70443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0" name="object 450"/>
          <p:cNvSpPr/>
          <p:nvPr/>
        </p:nvSpPr>
        <p:spPr>
          <a:xfrm>
            <a:off x="1733584" y="3652735"/>
            <a:ext cx="56730" cy="70443"/>
          </a:xfrm>
          <a:custGeom>
            <a:avLst/>
            <a:gdLst/>
            <a:ahLst/>
            <a:cxnLst/>
            <a:rect l="l" t="t" r="r" b="b"/>
            <a:pathLst>
              <a:path w="56730" h="70443">
                <a:moveTo>
                  <a:pt x="28224" y="70443"/>
                </a:moveTo>
                <a:lnTo>
                  <a:pt x="56730" y="35265"/>
                </a:lnTo>
                <a:lnTo>
                  <a:pt x="28224" y="0"/>
                </a:lnTo>
                <a:lnTo>
                  <a:pt x="0" y="35265"/>
                </a:lnTo>
                <a:lnTo>
                  <a:pt x="28224" y="70443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1" name="object 451"/>
          <p:cNvSpPr/>
          <p:nvPr/>
        </p:nvSpPr>
        <p:spPr>
          <a:xfrm>
            <a:off x="2115669" y="3652735"/>
            <a:ext cx="56659" cy="70443"/>
          </a:xfrm>
          <a:custGeom>
            <a:avLst/>
            <a:gdLst/>
            <a:ahLst/>
            <a:cxnLst/>
            <a:rect l="l" t="t" r="r" b="b"/>
            <a:pathLst>
              <a:path w="56659" h="70443">
                <a:moveTo>
                  <a:pt x="28241" y="70443"/>
                </a:moveTo>
                <a:lnTo>
                  <a:pt x="56659" y="35265"/>
                </a:lnTo>
                <a:lnTo>
                  <a:pt x="28241" y="0"/>
                </a:lnTo>
                <a:lnTo>
                  <a:pt x="0" y="35265"/>
                </a:lnTo>
                <a:lnTo>
                  <a:pt x="28241" y="70443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2" name="object 452"/>
          <p:cNvSpPr/>
          <p:nvPr/>
        </p:nvSpPr>
        <p:spPr>
          <a:xfrm>
            <a:off x="2497683" y="3659859"/>
            <a:ext cx="56747" cy="70355"/>
          </a:xfrm>
          <a:custGeom>
            <a:avLst/>
            <a:gdLst/>
            <a:ahLst/>
            <a:cxnLst/>
            <a:rect l="l" t="t" r="r" b="b"/>
            <a:pathLst>
              <a:path w="56747" h="70355">
                <a:moveTo>
                  <a:pt x="28417" y="70355"/>
                </a:moveTo>
                <a:lnTo>
                  <a:pt x="56747" y="35177"/>
                </a:lnTo>
                <a:lnTo>
                  <a:pt x="28417" y="0"/>
                </a:lnTo>
                <a:lnTo>
                  <a:pt x="0" y="35177"/>
                </a:lnTo>
                <a:lnTo>
                  <a:pt x="28417" y="70355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3" name="object 453"/>
          <p:cNvSpPr/>
          <p:nvPr/>
        </p:nvSpPr>
        <p:spPr>
          <a:xfrm>
            <a:off x="2886999" y="3659859"/>
            <a:ext cx="56483" cy="70355"/>
          </a:xfrm>
          <a:custGeom>
            <a:avLst/>
            <a:gdLst/>
            <a:ahLst/>
            <a:cxnLst/>
            <a:rect l="l" t="t" r="r" b="b"/>
            <a:pathLst>
              <a:path w="56483" h="70355">
                <a:moveTo>
                  <a:pt x="28241" y="70355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355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4" name="object 454"/>
          <p:cNvSpPr/>
          <p:nvPr/>
        </p:nvSpPr>
        <p:spPr>
          <a:xfrm>
            <a:off x="3269013" y="3659859"/>
            <a:ext cx="56483" cy="70355"/>
          </a:xfrm>
          <a:custGeom>
            <a:avLst/>
            <a:gdLst/>
            <a:ahLst/>
            <a:cxnLst/>
            <a:rect l="l" t="t" r="r" b="b"/>
            <a:pathLst>
              <a:path w="56483" h="70355">
                <a:moveTo>
                  <a:pt x="28241" y="70355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355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5" name="object 455"/>
          <p:cNvSpPr/>
          <p:nvPr/>
        </p:nvSpPr>
        <p:spPr>
          <a:xfrm>
            <a:off x="3651115" y="3666894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6" name="object 456"/>
          <p:cNvSpPr/>
          <p:nvPr/>
        </p:nvSpPr>
        <p:spPr>
          <a:xfrm>
            <a:off x="4033129" y="3666894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7" name="object 457"/>
          <p:cNvSpPr/>
          <p:nvPr/>
        </p:nvSpPr>
        <p:spPr>
          <a:xfrm>
            <a:off x="4422181" y="3680966"/>
            <a:ext cx="56571" cy="70619"/>
          </a:xfrm>
          <a:custGeom>
            <a:avLst/>
            <a:gdLst/>
            <a:ahLst/>
            <a:cxnLst/>
            <a:rect l="l" t="t" r="r" b="b"/>
            <a:pathLst>
              <a:path w="56571" h="70619">
                <a:moveTo>
                  <a:pt x="28329" y="70619"/>
                </a:moveTo>
                <a:lnTo>
                  <a:pt x="56571" y="35177"/>
                </a:lnTo>
                <a:lnTo>
                  <a:pt x="28329" y="0"/>
                </a:lnTo>
                <a:lnTo>
                  <a:pt x="0" y="35177"/>
                </a:lnTo>
                <a:lnTo>
                  <a:pt x="28329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8" name="object 458"/>
          <p:cNvSpPr txBox="1"/>
          <p:nvPr/>
        </p:nvSpPr>
        <p:spPr>
          <a:xfrm>
            <a:off x="1061170" y="3891425"/>
            <a:ext cx="156845" cy="4165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25" dirty="0">
                <a:latin typeface="Times New Roman"/>
                <a:cs typeface="Times New Roman"/>
              </a:rPr>
              <a:t>S</a:t>
            </a:r>
            <a:r>
              <a:rPr sz="950" spc="15" dirty="0">
                <a:latin typeface="Times New Roman"/>
                <a:cs typeface="Times New Roman"/>
              </a:rPr>
              <a:t>I</a:t>
            </a:r>
            <a:r>
              <a:rPr sz="950" dirty="0">
                <a:latin typeface="Times New Roman"/>
                <a:cs typeface="Times New Roman"/>
              </a:rPr>
              <a:t>R</a:t>
            </a:r>
            <a:r>
              <a:rPr sz="950" spc="-35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/</a:t>
            </a:r>
            <a:r>
              <a:rPr sz="950" spc="25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B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59" name="object 459"/>
          <p:cNvSpPr txBox="1"/>
          <p:nvPr/>
        </p:nvSpPr>
        <p:spPr>
          <a:xfrm>
            <a:off x="2562846" y="3433324"/>
            <a:ext cx="643255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5" dirty="0">
                <a:latin typeface="Times New Roman"/>
                <a:cs typeface="Times New Roman"/>
              </a:rPr>
              <a:t>(</a:t>
            </a:r>
            <a:r>
              <a:rPr sz="950" spc="-40" dirty="0">
                <a:latin typeface="Times New Roman"/>
                <a:cs typeface="Times New Roman"/>
              </a:rPr>
              <a:t>a</a:t>
            </a:r>
            <a:r>
              <a:rPr sz="950" spc="-5" dirty="0">
                <a:latin typeface="Times New Roman"/>
                <a:cs typeface="Times New Roman"/>
              </a:rPr>
              <a:t>)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45" dirty="0">
                <a:latin typeface="Microsoft YaHei UI"/>
                <a:cs typeface="Microsoft YaHei UI"/>
              </a:rPr>
              <a:t>源信</a:t>
            </a:r>
            <a:r>
              <a:rPr sz="950" spc="-10" dirty="0">
                <a:latin typeface="Microsoft YaHei UI"/>
                <a:cs typeface="Microsoft YaHei UI"/>
              </a:rPr>
              <a:t>号</a:t>
            </a:r>
            <a:r>
              <a:rPr sz="950" spc="-5" dirty="0">
                <a:latin typeface="Microsoft YaHei UI"/>
                <a:cs typeface="Microsoft YaHei UI"/>
              </a:rPr>
              <a:t> </a:t>
            </a:r>
            <a:r>
              <a:rPr sz="900" i="1" spc="-5" dirty="0">
                <a:latin typeface="Times New Roman"/>
                <a:cs typeface="Times New Roman"/>
              </a:rPr>
              <a:t>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60" name="object 460"/>
          <p:cNvSpPr txBox="1"/>
          <p:nvPr/>
        </p:nvSpPr>
        <p:spPr>
          <a:xfrm>
            <a:off x="3178450" y="3527708"/>
            <a:ext cx="67945" cy="112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i="1" spc="5" dirty="0">
                <a:latin typeface="Times New Roman"/>
                <a:cs typeface="Times New Roman"/>
              </a:rPr>
              <a:t>1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1379794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2" name="object 462"/>
          <p:cNvSpPr/>
          <p:nvPr/>
        </p:nvSpPr>
        <p:spPr>
          <a:xfrm>
            <a:off x="1383331" y="5047096"/>
            <a:ext cx="35526" cy="0"/>
          </a:xfrm>
          <a:custGeom>
            <a:avLst/>
            <a:gdLst/>
            <a:ahLst/>
            <a:cxnLst/>
            <a:rect l="l" t="t" r="r" b="b"/>
            <a:pathLst>
              <a:path w="35526">
                <a:moveTo>
                  <a:pt x="0" y="0"/>
                </a:moveTo>
                <a:lnTo>
                  <a:pt x="355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3" name="object 463"/>
          <p:cNvSpPr/>
          <p:nvPr/>
        </p:nvSpPr>
        <p:spPr>
          <a:xfrm>
            <a:off x="1379795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4" name="object 464"/>
          <p:cNvSpPr/>
          <p:nvPr/>
        </p:nvSpPr>
        <p:spPr>
          <a:xfrm>
            <a:off x="1761808" y="5043579"/>
            <a:ext cx="0" cy="119982"/>
          </a:xfrm>
          <a:custGeom>
            <a:avLst/>
            <a:gdLst/>
            <a:ahLst/>
            <a:cxnLst/>
            <a:rect l="l" t="t" r="r" b="b"/>
            <a:pathLst>
              <a:path h="119982">
                <a:moveTo>
                  <a:pt x="0" y="0"/>
                </a:moveTo>
                <a:lnTo>
                  <a:pt x="0" y="11998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5" name="object 465"/>
          <p:cNvSpPr/>
          <p:nvPr/>
        </p:nvSpPr>
        <p:spPr>
          <a:xfrm>
            <a:off x="1761808" y="5502518"/>
            <a:ext cx="0" cy="458912"/>
          </a:xfrm>
          <a:custGeom>
            <a:avLst/>
            <a:gdLst/>
            <a:ahLst/>
            <a:cxnLst/>
            <a:rect l="l" t="t" r="r" b="b"/>
            <a:pathLst>
              <a:path h="458912">
                <a:moveTo>
                  <a:pt x="0" y="0"/>
                </a:moveTo>
                <a:lnTo>
                  <a:pt x="0" y="45891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6" name="object 466"/>
          <p:cNvSpPr/>
          <p:nvPr/>
        </p:nvSpPr>
        <p:spPr>
          <a:xfrm>
            <a:off x="1765328" y="504709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7" name="object 467"/>
          <p:cNvSpPr/>
          <p:nvPr/>
        </p:nvSpPr>
        <p:spPr>
          <a:xfrm>
            <a:off x="1761809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8" name="object 468"/>
          <p:cNvSpPr/>
          <p:nvPr/>
        </p:nvSpPr>
        <p:spPr>
          <a:xfrm>
            <a:off x="2143910" y="5043579"/>
            <a:ext cx="0" cy="119982"/>
          </a:xfrm>
          <a:custGeom>
            <a:avLst/>
            <a:gdLst/>
            <a:ahLst/>
            <a:cxnLst/>
            <a:rect l="l" t="t" r="r" b="b"/>
            <a:pathLst>
              <a:path h="119982">
                <a:moveTo>
                  <a:pt x="0" y="0"/>
                </a:moveTo>
                <a:lnTo>
                  <a:pt x="0" y="11998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9" name="object 469"/>
          <p:cNvSpPr/>
          <p:nvPr/>
        </p:nvSpPr>
        <p:spPr>
          <a:xfrm>
            <a:off x="2143910" y="5502518"/>
            <a:ext cx="0" cy="458912"/>
          </a:xfrm>
          <a:custGeom>
            <a:avLst/>
            <a:gdLst/>
            <a:ahLst/>
            <a:cxnLst/>
            <a:rect l="l" t="t" r="r" b="b"/>
            <a:pathLst>
              <a:path h="458912">
                <a:moveTo>
                  <a:pt x="0" y="0"/>
                </a:moveTo>
                <a:lnTo>
                  <a:pt x="0" y="458912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0" name="object 470"/>
          <p:cNvSpPr/>
          <p:nvPr/>
        </p:nvSpPr>
        <p:spPr>
          <a:xfrm>
            <a:off x="2147430" y="5047096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1" name="object 471"/>
          <p:cNvSpPr/>
          <p:nvPr/>
        </p:nvSpPr>
        <p:spPr>
          <a:xfrm>
            <a:off x="2143910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2" name="object 472"/>
          <p:cNvSpPr/>
          <p:nvPr/>
        </p:nvSpPr>
        <p:spPr>
          <a:xfrm>
            <a:off x="2526100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3" name="object 473"/>
          <p:cNvSpPr/>
          <p:nvPr/>
        </p:nvSpPr>
        <p:spPr>
          <a:xfrm>
            <a:off x="2529708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4" name="object 474"/>
          <p:cNvSpPr/>
          <p:nvPr/>
        </p:nvSpPr>
        <p:spPr>
          <a:xfrm>
            <a:off x="2526101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5" name="object 475"/>
          <p:cNvSpPr/>
          <p:nvPr/>
        </p:nvSpPr>
        <p:spPr>
          <a:xfrm>
            <a:off x="2529708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6" name="object 476"/>
          <p:cNvSpPr/>
          <p:nvPr/>
        </p:nvSpPr>
        <p:spPr>
          <a:xfrm>
            <a:off x="2915241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7" name="object 477"/>
          <p:cNvSpPr/>
          <p:nvPr/>
        </p:nvSpPr>
        <p:spPr>
          <a:xfrm>
            <a:off x="291876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8" name="object 478"/>
          <p:cNvSpPr/>
          <p:nvPr/>
        </p:nvSpPr>
        <p:spPr>
          <a:xfrm>
            <a:off x="2915241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9" name="object 479"/>
          <p:cNvSpPr/>
          <p:nvPr/>
        </p:nvSpPr>
        <p:spPr>
          <a:xfrm>
            <a:off x="291876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0" name="object 480"/>
          <p:cNvSpPr/>
          <p:nvPr/>
        </p:nvSpPr>
        <p:spPr>
          <a:xfrm>
            <a:off x="3297255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1" name="object 481"/>
          <p:cNvSpPr/>
          <p:nvPr/>
        </p:nvSpPr>
        <p:spPr>
          <a:xfrm>
            <a:off x="3300774" y="504709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2" name="object 482"/>
          <p:cNvSpPr/>
          <p:nvPr/>
        </p:nvSpPr>
        <p:spPr>
          <a:xfrm>
            <a:off x="3297255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3" name="object 483"/>
          <p:cNvSpPr/>
          <p:nvPr/>
        </p:nvSpPr>
        <p:spPr>
          <a:xfrm>
            <a:off x="3679357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4" name="object 484"/>
          <p:cNvSpPr/>
          <p:nvPr/>
        </p:nvSpPr>
        <p:spPr>
          <a:xfrm>
            <a:off x="3682876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5" name="object 485"/>
          <p:cNvSpPr/>
          <p:nvPr/>
        </p:nvSpPr>
        <p:spPr>
          <a:xfrm>
            <a:off x="3679357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6" name="object 486"/>
          <p:cNvSpPr/>
          <p:nvPr/>
        </p:nvSpPr>
        <p:spPr>
          <a:xfrm>
            <a:off x="3682876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7" name="object 487"/>
          <p:cNvSpPr/>
          <p:nvPr/>
        </p:nvSpPr>
        <p:spPr>
          <a:xfrm>
            <a:off x="4061371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8" name="object 488"/>
          <p:cNvSpPr/>
          <p:nvPr/>
        </p:nvSpPr>
        <p:spPr>
          <a:xfrm>
            <a:off x="406489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9" name="object 489"/>
          <p:cNvSpPr/>
          <p:nvPr/>
        </p:nvSpPr>
        <p:spPr>
          <a:xfrm>
            <a:off x="4061371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0" name="object 490"/>
          <p:cNvSpPr/>
          <p:nvPr/>
        </p:nvSpPr>
        <p:spPr>
          <a:xfrm>
            <a:off x="406489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1" name="object 491"/>
          <p:cNvSpPr/>
          <p:nvPr/>
        </p:nvSpPr>
        <p:spPr>
          <a:xfrm>
            <a:off x="4450511" y="5043579"/>
            <a:ext cx="0" cy="917851"/>
          </a:xfrm>
          <a:custGeom>
            <a:avLst/>
            <a:gdLst/>
            <a:ahLst/>
            <a:cxnLst/>
            <a:rect l="l" t="t" r="r" b="b"/>
            <a:pathLst>
              <a:path h="917851">
                <a:moveTo>
                  <a:pt x="0" y="0"/>
                </a:moveTo>
                <a:lnTo>
                  <a:pt x="0" y="917851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2" name="object 492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3" name="object 493"/>
          <p:cNvSpPr/>
          <p:nvPr/>
        </p:nvSpPr>
        <p:spPr>
          <a:xfrm>
            <a:off x="4450511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4" name="object 494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5" name="object 495"/>
          <p:cNvSpPr/>
          <p:nvPr/>
        </p:nvSpPr>
        <p:spPr>
          <a:xfrm>
            <a:off x="1379794" y="5961430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6" name="object 496"/>
          <p:cNvSpPr/>
          <p:nvPr/>
        </p:nvSpPr>
        <p:spPr>
          <a:xfrm>
            <a:off x="4454030" y="596494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7" name="object 497"/>
          <p:cNvSpPr/>
          <p:nvPr/>
        </p:nvSpPr>
        <p:spPr>
          <a:xfrm>
            <a:off x="4450511" y="596143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8" name="object 498"/>
          <p:cNvSpPr/>
          <p:nvPr/>
        </p:nvSpPr>
        <p:spPr>
          <a:xfrm>
            <a:off x="4454030" y="596494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9" name="object 499"/>
          <p:cNvSpPr/>
          <p:nvPr/>
        </p:nvSpPr>
        <p:spPr>
          <a:xfrm>
            <a:off x="1379795" y="5650651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0" name="object 500"/>
          <p:cNvSpPr/>
          <p:nvPr/>
        </p:nvSpPr>
        <p:spPr>
          <a:xfrm>
            <a:off x="4454030" y="5654169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1" name="object 501"/>
          <p:cNvSpPr/>
          <p:nvPr/>
        </p:nvSpPr>
        <p:spPr>
          <a:xfrm>
            <a:off x="4450511" y="565065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2" name="object 502"/>
          <p:cNvSpPr/>
          <p:nvPr/>
        </p:nvSpPr>
        <p:spPr>
          <a:xfrm>
            <a:off x="4454030" y="5654169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3" name="object 503"/>
          <p:cNvSpPr/>
          <p:nvPr/>
        </p:nvSpPr>
        <p:spPr>
          <a:xfrm>
            <a:off x="2455258" y="5347163"/>
            <a:ext cx="1995253" cy="0"/>
          </a:xfrm>
          <a:custGeom>
            <a:avLst/>
            <a:gdLst/>
            <a:ahLst/>
            <a:cxnLst/>
            <a:rect l="l" t="t" r="r" b="b"/>
            <a:pathLst>
              <a:path w="1995253">
                <a:moveTo>
                  <a:pt x="0" y="0"/>
                </a:moveTo>
                <a:lnTo>
                  <a:pt x="1995253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4" name="object 504"/>
          <p:cNvSpPr/>
          <p:nvPr/>
        </p:nvSpPr>
        <p:spPr>
          <a:xfrm>
            <a:off x="1379794" y="5347163"/>
            <a:ext cx="84972" cy="0"/>
          </a:xfrm>
          <a:custGeom>
            <a:avLst/>
            <a:gdLst/>
            <a:ahLst/>
            <a:cxnLst/>
            <a:rect l="l" t="t" r="r" b="b"/>
            <a:pathLst>
              <a:path w="84972">
                <a:moveTo>
                  <a:pt x="0" y="0"/>
                </a:moveTo>
                <a:lnTo>
                  <a:pt x="84972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5" name="object 505"/>
          <p:cNvSpPr/>
          <p:nvPr/>
        </p:nvSpPr>
        <p:spPr>
          <a:xfrm>
            <a:off x="4454030" y="5350681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6" name="object 506"/>
          <p:cNvSpPr/>
          <p:nvPr/>
        </p:nvSpPr>
        <p:spPr>
          <a:xfrm>
            <a:off x="4450511" y="534716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7" name="object 507"/>
          <p:cNvSpPr/>
          <p:nvPr/>
        </p:nvSpPr>
        <p:spPr>
          <a:xfrm>
            <a:off x="4454030" y="5350681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8" name="object 508"/>
          <p:cNvSpPr/>
          <p:nvPr/>
        </p:nvSpPr>
        <p:spPr>
          <a:xfrm>
            <a:off x="1379794" y="5043579"/>
            <a:ext cx="3070716" cy="0"/>
          </a:xfrm>
          <a:custGeom>
            <a:avLst/>
            <a:gdLst/>
            <a:ahLst/>
            <a:cxnLst/>
            <a:rect l="l" t="t" r="r" b="b"/>
            <a:pathLst>
              <a:path w="3070716">
                <a:moveTo>
                  <a:pt x="0" y="0"/>
                </a:moveTo>
                <a:lnTo>
                  <a:pt x="3070716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9" name="object 509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0" name="object 510"/>
          <p:cNvSpPr/>
          <p:nvPr/>
        </p:nvSpPr>
        <p:spPr>
          <a:xfrm>
            <a:off x="4450511" y="50435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1" name="object 511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2" name="object 512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3" name="object 513"/>
          <p:cNvSpPr/>
          <p:nvPr/>
        </p:nvSpPr>
        <p:spPr>
          <a:xfrm>
            <a:off x="4454030" y="596494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4" name="object 514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5" name="object 515"/>
          <p:cNvSpPr/>
          <p:nvPr/>
        </p:nvSpPr>
        <p:spPr>
          <a:xfrm>
            <a:off x="4454030" y="596494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6" name="object 516"/>
          <p:cNvSpPr/>
          <p:nvPr/>
        </p:nvSpPr>
        <p:spPr>
          <a:xfrm>
            <a:off x="1383331" y="5929515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7" name="object 517"/>
          <p:cNvSpPr/>
          <p:nvPr/>
        </p:nvSpPr>
        <p:spPr>
          <a:xfrm>
            <a:off x="1383331" y="5075327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8" name="object 518"/>
          <p:cNvSpPr txBox="1"/>
          <p:nvPr/>
        </p:nvSpPr>
        <p:spPr>
          <a:xfrm>
            <a:off x="1345909" y="5985442"/>
            <a:ext cx="7683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10" dirty="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519" name="object 519"/>
          <p:cNvSpPr/>
          <p:nvPr/>
        </p:nvSpPr>
        <p:spPr>
          <a:xfrm>
            <a:off x="1765328" y="5929515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0" name="object 520"/>
          <p:cNvSpPr/>
          <p:nvPr/>
        </p:nvSpPr>
        <p:spPr>
          <a:xfrm>
            <a:off x="1765328" y="5075327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1" name="object 521"/>
          <p:cNvSpPr txBox="1"/>
          <p:nvPr/>
        </p:nvSpPr>
        <p:spPr>
          <a:xfrm>
            <a:off x="1685569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2147430" y="5929515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3" name="object 523"/>
          <p:cNvSpPr/>
          <p:nvPr/>
        </p:nvSpPr>
        <p:spPr>
          <a:xfrm>
            <a:off x="2147430" y="5075327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4" name="object 524"/>
          <p:cNvSpPr txBox="1"/>
          <p:nvPr/>
        </p:nvSpPr>
        <p:spPr>
          <a:xfrm>
            <a:off x="2067600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2</a:t>
            </a:r>
            <a:endParaRPr sz="700">
              <a:latin typeface="Arial"/>
              <a:cs typeface="Arial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2529708" y="5929515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6" name="object 526"/>
          <p:cNvSpPr/>
          <p:nvPr/>
        </p:nvSpPr>
        <p:spPr>
          <a:xfrm>
            <a:off x="2529708" y="507532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7" name="object 527"/>
          <p:cNvSpPr txBox="1"/>
          <p:nvPr/>
        </p:nvSpPr>
        <p:spPr>
          <a:xfrm>
            <a:off x="2449614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2918760" y="5929515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9" name="object 529"/>
          <p:cNvSpPr/>
          <p:nvPr/>
        </p:nvSpPr>
        <p:spPr>
          <a:xfrm>
            <a:off x="2918760" y="507532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0" name="object 530"/>
          <p:cNvSpPr/>
          <p:nvPr/>
        </p:nvSpPr>
        <p:spPr>
          <a:xfrm>
            <a:off x="3300774" y="5929515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1" name="object 531"/>
          <p:cNvSpPr/>
          <p:nvPr/>
        </p:nvSpPr>
        <p:spPr>
          <a:xfrm>
            <a:off x="3300774" y="5075327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2" name="object 532"/>
          <p:cNvSpPr/>
          <p:nvPr/>
        </p:nvSpPr>
        <p:spPr>
          <a:xfrm>
            <a:off x="3682876" y="5929515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3" name="object 533"/>
          <p:cNvSpPr/>
          <p:nvPr/>
        </p:nvSpPr>
        <p:spPr>
          <a:xfrm>
            <a:off x="3682876" y="507532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4" name="object 534"/>
          <p:cNvSpPr/>
          <p:nvPr/>
        </p:nvSpPr>
        <p:spPr>
          <a:xfrm>
            <a:off x="4064890" y="5929515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5" name="object 535"/>
          <p:cNvSpPr/>
          <p:nvPr/>
        </p:nvSpPr>
        <p:spPr>
          <a:xfrm>
            <a:off x="4064890" y="507532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6" name="object 536"/>
          <p:cNvSpPr/>
          <p:nvPr/>
        </p:nvSpPr>
        <p:spPr>
          <a:xfrm>
            <a:off x="4454030" y="5929515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7" name="object 537"/>
          <p:cNvSpPr/>
          <p:nvPr/>
        </p:nvSpPr>
        <p:spPr>
          <a:xfrm>
            <a:off x="4454030" y="5075327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8" name="object 538"/>
          <p:cNvSpPr/>
          <p:nvPr/>
        </p:nvSpPr>
        <p:spPr>
          <a:xfrm>
            <a:off x="1411582" y="5964948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9" name="object 539"/>
          <p:cNvSpPr/>
          <p:nvPr/>
        </p:nvSpPr>
        <p:spPr>
          <a:xfrm>
            <a:off x="4418662" y="5964948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0" name="object 540"/>
          <p:cNvSpPr/>
          <p:nvPr/>
        </p:nvSpPr>
        <p:spPr>
          <a:xfrm>
            <a:off x="1411582" y="5654169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1" name="object 541"/>
          <p:cNvSpPr/>
          <p:nvPr/>
        </p:nvSpPr>
        <p:spPr>
          <a:xfrm>
            <a:off x="4418662" y="5654169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2" name="object 542"/>
          <p:cNvSpPr/>
          <p:nvPr/>
        </p:nvSpPr>
        <p:spPr>
          <a:xfrm>
            <a:off x="1411582" y="5350681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3" name="object 543"/>
          <p:cNvSpPr/>
          <p:nvPr/>
        </p:nvSpPr>
        <p:spPr>
          <a:xfrm>
            <a:off x="4418662" y="5350681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4" name="object 544"/>
          <p:cNvSpPr/>
          <p:nvPr/>
        </p:nvSpPr>
        <p:spPr>
          <a:xfrm>
            <a:off x="4418662" y="5047096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5" name="object 545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6" name="object 546"/>
          <p:cNvSpPr/>
          <p:nvPr/>
        </p:nvSpPr>
        <p:spPr>
          <a:xfrm>
            <a:off x="4454030" y="5964948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7" name="object 547"/>
          <p:cNvSpPr/>
          <p:nvPr/>
        </p:nvSpPr>
        <p:spPr>
          <a:xfrm>
            <a:off x="4454030" y="504709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8" name="object 548"/>
          <p:cNvSpPr/>
          <p:nvPr/>
        </p:nvSpPr>
        <p:spPr>
          <a:xfrm>
            <a:off x="1379795" y="5608385"/>
            <a:ext cx="3070716" cy="211744"/>
          </a:xfrm>
          <a:custGeom>
            <a:avLst/>
            <a:gdLst/>
            <a:ahLst/>
            <a:cxnLst/>
            <a:rect l="l" t="t" r="r" b="b"/>
            <a:pathLst>
              <a:path w="3070716" h="211744">
                <a:moveTo>
                  <a:pt x="0" y="0"/>
                </a:moveTo>
                <a:lnTo>
                  <a:pt x="0" y="0"/>
                </a:lnTo>
                <a:lnTo>
                  <a:pt x="2681576" y="0"/>
                </a:lnTo>
                <a:lnTo>
                  <a:pt x="3070716" y="211744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9" name="object 549"/>
          <p:cNvSpPr/>
          <p:nvPr/>
        </p:nvSpPr>
        <p:spPr>
          <a:xfrm>
            <a:off x="1351544" y="5608385"/>
            <a:ext cx="56501" cy="0"/>
          </a:xfrm>
          <a:custGeom>
            <a:avLst/>
            <a:gdLst/>
            <a:ahLst/>
            <a:cxnLst/>
            <a:rect l="l" t="t" r="r" b="b"/>
            <a:pathLst>
              <a:path w="56501">
                <a:moveTo>
                  <a:pt x="0" y="0"/>
                </a:moveTo>
                <a:lnTo>
                  <a:pt x="56501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0" name="object 550"/>
          <p:cNvSpPr/>
          <p:nvPr/>
        </p:nvSpPr>
        <p:spPr>
          <a:xfrm>
            <a:off x="1411582" y="5611912"/>
            <a:ext cx="7276" cy="0"/>
          </a:xfrm>
          <a:custGeom>
            <a:avLst/>
            <a:gdLst/>
            <a:ahLst/>
            <a:cxnLst/>
            <a:rect l="l" t="t" r="r" b="b"/>
            <a:pathLst>
              <a:path w="7276">
                <a:moveTo>
                  <a:pt x="0" y="0"/>
                </a:moveTo>
                <a:lnTo>
                  <a:pt x="727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1" name="object 551"/>
          <p:cNvSpPr/>
          <p:nvPr/>
        </p:nvSpPr>
        <p:spPr>
          <a:xfrm>
            <a:off x="1379795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2" name="object 552"/>
          <p:cNvSpPr/>
          <p:nvPr/>
        </p:nvSpPr>
        <p:spPr>
          <a:xfrm>
            <a:off x="1383331" y="5640080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3" name="object 553"/>
          <p:cNvSpPr/>
          <p:nvPr/>
        </p:nvSpPr>
        <p:spPr>
          <a:xfrm>
            <a:off x="1733584" y="5608385"/>
            <a:ext cx="56730" cy="0"/>
          </a:xfrm>
          <a:custGeom>
            <a:avLst/>
            <a:gdLst/>
            <a:ahLst/>
            <a:cxnLst/>
            <a:rect l="l" t="t" r="r" b="b"/>
            <a:pathLst>
              <a:path w="56730">
                <a:moveTo>
                  <a:pt x="0" y="0"/>
                </a:moveTo>
                <a:lnTo>
                  <a:pt x="56730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4" name="object 554"/>
          <p:cNvSpPr/>
          <p:nvPr/>
        </p:nvSpPr>
        <p:spPr>
          <a:xfrm>
            <a:off x="1793834" y="56119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5" name="object 555"/>
          <p:cNvSpPr/>
          <p:nvPr/>
        </p:nvSpPr>
        <p:spPr>
          <a:xfrm>
            <a:off x="1761809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6" name="object 556"/>
          <p:cNvSpPr/>
          <p:nvPr/>
        </p:nvSpPr>
        <p:spPr>
          <a:xfrm>
            <a:off x="1765328" y="5640080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7" name="object 557"/>
          <p:cNvSpPr/>
          <p:nvPr/>
        </p:nvSpPr>
        <p:spPr>
          <a:xfrm>
            <a:off x="2115669" y="5608385"/>
            <a:ext cx="56659" cy="0"/>
          </a:xfrm>
          <a:custGeom>
            <a:avLst/>
            <a:gdLst/>
            <a:ahLst/>
            <a:cxnLst/>
            <a:rect l="l" t="t" r="r" b="b"/>
            <a:pathLst>
              <a:path w="56659">
                <a:moveTo>
                  <a:pt x="0" y="0"/>
                </a:moveTo>
                <a:lnTo>
                  <a:pt x="56659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8" name="object 558"/>
          <p:cNvSpPr/>
          <p:nvPr/>
        </p:nvSpPr>
        <p:spPr>
          <a:xfrm>
            <a:off x="2175848" y="561191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9" name="object 559"/>
          <p:cNvSpPr/>
          <p:nvPr/>
        </p:nvSpPr>
        <p:spPr>
          <a:xfrm>
            <a:off x="2143910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0" name="object 560"/>
          <p:cNvSpPr/>
          <p:nvPr/>
        </p:nvSpPr>
        <p:spPr>
          <a:xfrm>
            <a:off x="2147430" y="5640080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1" name="object 561"/>
          <p:cNvSpPr/>
          <p:nvPr/>
        </p:nvSpPr>
        <p:spPr>
          <a:xfrm>
            <a:off x="2497683" y="5608385"/>
            <a:ext cx="56747" cy="0"/>
          </a:xfrm>
          <a:custGeom>
            <a:avLst/>
            <a:gdLst/>
            <a:ahLst/>
            <a:cxnLst/>
            <a:rect l="l" t="t" r="r" b="b"/>
            <a:pathLst>
              <a:path w="56747">
                <a:moveTo>
                  <a:pt x="0" y="0"/>
                </a:moveTo>
                <a:lnTo>
                  <a:pt x="56747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2" name="object 562"/>
          <p:cNvSpPr/>
          <p:nvPr/>
        </p:nvSpPr>
        <p:spPr>
          <a:xfrm>
            <a:off x="2557950" y="56119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3" name="object 563"/>
          <p:cNvSpPr/>
          <p:nvPr/>
        </p:nvSpPr>
        <p:spPr>
          <a:xfrm>
            <a:off x="2526101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4" name="object 564"/>
          <p:cNvSpPr/>
          <p:nvPr/>
        </p:nvSpPr>
        <p:spPr>
          <a:xfrm>
            <a:off x="2529708" y="5640080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5" name="object 565"/>
          <p:cNvSpPr/>
          <p:nvPr/>
        </p:nvSpPr>
        <p:spPr>
          <a:xfrm>
            <a:off x="2886999" y="5608385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6" name="object 566"/>
          <p:cNvSpPr/>
          <p:nvPr/>
        </p:nvSpPr>
        <p:spPr>
          <a:xfrm>
            <a:off x="2947002" y="561191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7" name="object 567"/>
          <p:cNvSpPr/>
          <p:nvPr/>
        </p:nvSpPr>
        <p:spPr>
          <a:xfrm>
            <a:off x="2915241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8" name="object 568"/>
          <p:cNvSpPr/>
          <p:nvPr/>
        </p:nvSpPr>
        <p:spPr>
          <a:xfrm>
            <a:off x="2918760" y="5640080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9" name="object 569"/>
          <p:cNvSpPr/>
          <p:nvPr/>
        </p:nvSpPr>
        <p:spPr>
          <a:xfrm>
            <a:off x="3269013" y="5608385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0" name="object 570"/>
          <p:cNvSpPr/>
          <p:nvPr/>
        </p:nvSpPr>
        <p:spPr>
          <a:xfrm>
            <a:off x="3329104" y="56119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1" name="object 571"/>
          <p:cNvSpPr/>
          <p:nvPr/>
        </p:nvSpPr>
        <p:spPr>
          <a:xfrm>
            <a:off x="3297255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2" name="object 572"/>
          <p:cNvSpPr/>
          <p:nvPr/>
        </p:nvSpPr>
        <p:spPr>
          <a:xfrm>
            <a:off x="3300774" y="5640080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3" name="object 573"/>
          <p:cNvSpPr/>
          <p:nvPr/>
        </p:nvSpPr>
        <p:spPr>
          <a:xfrm>
            <a:off x="3651115" y="5608385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4" name="object 574"/>
          <p:cNvSpPr/>
          <p:nvPr/>
        </p:nvSpPr>
        <p:spPr>
          <a:xfrm>
            <a:off x="3711118" y="56119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5" name="object 575"/>
          <p:cNvSpPr/>
          <p:nvPr/>
        </p:nvSpPr>
        <p:spPr>
          <a:xfrm>
            <a:off x="3679357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6" name="object 576"/>
          <p:cNvSpPr/>
          <p:nvPr/>
        </p:nvSpPr>
        <p:spPr>
          <a:xfrm>
            <a:off x="3682876" y="5640080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7" name="object 577"/>
          <p:cNvSpPr/>
          <p:nvPr/>
        </p:nvSpPr>
        <p:spPr>
          <a:xfrm>
            <a:off x="4033129" y="5608385"/>
            <a:ext cx="56483" cy="0"/>
          </a:xfrm>
          <a:custGeom>
            <a:avLst/>
            <a:gdLst/>
            <a:ahLst/>
            <a:cxnLst/>
            <a:rect l="l" t="t" r="r" b="b"/>
            <a:pathLst>
              <a:path w="56483">
                <a:moveTo>
                  <a:pt x="0" y="0"/>
                </a:moveTo>
                <a:lnTo>
                  <a:pt x="56483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8" name="object 578"/>
          <p:cNvSpPr/>
          <p:nvPr/>
        </p:nvSpPr>
        <p:spPr>
          <a:xfrm>
            <a:off x="4093132" y="561191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9" name="object 579"/>
          <p:cNvSpPr/>
          <p:nvPr/>
        </p:nvSpPr>
        <p:spPr>
          <a:xfrm>
            <a:off x="4061371" y="5579997"/>
            <a:ext cx="0" cy="56565"/>
          </a:xfrm>
          <a:custGeom>
            <a:avLst/>
            <a:gdLst/>
            <a:ahLst/>
            <a:cxnLst/>
            <a:rect l="l" t="t" r="r" b="b"/>
            <a:pathLst>
              <a:path h="56565">
                <a:moveTo>
                  <a:pt x="0" y="0"/>
                </a:moveTo>
                <a:lnTo>
                  <a:pt x="0" y="56565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0" name="object 580"/>
          <p:cNvSpPr/>
          <p:nvPr/>
        </p:nvSpPr>
        <p:spPr>
          <a:xfrm>
            <a:off x="4064890" y="5640080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1" name="object 581"/>
          <p:cNvSpPr/>
          <p:nvPr/>
        </p:nvSpPr>
        <p:spPr>
          <a:xfrm>
            <a:off x="4422182" y="5820130"/>
            <a:ext cx="56571" cy="0"/>
          </a:xfrm>
          <a:custGeom>
            <a:avLst/>
            <a:gdLst/>
            <a:ahLst/>
            <a:cxnLst/>
            <a:rect l="l" t="t" r="r" b="b"/>
            <a:pathLst>
              <a:path w="56571">
                <a:moveTo>
                  <a:pt x="0" y="0"/>
                </a:moveTo>
                <a:lnTo>
                  <a:pt x="56571" y="0"/>
                </a:lnTo>
              </a:path>
            </a:pathLst>
          </a:custGeom>
          <a:ln w="1412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2" name="object 582"/>
          <p:cNvSpPr/>
          <p:nvPr/>
        </p:nvSpPr>
        <p:spPr>
          <a:xfrm>
            <a:off x="4482272" y="5823647"/>
            <a:ext cx="7214" cy="0"/>
          </a:xfrm>
          <a:custGeom>
            <a:avLst/>
            <a:gdLst/>
            <a:ahLst/>
            <a:cxnLst/>
            <a:rect l="l" t="t" r="r" b="b"/>
            <a:pathLst>
              <a:path w="7214">
                <a:moveTo>
                  <a:pt x="0" y="0"/>
                </a:moveTo>
                <a:lnTo>
                  <a:pt x="721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3" name="object 583"/>
          <p:cNvSpPr/>
          <p:nvPr/>
        </p:nvSpPr>
        <p:spPr>
          <a:xfrm>
            <a:off x="4450511" y="5791952"/>
            <a:ext cx="0" cy="56346"/>
          </a:xfrm>
          <a:custGeom>
            <a:avLst/>
            <a:gdLst/>
            <a:ahLst/>
            <a:cxnLst/>
            <a:rect l="l" t="t" r="r" b="b"/>
            <a:pathLst>
              <a:path h="56346">
                <a:moveTo>
                  <a:pt x="0" y="0"/>
                </a:moveTo>
                <a:lnTo>
                  <a:pt x="0" y="56346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4" name="object 584"/>
          <p:cNvSpPr/>
          <p:nvPr/>
        </p:nvSpPr>
        <p:spPr>
          <a:xfrm>
            <a:off x="4454030" y="5851824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5" name="object 585"/>
          <p:cNvSpPr/>
          <p:nvPr/>
        </p:nvSpPr>
        <p:spPr>
          <a:xfrm>
            <a:off x="1365674" y="5594296"/>
            <a:ext cx="28250" cy="28177"/>
          </a:xfrm>
          <a:custGeom>
            <a:avLst/>
            <a:gdLst/>
            <a:ahLst/>
            <a:cxnLst/>
            <a:rect l="l" t="t" r="r" b="b"/>
            <a:pathLst>
              <a:path w="28250" h="28177">
                <a:moveTo>
                  <a:pt x="0" y="0"/>
                </a:moveTo>
                <a:lnTo>
                  <a:pt x="2825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6" name="object 586"/>
          <p:cNvSpPr/>
          <p:nvPr/>
        </p:nvSpPr>
        <p:spPr>
          <a:xfrm>
            <a:off x="1397452" y="5625992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7" name="object 587"/>
          <p:cNvSpPr txBox="1"/>
          <p:nvPr/>
        </p:nvSpPr>
        <p:spPr>
          <a:xfrm>
            <a:off x="2591088" y="5985442"/>
            <a:ext cx="625475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495" algn="ctr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0"/>
              </a:spcBef>
            </a:pPr>
            <a:r>
              <a:rPr sz="950" spc="45" dirty="0">
                <a:latin typeface="Microsoft YaHei UI"/>
                <a:cs typeface="Microsoft YaHei UI"/>
              </a:rPr>
              <a:t>相似系</a:t>
            </a:r>
            <a:r>
              <a:rPr sz="950" spc="-10" dirty="0">
                <a:latin typeface="Microsoft YaHei UI"/>
                <a:cs typeface="Microsoft YaHei UI"/>
              </a:rPr>
              <a:t>数</a:t>
            </a:r>
            <a:r>
              <a:rPr sz="950" spc="-5" dirty="0">
                <a:latin typeface="Microsoft YaHei UI"/>
                <a:cs typeface="Microsoft YaHei UI"/>
              </a:rPr>
              <a:t> </a:t>
            </a:r>
            <a:r>
              <a:rPr sz="900" spc="-5" dirty="0">
                <a:latin typeface="Symbol"/>
                <a:cs typeface="Symbol"/>
              </a:rPr>
              <a:t></a:t>
            </a:r>
            <a:endParaRPr sz="900">
              <a:latin typeface="Symbol"/>
              <a:cs typeface="Symbol"/>
            </a:endParaRPr>
          </a:p>
        </p:txBody>
      </p:sp>
      <p:sp>
        <p:nvSpPr>
          <p:cNvPr id="588" name="object 588"/>
          <p:cNvSpPr txBox="1"/>
          <p:nvPr/>
        </p:nvSpPr>
        <p:spPr>
          <a:xfrm>
            <a:off x="3220769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5</a:t>
            </a:r>
            <a:endParaRPr sz="700">
              <a:latin typeface="Arial"/>
              <a:cs typeface="Arial"/>
            </a:endParaRPr>
          </a:p>
        </p:txBody>
      </p:sp>
      <p:sp>
        <p:nvSpPr>
          <p:cNvPr id="589" name="object 589"/>
          <p:cNvSpPr txBox="1"/>
          <p:nvPr/>
        </p:nvSpPr>
        <p:spPr>
          <a:xfrm>
            <a:off x="3602871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6</a:t>
            </a:r>
            <a:endParaRPr sz="700">
              <a:latin typeface="Arial"/>
              <a:cs typeface="Arial"/>
            </a:endParaRPr>
          </a:p>
        </p:txBody>
      </p:sp>
      <p:sp>
        <p:nvSpPr>
          <p:cNvPr id="590" name="object 590"/>
          <p:cNvSpPr txBox="1"/>
          <p:nvPr/>
        </p:nvSpPr>
        <p:spPr>
          <a:xfrm>
            <a:off x="3985061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7</a:t>
            </a:r>
            <a:endParaRPr sz="700">
              <a:latin typeface="Arial"/>
              <a:cs typeface="Arial"/>
            </a:endParaRPr>
          </a:p>
        </p:txBody>
      </p:sp>
      <p:sp>
        <p:nvSpPr>
          <p:cNvPr id="591" name="object 591"/>
          <p:cNvSpPr txBox="1"/>
          <p:nvPr/>
        </p:nvSpPr>
        <p:spPr>
          <a:xfrm>
            <a:off x="4374201" y="5985442"/>
            <a:ext cx="15430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0</a:t>
            </a:r>
            <a:r>
              <a:rPr sz="700" spc="25" dirty="0">
                <a:latin typeface="Arial"/>
                <a:cs typeface="Arial"/>
              </a:rPr>
              <a:t>.</a:t>
            </a:r>
            <a:r>
              <a:rPr sz="700" spc="10" dirty="0">
                <a:latin typeface="Arial"/>
                <a:cs typeface="Arial"/>
              </a:rPr>
              <a:t>8</a:t>
            </a:r>
            <a:endParaRPr sz="700">
              <a:latin typeface="Arial"/>
              <a:cs typeface="Arial"/>
            </a:endParaRPr>
          </a:p>
        </p:txBody>
      </p:sp>
      <p:sp>
        <p:nvSpPr>
          <p:cNvPr id="592" name="object 592"/>
          <p:cNvSpPr txBox="1"/>
          <p:nvPr/>
        </p:nvSpPr>
        <p:spPr>
          <a:xfrm>
            <a:off x="1289407" y="5907752"/>
            <a:ext cx="76835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10" dirty="0">
                <a:latin typeface="Arial"/>
                <a:cs typeface="Arial"/>
              </a:rPr>
              <a:t>0</a:t>
            </a:r>
            <a:endParaRPr sz="700">
              <a:latin typeface="Arial"/>
              <a:cs typeface="Arial"/>
            </a:endParaRPr>
          </a:p>
        </p:txBody>
      </p:sp>
      <p:sp>
        <p:nvSpPr>
          <p:cNvPr id="593" name="object 593"/>
          <p:cNvSpPr txBox="1"/>
          <p:nvPr/>
        </p:nvSpPr>
        <p:spPr>
          <a:xfrm>
            <a:off x="1239751" y="5597184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20</a:t>
            </a:r>
            <a:endParaRPr sz="700">
              <a:latin typeface="Arial"/>
              <a:cs typeface="Arial"/>
            </a:endParaRPr>
          </a:p>
        </p:txBody>
      </p:sp>
      <p:sp>
        <p:nvSpPr>
          <p:cNvPr id="594" name="object 594"/>
          <p:cNvSpPr txBox="1"/>
          <p:nvPr/>
        </p:nvSpPr>
        <p:spPr>
          <a:xfrm>
            <a:off x="1239751" y="5293442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40</a:t>
            </a:r>
            <a:endParaRPr sz="700">
              <a:latin typeface="Arial"/>
              <a:cs typeface="Arial"/>
            </a:endParaRPr>
          </a:p>
        </p:txBody>
      </p:sp>
      <p:sp>
        <p:nvSpPr>
          <p:cNvPr id="595" name="object 595"/>
          <p:cNvSpPr txBox="1"/>
          <p:nvPr/>
        </p:nvSpPr>
        <p:spPr>
          <a:xfrm>
            <a:off x="1239751" y="4989945"/>
            <a:ext cx="124460" cy="119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-5" dirty="0">
                <a:latin typeface="Arial"/>
                <a:cs typeface="Arial"/>
              </a:rPr>
              <a:t>60</a:t>
            </a:r>
            <a:endParaRPr sz="700">
              <a:latin typeface="Arial"/>
              <a:cs typeface="Arial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1365674" y="5594296"/>
            <a:ext cx="28250" cy="28177"/>
          </a:xfrm>
          <a:custGeom>
            <a:avLst/>
            <a:gdLst/>
            <a:ahLst/>
            <a:cxnLst/>
            <a:rect l="l" t="t" r="r" b="b"/>
            <a:pathLst>
              <a:path w="28250" h="28177">
                <a:moveTo>
                  <a:pt x="28250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7" name="object 597"/>
          <p:cNvSpPr/>
          <p:nvPr/>
        </p:nvSpPr>
        <p:spPr>
          <a:xfrm>
            <a:off x="1369202" y="5625992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8" name="object 598"/>
          <p:cNvSpPr/>
          <p:nvPr/>
        </p:nvSpPr>
        <p:spPr>
          <a:xfrm>
            <a:off x="1747732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0" y="0"/>
                </a:moveTo>
                <a:lnTo>
                  <a:pt x="28241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9" name="object 599"/>
          <p:cNvSpPr/>
          <p:nvPr/>
        </p:nvSpPr>
        <p:spPr>
          <a:xfrm>
            <a:off x="1779493" y="5625992"/>
            <a:ext cx="7302" cy="0"/>
          </a:xfrm>
          <a:custGeom>
            <a:avLst/>
            <a:gdLst/>
            <a:ahLst/>
            <a:cxnLst/>
            <a:rect l="l" t="t" r="r" b="b"/>
            <a:pathLst>
              <a:path w="7302">
                <a:moveTo>
                  <a:pt x="0" y="0"/>
                </a:moveTo>
                <a:lnTo>
                  <a:pt x="7302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0" name="object 600"/>
          <p:cNvSpPr/>
          <p:nvPr/>
        </p:nvSpPr>
        <p:spPr>
          <a:xfrm>
            <a:off x="1747732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28241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1" name="object 601"/>
          <p:cNvSpPr/>
          <p:nvPr/>
        </p:nvSpPr>
        <p:spPr>
          <a:xfrm>
            <a:off x="1751251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2" name="object 602"/>
          <p:cNvSpPr/>
          <p:nvPr/>
        </p:nvSpPr>
        <p:spPr>
          <a:xfrm>
            <a:off x="2129745" y="5594296"/>
            <a:ext cx="28505" cy="28177"/>
          </a:xfrm>
          <a:custGeom>
            <a:avLst/>
            <a:gdLst/>
            <a:ahLst/>
            <a:cxnLst/>
            <a:rect l="l" t="t" r="r" b="b"/>
            <a:pathLst>
              <a:path w="28505" h="28177">
                <a:moveTo>
                  <a:pt x="0" y="0"/>
                </a:moveTo>
                <a:lnTo>
                  <a:pt x="28505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3" name="object 603"/>
          <p:cNvSpPr/>
          <p:nvPr/>
        </p:nvSpPr>
        <p:spPr>
          <a:xfrm>
            <a:off x="2161771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4" name="object 604"/>
          <p:cNvSpPr/>
          <p:nvPr/>
        </p:nvSpPr>
        <p:spPr>
          <a:xfrm>
            <a:off x="2129745" y="5594296"/>
            <a:ext cx="28505" cy="28177"/>
          </a:xfrm>
          <a:custGeom>
            <a:avLst/>
            <a:gdLst/>
            <a:ahLst/>
            <a:cxnLst/>
            <a:rect l="l" t="t" r="r" b="b"/>
            <a:pathLst>
              <a:path w="28505" h="28177">
                <a:moveTo>
                  <a:pt x="28505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5" name="object 605"/>
          <p:cNvSpPr/>
          <p:nvPr/>
        </p:nvSpPr>
        <p:spPr>
          <a:xfrm>
            <a:off x="2133265" y="562599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6" name="object 606"/>
          <p:cNvSpPr/>
          <p:nvPr/>
        </p:nvSpPr>
        <p:spPr>
          <a:xfrm>
            <a:off x="2511760" y="5594296"/>
            <a:ext cx="28505" cy="28177"/>
          </a:xfrm>
          <a:custGeom>
            <a:avLst/>
            <a:gdLst/>
            <a:ahLst/>
            <a:cxnLst/>
            <a:rect l="l" t="t" r="r" b="b"/>
            <a:pathLst>
              <a:path w="28505" h="28177">
                <a:moveTo>
                  <a:pt x="0" y="0"/>
                </a:moveTo>
                <a:lnTo>
                  <a:pt x="28505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7" name="object 607"/>
          <p:cNvSpPr/>
          <p:nvPr/>
        </p:nvSpPr>
        <p:spPr>
          <a:xfrm>
            <a:off x="2543785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8" name="object 608"/>
          <p:cNvSpPr/>
          <p:nvPr/>
        </p:nvSpPr>
        <p:spPr>
          <a:xfrm>
            <a:off x="2511760" y="5594296"/>
            <a:ext cx="28505" cy="28177"/>
          </a:xfrm>
          <a:custGeom>
            <a:avLst/>
            <a:gdLst/>
            <a:ahLst/>
            <a:cxnLst/>
            <a:rect l="l" t="t" r="r" b="b"/>
            <a:pathLst>
              <a:path w="28505" h="28177">
                <a:moveTo>
                  <a:pt x="28505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9" name="object 609"/>
          <p:cNvSpPr/>
          <p:nvPr/>
        </p:nvSpPr>
        <p:spPr>
          <a:xfrm>
            <a:off x="2515367" y="5625992"/>
            <a:ext cx="7214" cy="0"/>
          </a:xfrm>
          <a:custGeom>
            <a:avLst/>
            <a:gdLst/>
            <a:ahLst/>
            <a:cxnLst/>
            <a:rect l="l" t="t" r="r" b="b"/>
            <a:pathLst>
              <a:path w="7214">
                <a:moveTo>
                  <a:pt x="0" y="0"/>
                </a:moveTo>
                <a:lnTo>
                  <a:pt x="721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0" name="object 610"/>
          <p:cNvSpPr/>
          <p:nvPr/>
        </p:nvSpPr>
        <p:spPr>
          <a:xfrm>
            <a:off x="2901076" y="5594296"/>
            <a:ext cx="28329" cy="28177"/>
          </a:xfrm>
          <a:custGeom>
            <a:avLst/>
            <a:gdLst/>
            <a:ahLst/>
            <a:cxnLst/>
            <a:rect l="l" t="t" r="r" b="b"/>
            <a:pathLst>
              <a:path w="28329" h="28177">
                <a:moveTo>
                  <a:pt x="0" y="0"/>
                </a:moveTo>
                <a:lnTo>
                  <a:pt x="28329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1" name="object 611"/>
          <p:cNvSpPr/>
          <p:nvPr/>
        </p:nvSpPr>
        <p:spPr>
          <a:xfrm>
            <a:off x="2932925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2" name="object 612"/>
          <p:cNvSpPr/>
          <p:nvPr/>
        </p:nvSpPr>
        <p:spPr>
          <a:xfrm>
            <a:off x="2901076" y="5594296"/>
            <a:ext cx="28329" cy="28177"/>
          </a:xfrm>
          <a:custGeom>
            <a:avLst/>
            <a:gdLst/>
            <a:ahLst/>
            <a:cxnLst/>
            <a:rect l="l" t="t" r="r" b="b"/>
            <a:pathLst>
              <a:path w="28329" h="28177">
                <a:moveTo>
                  <a:pt x="28329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3" name="object 613"/>
          <p:cNvSpPr/>
          <p:nvPr/>
        </p:nvSpPr>
        <p:spPr>
          <a:xfrm>
            <a:off x="2904683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4" name="object 614"/>
          <p:cNvSpPr/>
          <p:nvPr/>
        </p:nvSpPr>
        <p:spPr>
          <a:xfrm>
            <a:off x="3283178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0" y="0"/>
                </a:moveTo>
                <a:lnTo>
                  <a:pt x="28241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5" name="object 615"/>
          <p:cNvSpPr/>
          <p:nvPr/>
        </p:nvSpPr>
        <p:spPr>
          <a:xfrm>
            <a:off x="3314939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6" name="object 616"/>
          <p:cNvSpPr/>
          <p:nvPr/>
        </p:nvSpPr>
        <p:spPr>
          <a:xfrm>
            <a:off x="3283178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28241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7" name="object 617"/>
          <p:cNvSpPr/>
          <p:nvPr/>
        </p:nvSpPr>
        <p:spPr>
          <a:xfrm>
            <a:off x="3286697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8" name="object 618"/>
          <p:cNvSpPr/>
          <p:nvPr/>
        </p:nvSpPr>
        <p:spPr>
          <a:xfrm>
            <a:off x="3665192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0" y="0"/>
                </a:moveTo>
                <a:lnTo>
                  <a:pt x="28241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9" name="object 619"/>
          <p:cNvSpPr/>
          <p:nvPr/>
        </p:nvSpPr>
        <p:spPr>
          <a:xfrm>
            <a:off x="3696953" y="5625992"/>
            <a:ext cx="7126" cy="0"/>
          </a:xfrm>
          <a:custGeom>
            <a:avLst/>
            <a:gdLst/>
            <a:ahLst/>
            <a:cxnLst/>
            <a:rect l="l" t="t" r="r" b="b"/>
            <a:pathLst>
              <a:path w="7126">
                <a:moveTo>
                  <a:pt x="0" y="0"/>
                </a:moveTo>
                <a:lnTo>
                  <a:pt x="712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0" name="object 620"/>
          <p:cNvSpPr/>
          <p:nvPr/>
        </p:nvSpPr>
        <p:spPr>
          <a:xfrm>
            <a:off x="3665192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28241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1" name="object 621"/>
          <p:cNvSpPr/>
          <p:nvPr/>
        </p:nvSpPr>
        <p:spPr>
          <a:xfrm>
            <a:off x="3668711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2" name="object 622"/>
          <p:cNvSpPr/>
          <p:nvPr/>
        </p:nvSpPr>
        <p:spPr>
          <a:xfrm>
            <a:off x="4047206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0" y="0"/>
                </a:moveTo>
                <a:lnTo>
                  <a:pt x="28241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3" name="object 623"/>
          <p:cNvSpPr/>
          <p:nvPr/>
        </p:nvSpPr>
        <p:spPr>
          <a:xfrm>
            <a:off x="4079055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4" name="object 624"/>
          <p:cNvSpPr/>
          <p:nvPr/>
        </p:nvSpPr>
        <p:spPr>
          <a:xfrm>
            <a:off x="4047206" y="5594296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28241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5" name="object 625"/>
          <p:cNvSpPr/>
          <p:nvPr/>
        </p:nvSpPr>
        <p:spPr>
          <a:xfrm>
            <a:off x="4050813" y="5625992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6" name="object 626"/>
          <p:cNvSpPr/>
          <p:nvPr/>
        </p:nvSpPr>
        <p:spPr>
          <a:xfrm>
            <a:off x="4436346" y="5806041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0" y="0"/>
                </a:moveTo>
                <a:lnTo>
                  <a:pt x="28241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7" name="object 627"/>
          <p:cNvSpPr/>
          <p:nvPr/>
        </p:nvSpPr>
        <p:spPr>
          <a:xfrm>
            <a:off x="4468107" y="583773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8" name="object 628"/>
          <p:cNvSpPr/>
          <p:nvPr/>
        </p:nvSpPr>
        <p:spPr>
          <a:xfrm>
            <a:off x="4436346" y="5806041"/>
            <a:ext cx="28241" cy="28177"/>
          </a:xfrm>
          <a:custGeom>
            <a:avLst/>
            <a:gdLst/>
            <a:ahLst/>
            <a:cxnLst/>
            <a:rect l="l" t="t" r="r" b="b"/>
            <a:pathLst>
              <a:path w="28241" h="28177">
                <a:moveTo>
                  <a:pt x="28241" y="0"/>
                </a:moveTo>
                <a:lnTo>
                  <a:pt x="0" y="28177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9" name="object 629"/>
          <p:cNvSpPr/>
          <p:nvPr/>
        </p:nvSpPr>
        <p:spPr>
          <a:xfrm>
            <a:off x="4439866" y="5837736"/>
            <a:ext cx="7038" cy="0"/>
          </a:xfrm>
          <a:custGeom>
            <a:avLst/>
            <a:gdLst/>
            <a:ahLst/>
            <a:cxnLst/>
            <a:rect l="l" t="t" r="r" b="b"/>
            <a:pathLst>
              <a:path w="7038">
                <a:moveTo>
                  <a:pt x="0" y="0"/>
                </a:moveTo>
                <a:lnTo>
                  <a:pt x="7038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0" name="object 630"/>
          <p:cNvSpPr/>
          <p:nvPr/>
        </p:nvSpPr>
        <p:spPr>
          <a:xfrm>
            <a:off x="1379795" y="5092916"/>
            <a:ext cx="3070716" cy="28142"/>
          </a:xfrm>
          <a:custGeom>
            <a:avLst/>
            <a:gdLst/>
            <a:ahLst/>
            <a:cxnLst/>
            <a:rect l="l" t="t" r="r" b="b"/>
            <a:pathLst>
              <a:path w="3070716" h="28142">
                <a:moveTo>
                  <a:pt x="0" y="0"/>
                </a:moveTo>
                <a:lnTo>
                  <a:pt x="382013" y="0"/>
                </a:lnTo>
                <a:lnTo>
                  <a:pt x="764115" y="0"/>
                </a:lnTo>
                <a:lnTo>
                  <a:pt x="1146305" y="0"/>
                </a:lnTo>
                <a:lnTo>
                  <a:pt x="1535446" y="7035"/>
                </a:lnTo>
                <a:lnTo>
                  <a:pt x="1917460" y="7035"/>
                </a:lnTo>
                <a:lnTo>
                  <a:pt x="2299562" y="7035"/>
                </a:lnTo>
                <a:lnTo>
                  <a:pt x="2681576" y="14071"/>
                </a:lnTo>
                <a:lnTo>
                  <a:pt x="3070716" y="28142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1" name="object 631"/>
          <p:cNvSpPr/>
          <p:nvPr/>
        </p:nvSpPr>
        <p:spPr>
          <a:xfrm>
            <a:off x="1351544" y="5057650"/>
            <a:ext cx="56501" cy="70707"/>
          </a:xfrm>
          <a:custGeom>
            <a:avLst/>
            <a:gdLst/>
            <a:ahLst/>
            <a:cxnLst/>
            <a:rect l="l" t="t" r="r" b="b"/>
            <a:pathLst>
              <a:path w="56501" h="70707">
                <a:moveTo>
                  <a:pt x="28250" y="70707"/>
                </a:moveTo>
                <a:lnTo>
                  <a:pt x="56501" y="35265"/>
                </a:lnTo>
                <a:lnTo>
                  <a:pt x="28250" y="0"/>
                </a:lnTo>
                <a:lnTo>
                  <a:pt x="0" y="35265"/>
                </a:lnTo>
                <a:lnTo>
                  <a:pt x="28250" y="70707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2" name="object 632"/>
          <p:cNvSpPr/>
          <p:nvPr/>
        </p:nvSpPr>
        <p:spPr>
          <a:xfrm>
            <a:off x="1733584" y="5057650"/>
            <a:ext cx="56730" cy="70707"/>
          </a:xfrm>
          <a:custGeom>
            <a:avLst/>
            <a:gdLst/>
            <a:ahLst/>
            <a:cxnLst/>
            <a:rect l="l" t="t" r="r" b="b"/>
            <a:pathLst>
              <a:path w="56730" h="70707">
                <a:moveTo>
                  <a:pt x="28224" y="70707"/>
                </a:moveTo>
                <a:lnTo>
                  <a:pt x="56730" y="35265"/>
                </a:lnTo>
                <a:lnTo>
                  <a:pt x="28224" y="0"/>
                </a:lnTo>
                <a:lnTo>
                  <a:pt x="0" y="35265"/>
                </a:lnTo>
                <a:lnTo>
                  <a:pt x="28224" y="70707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3" name="object 633"/>
          <p:cNvSpPr/>
          <p:nvPr/>
        </p:nvSpPr>
        <p:spPr>
          <a:xfrm>
            <a:off x="2115669" y="5057650"/>
            <a:ext cx="56659" cy="70707"/>
          </a:xfrm>
          <a:custGeom>
            <a:avLst/>
            <a:gdLst/>
            <a:ahLst/>
            <a:cxnLst/>
            <a:rect l="l" t="t" r="r" b="b"/>
            <a:pathLst>
              <a:path w="56659" h="70707">
                <a:moveTo>
                  <a:pt x="28241" y="70707"/>
                </a:moveTo>
                <a:lnTo>
                  <a:pt x="56659" y="35265"/>
                </a:lnTo>
                <a:lnTo>
                  <a:pt x="28241" y="0"/>
                </a:lnTo>
                <a:lnTo>
                  <a:pt x="0" y="35265"/>
                </a:lnTo>
                <a:lnTo>
                  <a:pt x="28241" y="70707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4" name="object 634"/>
          <p:cNvSpPr/>
          <p:nvPr/>
        </p:nvSpPr>
        <p:spPr>
          <a:xfrm>
            <a:off x="2497683" y="5057650"/>
            <a:ext cx="56747" cy="70707"/>
          </a:xfrm>
          <a:custGeom>
            <a:avLst/>
            <a:gdLst/>
            <a:ahLst/>
            <a:cxnLst/>
            <a:rect l="l" t="t" r="r" b="b"/>
            <a:pathLst>
              <a:path w="56747" h="70707">
                <a:moveTo>
                  <a:pt x="28417" y="70707"/>
                </a:moveTo>
                <a:lnTo>
                  <a:pt x="56747" y="35265"/>
                </a:lnTo>
                <a:lnTo>
                  <a:pt x="28417" y="0"/>
                </a:lnTo>
                <a:lnTo>
                  <a:pt x="0" y="35265"/>
                </a:lnTo>
                <a:lnTo>
                  <a:pt x="28417" y="70707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5" name="object 635"/>
          <p:cNvSpPr/>
          <p:nvPr/>
        </p:nvSpPr>
        <p:spPr>
          <a:xfrm>
            <a:off x="2886999" y="5064773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6" name="object 636"/>
          <p:cNvSpPr/>
          <p:nvPr/>
        </p:nvSpPr>
        <p:spPr>
          <a:xfrm>
            <a:off x="3269013" y="5064773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7" name="object 637"/>
          <p:cNvSpPr/>
          <p:nvPr/>
        </p:nvSpPr>
        <p:spPr>
          <a:xfrm>
            <a:off x="3651115" y="5064773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8" name="object 638"/>
          <p:cNvSpPr/>
          <p:nvPr/>
        </p:nvSpPr>
        <p:spPr>
          <a:xfrm>
            <a:off x="4033129" y="5071809"/>
            <a:ext cx="56483" cy="70619"/>
          </a:xfrm>
          <a:custGeom>
            <a:avLst/>
            <a:gdLst/>
            <a:ahLst/>
            <a:cxnLst/>
            <a:rect l="l" t="t" r="r" b="b"/>
            <a:pathLst>
              <a:path w="56483" h="70619">
                <a:moveTo>
                  <a:pt x="28241" y="70619"/>
                </a:moveTo>
                <a:lnTo>
                  <a:pt x="56483" y="35177"/>
                </a:lnTo>
                <a:lnTo>
                  <a:pt x="28241" y="0"/>
                </a:lnTo>
                <a:lnTo>
                  <a:pt x="0" y="35177"/>
                </a:lnTo>
                <a:lnTo>
                  <a:pt x="28241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9" name="object 639"/>
          <p:cNvSpPr/>
          <p:nvPr/>
        </p:nvSpPr>
        <p:spPr>
          <a:xfrm>
            <a:off x="4422182" y="5085880"/>
            <a:ext cx="56571" cy="70619"/>
          </a:xfrm>
          <a:custGeom>
            <a:avLst/>
            <a:gdLst/>
            <a:ahLst/>
            <a:cxnLst/>
            <a:rect l="l" t="t" r="r" b="b"/>
            <a:pathLst>
              <a:path w="56571" h="70619">
                <a:moveTo>
                  <a:pt x="28329" y="70619"/>
                </a:moveTo>
                <a:lnTo>
                  <a:pt x="56571" y="35177"/>
                </a:lnTo>
                <a:lnTo>
                  <a:pt x="28329" y="0"/>
                </a:lnTo>
                <a:lnTo>
                  <a:pt x="0" y="35177"/>
                </a:lnTo>
                <a:lnTo>
                  <a:pt x="28329" y="70619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0" name="object 640"/>
          <p:cNvSpPr txBox="1"/>
          <p:nvPr/>
        </p:nvSpPr>
        <p:spPr>
          <a:xfrm>
            <a:off x="1061170" y="5296330"/>
            <a:ext cx="156845" cy="4165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25" dirty="0">
                <a:latin typeface="Times New Roman"/>
                <a:cs typeface="Times New Roman"/>
              </a:rPr>
              <a:t>S</a:t>
            </a:r>
            <a:r>
              <a:rPr sz="950" spc="15" dirty="0">
                <a:latin typeface="Times New Roman"/>
                <a:cs typeface="Times New Roman"/>
              </a:rPr>
              <a:t>I</a:t>
            </a:r>
            <a:r>
              <a:rPr sz="950" dirty="0">
                <a:latin typeface="Times New Roman"/>
                <a:cs typeface="Times New Roman"/>
              </a:rPr>
              <a:t>R</a:t>
            </a:r>
            <a:r>
              <a:rPr sz="950" spc="-35" dirty="0">
                <a:latin typeface="Times New Roman"/>
                <a:cs typeface="Times New Roman"/>
              </a:rPr>
              <a:t> </a:t>
            </a:r>
            <a:r>
              <a:rPr sz="950" spc="10" dirty="0">
                <a:latin typeface="Times New Roman"/>
                <a:cs typeface="Times New Roman"/>
              </a:rPr>
              <a:t>/</a:t>
            </a:r>
            <a:r>
              <a:rPr sz="950" spc="25" dirty="0">
                <a:latin typeface="Times New Roman"/>
                <a:cs typeface="Times New Roman"/>
              </a:rPr>
              <a:t>d</a:t>
            </a:r>
            <a:r>
              <a:rPr sz="950" dirty="0">
                <a:latin typeface="Times New Roman"/>
                <a:cs typeface="Times New Roman"/>
              </a:rPr>
              <a:t>B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41" name="object 641"/>
          <p:cNvSpPr txBox="1"/>
          <p:nvPr/>
        </p:nvSpPr>
        <p:spPr>
          <a:xfrm>
            <a:off x="2562846" y="4795761"/>
            <a:ext cx="650240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5" dirty="0">
                <a:latin typeface="Times New Roman"/>
                <a:cs typeface="Times New Roman"/>
              </a:rPr>
              <a:t>(</a:t>
            </a:r>
            <a:r>
              <a:rPr sz="950" spc="-35" dirty="0">
                <a:latin typeface="Times New Roman"/>
                <a:cs typeface="Times New Roman"/>
              </a:rPr>
              <a:t>b</a:t>
            </a:r>
            <a:r>
              <a:rPr sz="950" spc="-5" dirty="0">
                <a:latin typeface="Times New Roman"/>
                <a:cs typeface="Times New Roman"/>
              </a:rPr>
              <a:t>)</a:t>
            </a:r>
            <a:r>
              <a:rPr sz="950" spc="5" dirty="0">
                <a:latin typeface="Times New Roman"/>
                <a:cs typeface="Times New Roman"/>
              </a:rPr>
              <a:t> </a:t>
            </a:r>
            <a:r>
              <a:rPr sz="950" spc="45" dirty="0">
                <a:latin typeface="Microsoft YaHei UI"/>
                <a:cs typeface="Microsoft YaHei UI"/>
              </a:rPr>
              <a:t>源信</a:t>
            </a:r>
            <a:r>
              <a:rPr sz="950" spc="-10" dirty="0">
                <a:latin typeface="Microsoft YaHei UI"/>
                <a:cs typeface="Microsoft YaHei UI"/>
              </a:rPr>
              <a:t>号</a:t>
            </a:r>
            <a:r>
              <a:rPr sz="950" spc="-5" dirty="0">
                <a:latin typeface="Microsoft YaHei UI"/>
                <a:cs typeface="Microsoft YaHei UI"/>
              </a:rPr>
              <a:t> </a:t>
            </a:r>
            <a:r>
              <a:rPr sz="900" i="1" spc="-5" dirty="0">
                <a:latin typeface="Times New Roman"/>
                <a:cs typeface="Times New Roman"/>
              </a:rPr>
              <a:t>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642" name="object 642"/>
          <p:cNvSpPr txBox="1"/>
          <p:nvPr/>
        </p:nvSpPr>
        <p:spPr>
          <a:xfrm>
            <a:off x="3185488" y="4890410"/>
            <a:ext cx="67945" cy="112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i="1" spc="5" dirty="0">
                <a:latin typeface="Times New Roman"/>
                <a:cs typeface="Times New Roman"/>
              </a:rPr>
              <a:t>2</a:t>
            </a:r>
            <a:endParaRPr sz="650">
              <a:latin typeface="Times New Roman"/>
              <a:cs typeface="Times New Roman"/>
            </a:endParaRPr>
          </a:p>
        </p:txBody>
      </p:sp>
      <p:sp>
        <p:nvSpPr>
          <p:cNvPr id="643" name="object 643"/>
          <p:cNvSpPr txBox="1"/>
          <p:nvPr/>
        </p:nvSpPr>
        <p:spPr>
          <a:xfrm>
            <a:off x="1508568" y="5176913"/>
            <a:ext cx="883919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23850" algn="l"/>
              </a:tabLst>
            </a:pPr>
            <a:r>
              <a:rPr sz="950" spc="-245" dirty="0">
                <a:latin typeface="Times New Roman"/>
                <a:cs typeface="Times New Roman"/>
              </a:rPr>
              <a:t> </a:t>
            </a:r>
            <a:r>
              <a:rPr sz="950" spc="-5" dirty="0">
                <a:latin typeface="Microsoft YaHei UI"/>
                <a:cs typeface="Microsoft YaHei UI"/>
              </a:rPr>
              <a:t> </a:t>
            </a:r>
            <a:r>
              <a:rPr sz="950" dirty="0">
                <a:latin typeface="Microsoft YaHei UI"/>
                <a:cs typeface="Microsoft YaHei UI"/>
              </a:rPr>
              <a:t>	</a:t>
            </a:r>
            <a:r>
              <a:rPr sz="950" spc="-35" dirty="0">
                <a:latin typeface="Times New Roman"/>
                <a:cs typeface="Times New Roman"/>
              </a:rPr>
              <a:t>S</a:t>
            </a:r>
            <a:r>
              <a:rPr sz="950" spc="-30" dirty="0">
                <a:latin typeface="Times New Roman"/>
                <a:cs typeface="Times New Roman"/>
              </a:rPr>
              <a:t>D</a:t>
            </a:r>
            <a:r>
              <a:rPr sz="950" spc="45" dirty="0">
                <a:latin typeface="Microsoft YaHei UI"/>
                <a:cs typeface="Microsoft YaHei UI"/>
              </a:rPr>
              <a:t>－</a:t>
            </a:r>
            <a:r>
              <a:rPr sz="950" spc="-20" dirty="0">
                <a:latin typeface="Times New Roman"/>
                <a:cs typeface="Times New Roman"/>
              </a:rPr>
              <a:t>M</a:t>
            </a:r>
            <a:r>
              <a:rPr sz="950" spc="-30" dirty="0">
                <a:latin typeface="Times New Roman"/>
                <a:cs typeface="Times New Roman"/>
              </a:rPr>
              <a:t>B</a:t>
            </a:r>
            <a:r>
              <a:rPr sz="950" spc="-1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44" name="object 644"/>
          <p:cNvSpPr/>
          <p:nvPr/>
        </p:nvSpPr>
        <p:spPr>
          <a:xfrm>
            <a:off x="1521268" y="5255349"/>
            <a:ext cx="283123" cy="0"/>
          </a:xfrm>
          <a:custGeom>
            <a:avLst/>
            <a:gdLst/>
            <a:ahLst/>
            <a:cxnLst/>
            <a:rect l="l" t="t" r="r" b="b"/>
            <a:pathLst>
              <a:path w="283123">
                <a:moveTo>
                  <a:pt x="0" y="0"/>
                </a:moveTo>
                <a:lnTo>
                  <a:pt x="283123" y="0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5" name="object 645"/>
          <p:cNvSpPr/>
          <p:nvPr/>
        </p:nvSpPr>
        <p:spPr>
          <a:xfrm>
            <a:off x="1694741" y="5258867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6" name="object 646"/>
          <p:cNvSpPr/>
          <p:nvPr/>
        </p:nvSpPr>
        <p:spPr>
          <a:xfrm>
            <a:off x="1662953" y="5227207"/>
            <a:ext cx="0" cy="56284"/>
          </a:xfrm>
          <a:custGeom>
            <a:avLst/>
            <a:gdLst/>
            <a:ahLst/>
            <a:cxnLst/>
            <a:rect l="l" t="t" r="r" b="b"/>
            <a:pathLst>
              <a:path h="56284">
                <a:moveTo>
                  <a:pt x="0" y="0"/>
                </a:moveTo>
                <a:lnTo>
                  <a:pt x="0" y="56284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7" name="object 647"/>
          <p:cNvSpPr/>
          <p:nvPr/>
        </p:nvSpPr>
        <p:spPr>
          <a:xfrm>
            <a:off x="1666490" y="5287009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8" name="object 648"/>
          <p:cNvSpPr/>
          <p:nvPr/>
        </p:nvSpPr>
        <p:spPr>
          <a:xfrm>
            <a:off x="1648621" y="5241278"/>
            <a:ext cx="28461" cy="28142"/>
          </a:xfrm>
          <a:custGeom>
            <a:avLst/>
            <a:gdLst/>
            <a:ahLst/>
            <a:cxnLst/>
            <a:rect l="l" t="t" r="r" b="b"/>
            <a:pathLst>
              <a:path w="28461" h="28142">
                <a:moveTo>
                  <a:pt x="0" y="0"/>
                </a:moveTo>
                <a:lnTo>
                  <a:pt x="28461" y="28142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9" name="object 649"/>
          <p:cNvSpPr/>
          <p:nvPr/>
        </p:nvSpPr>
        <p:spPr>
          <a:xfrm>
            <a:off x="1680611" y="5272938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0" name="object 650"/>
          <p:cNvSpPr/>
          <p:nvPr/>
        </p:nvSpPr>
        <p:spPr>
          <a:xfrm>
            <a:off x="1648621" y="5241278"/>
            <a:ext cx="28461" cy="28142"/>
          </a:xfrm>
          <a:custGeom>
            <a:avLst/>
            <a:gdLst/>
            <a:ahLst/>
            <a:cxnLst/>
            <a:rect l="l" t="t" r="r" b="b"/>
            <a:pathLst>
              <a:path w="28461" h="28142">
                <a:moveTo>
                  <a:pt x="28461" y="0"/>
                </a:moveTo>
                <a:lnTo>
                  <a:pt x="0" y="28142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1" name="object 651"/>
          <p:cNvSpPr/>
          <p:nvPr/>
        </p:nvSpPr>
        <p:spPr>
          <a:xfrm>
            <a:off x="1652149" y="5272938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2" name="object 652"/>
          <p:cNvSpPr txBox="1"/>
          <p:nvPr/>
        </p:nvSpPr>
        <p:spPr>
          <a:xfrm>
            <a:off x="1820021" y="5339390"/>
            <a:ext cx="608330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spc="-15" dirty="0">
                <a:latin typeface="Times New Roman"/>
                <a:cs typeface="Times New Roman"/>
              </a:rPr>
              <a:t>W</a:t>
            </a:r>
            <a:r>
              <a:rPr sz="950" spc="20" dirty="0">
                <a:latin typeface="Times New Roman"/>
                <a:cs typeface="Times New Roman"/>
              </a:rPr>
              <a:t>P</a:t>
            </a:r>
            <a:r>
              <a:rPr sz="950" spc="45" dirty="0">
                <a:latin typeface="Microsoft YaHei UI"/>
                <a:cs typeface="Microsoft YaHei UI"/>
              </a:rPr>
              <a:t>－</a:t>
            </a:r>
            <a:r>
              <a:rPr sz="950" spc="-20" dirty="0">
                <a:latin typeface="Times New Roman"/>
                <a:cs typeface="Times New Roman"/>
              </a:rPr>
              <a:t>M</a:t>
            </a:r>
            <a:r>
              <a:rPr sz="950" spc="-30" dirty="0">
                <a:latin typeface="Times New Roman"/>
                <a:cs typeface="Times New Roman"/>
              </a:rPr>
              <a:t>B</a:t>
            </a:r>
            <a:r>
              <a:rPr sz="950" spc="-1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1521268" y="5403712"/>
            <a:ext cx="283123" cy="0"/>
          </a:xfrm>
          <a:custGeom>
            <a:avLst/>
            <a:gdLst/>
            <a:ahLst/>
            <a:cxnLst/>
            <a:rect l="l" t="t" r="r" b="b"/>
            <a:pathLst>
              <a:path w="283123">
                <a:moveTo>
                  <a:pt x="0" y="0"/>
                </a:moveTo>
                <a:lnTo>
                  <a:pt x="283123" y="0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4" name="object 654"/>
          <p:cNvSpPr/>
          <p:nvPr/>
        </p:nvSpPr>
        <p:spPr>
          <a:xfrm>
            <a:off x="1634491" y="5368270"/>
            <a:ext cx="56721" cy="70637"/>
          </a:xfrm>
          <a:custGeom>
            <a:avLst/>
            <a:gdLst/>
            <a:ahLst/>
            <a:cxnLst/>
            <a:rect l="l" t="t" r="r" b="b"/>
            <a:pathLst>
              <a:path w="56721" h="70637">
                <a:moveTo>
                  <a:pt x="28461" y="70637"/>
                </a:moveTo>
                <a:lnTo>
                  <a:pt x="56721" y="35441"/>
                </a:lnTo>
                <a:lnTo>
                  <a:pt x="28461" y="0"/>
                </a:lnTo>
                <a:lnTo>
                  <a:pt x="0" y="35441"/>
                </a:lnTo>
                <a:lnTo>
                  <a:pt x="28461" y="70637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5" name="object 655"/>
          <p:cNvSpPr/>
          <p:nvPr/>
        </p:nvSpPr>
        <p:spPr>
          <a:xfrm>
            <a:off x="1535609" y="3906807"/>
            <a:ext cx="282947" cy="0"/>
          </a:xfrm>
          <a:custGeom>
            <a:avLst/>
            <a:gdLst/>
            <a:ahLst/>
            <a:cxnLst/>
            <a:rect l="l" t="t" r="r" b="b"/>
            <a:pathLst>
              <a:path w="282947">
                <a:moveTo>
                  <a:pt x="0" y="0"/>
                </a:moveTo>
                <a:lnTo>
                  <a:pt x="282947" y="0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6" name="object 656"/>
          <p:cNvSpPr/>
          <p:nvPr/>
        </p:nvSpPr>
        <p:spPr>
          <a:xfrm>
            <a:off x="1708870" y="3910325"/>
            <a:ext cx="7056" cy="0"/>
          </a:xfrm>
          <a:custGeom>
            <a:avLst/>
            <a:gdLst/>
            <a:ahLst/>
            <a:cxnLst/>
            <a:rect l="l" t="t" r="r" b="b"/>
            <a:pathLst>
              <a:path w="7056">
                <a:moveTo>
                  <a:pt x="0" y="0"/>
                </a:moveTo>
                <a:lnTo>
                  <a:pt x="7056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7" name="object 657"/>
          <p:cNvSpPr/>
          <p:nvPr/>
        </p:nvSpPr>
        <p:spPr>
          <a:xfrm>
            <a:off x="1677083" y="3878577"/>
            <a:ext cx="0" cy="56548"/>
          </a:xfrm>
          <a:custGeom>
            <a:avLst/>
            <a:gdLst/>
            <a:ahLst/>
            <a:cxnLst/>
            <a:rect l="l" t="t" r="r" b="b"/>
            <a:pathLst>
              <a:path h="56548">
                <a:moveTo>
                  <a:pt x="0" y="0"/>
                </a:moveTo>
                <a:lnTo>
                  <a:pt x="0" y="56548"/>
                </a:lnTo>
              </a:path>
            </a:pathLst>
          </a:custGeom>
          <a:ln w="1412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8" name="object 658"/>
          <p:cNvSpPr/>
          <p:nvPr/>
        </p:nvSpPr>
        <p:spPr>
          <a:xfrm>
            <a:off x="1680611" y="3938731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9" name="object 659"/>
          <p:cNvSpPr/>
          <p:nvPr/>
        </p:nvSpPr>
        <p:spPr>
          <a:xfrm>
            <a:off x="1662953" y="3892648"/>
            <a:ext cx="28259" cy="28406"/>
          </a:xfrm>
          <a:custGeom>
            <a:avLst/>
            <a:gdLst/>
            <a:ahLst/>
            <a:cxnLst/>
            <a:rect l="l" t="t" r="r" b="b"/>
            <a:pathLst>
              <a:path w="28259" h="28406">
                <a:moveTo>
                  <a:pt x="0" y="0"/>
                </a:moveTo>
                <a:lnTo>
                  <a:pt x="28259" y="28406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0" name="object 660"/>
          <p:cNvSpPr/>
          <p:nvPr/>
        </p:nvSpPr>
        <p:spPr>
          <a:xfrm>
            <a:off x="1694740" y="3924572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1" name="object 661"/>
          <p:cNvSpPr/>
          <p:nvPr/>
        </p:nvSpPr>
        <p:spPr>
          <a:xfrm>
            <a:off x="1662953" y="3892648"/>
            <a:ext cx="28259" cy="28406"/>
          </a:xfrm>
          <a:custGeom>
            <a:avLst/>
            <a:gdLst/>
            <a:ahLst/>
            <a:cxnLst/>
            <a:rect l="l" t="t" r="r" b="b"/>
            <a:pathLst>
              <a:path w="28259" h="28406">
                <a:moveTo>
                  <a:pt x="28259" y="0"/>
                </a:moveTo>
                <a:lnTo>
                  <a:pt x="0" y="28406"/>
                </a:lnTo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2" name="object 662"/>
          <p:cNvSpPr/>
          <p:nvPr/>
        </p:nvSpPr>
        <p:spPr>
          <a:xfrm>
            <a:off x="1666490" y="3924572"/>
            <a:ext cx="7064" cy="0"/>
          </a:xfrm>
          <a:custGeom>
            <a:avLst/>
            <a:gdLst/>
            <a:ahLst/>
            <a:cxnLst/>
            <a:rect l="l" t="t" r="r" b="b"/>
            <a:pathLst>
              <a:path w="7064">
                <a:moveTo>
                  <a:pt x="0" y="0"/>
                </a:moveTo>
                <a:lnTo>
                  <a:pt x="7064" y="0"/>
                </a:lnTo>
              </a:path>
            </a:pathLst>
          </a:custGeom>
          <a:ln w="704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3" name="object 663"/>
          <p:cNvSpPr txBox="1"/>
          <p:nvPr/>
        </p:nvSpPr>
        <p:spPr>
          <a:xfrm>
            <a:off x="1834098" y="3810971"/>
            <a:ext cx="608330" cy="337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0">
              <a:lnSpc>
                <a:spcPct val="112200"/>
              </a:lnSpc>
            </a:pPr>
            <a:r>
              <a:rPr sz="950" spc="-35" dirty="0">
                <a:latin typeface="Times New Roman"/>
                <a:cs typeface="Times New Roman"/>
              </a:rPr>
              <a:t>S</a:t>
            </a:r>
            <a:r>
              <a:rPr sz="950" spc="-30" dirty="0">
                <a:latin typeface="Times New Roman"/>
                <a:cs typeface="Times New Roman"/>
              </a:rPr>
              <a:t>D</a:t>
            </a:r>
            <a:r>
              <a:rPr sz="950" spc="45" dirty="0">
                <a:latin typeface="Microsoft YaHei UI"/>
                <a:cs typeface="Microsoft YaHei UI"/>
              </a:rPr>
              <a:t>－</a:t>
            </a:r>
            <a:r>
              <a:rPr sz="950" spc="-20" dirty="0">
                <a:latin typeface="Times New Roman"/>
                <a:cs typeface="Times New Roman"/>
              </a:rPr>
              <a:t>M</a:t>
            </a:r>
            <a:r>
              <a:rPr sz="950" spc="-30" dirty="0">
                <a:latin typeface="Times New Roman"/>
                <a:cs typeface="Times New Roman"/>
              </a:rPr>
              <a:t>B</a:t>
            </a:r>
            <a:r>
              <a:rPr sz="950" spc="-10" dirty="0">
                <a:latin typeface="Times New Roman"/>
                <a:cs typeface="Times New Roman"/>
              </a:rPr>
              <a:t>D</a:t>
            </a:r>
            <a:r>
              <a:rPr sz="950" spc="-5" dirty="0">
                <a:latin typeface="Times New Roman"/>
                <a:cs typeface="Times New Roman"/>
              </a:rPr>
              <a:t> </a:t>
            </a:r>
            <a:r>
              <a:rPr sz="950" spc="-15" dirty="0">
                <a:latin typeface="Times New Roman"/>
                <a:cs typeface="Times New Roman"/>
              </a:rPr>
              <a:t>W</a:t>
            </a:r>
            <a:r>
              <a:rPr sz="950" spc="20" dirty="0">
                <a:latin typeface="Times New Roman"/>
                <a:cs typeface="Times New Roman"/>
              </a:rPr>
              <a:t>P</a:t>
            </a:r>
            <a:r>
              <a:rPr sz="950" spc="45" dirty="0">
                <a:latin typeface="Microsoft YaHei UI"/>
                <a:cs typeface="Microsoft YaHei UI"/>
              </a:rPr>
              <a:t>－</a:t>
            </a:r>
            <a:r>
              <a:rPr sz="950" spc="-20" dirty="0">
                <a:latin typeface="Times New Roman"/>
                <a:cs typeface="Times New Roman"/>
              </a:rPr>
              <a:t>M</a:t>
            </a:r>
            <a:r>
              <a:rPr sz="950" spc="-30" dirty="0">
                <a:latin typeface="Times New Roman"/>
                <a:cs typeface="Times New Roman"/>
              </a:rPr>
              <a:t>B</a:t>
            </a:r>
            <a:r>
              <a:rPr sz="950" spc="-10" dirty="0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1535609" y="4055082"/>
            <a:ext cx="282947" cy="0"/>
          </a:xfrm>
          <a:custGeom>
            <a:avLst/>
            <a:gdLst/>
            <a:ahLst/>
            <a:cxnLst/>
            <a:rect l="l" t="t" r="r" b="b"/>
            <a:pathLst>
              <a:path w="282947">
                <a:moveTo>
                  <a:pt x="0" y="0"/>
                </a:moveTo>
                <a:lnTo>
                  <a:pt x="282947" y="0"/>
                </a:lnTo>
              </a:path>
            </a:pathLst>
          </a:custGeom>
          <a:ln w="14120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5" name="object 665"/>
          <p:cNvSpPr/>
          <p:nvPr/>
        </p:nvSpPr>
        <p:spPr>
          <a:xfrm>
            <a:off x="1648621" y="4019904"/>
            <a:ext cx="56712" cy="70443"/>
          </a:xfrm>
          <a:custGeom>
            <a:avLst/>
            <a:gdLst/>
            <a:ahLst/>
            <a:cxnLst/>
            <a:rect l="l" t="t" r="r" b="b"/>
            <a:pathLst>
              <a:path w="56712" h="70443">
                <a:moveTo>
                  <a:pt x="28461" y="70443"/>
                </a:moveTo>
                <a:lnTo>
                  <a:pt x="56712" y="35177"/>
                </a:lnTo>
                <a:lnTo>
                  <a:pt x="28461" y="0"/>
                </a:lnTo>
                <a:lnTo>
                  <a:pt x="0" y="35177"/>
                </a:lnTo>
                <a:lnTo>
                  <a:pt x="28461" y="70443"/>
                </a:lnTo>
                <a:close/>
              </a:path>
            </a:pathLst>
          </a:custGeom>
          <a:ln w="1412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6" name="object 66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67" name="object 66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68" name="object 66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157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6330" y="1484375"/>
            <a:ext cx="2793492" cy="38892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67478" y="1449324"/>
            <a:ext cx="2759202" cy="392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778510">
              <a:lnSpc>
                <a:spcPct val="100000"/>
              </a:lnSpc>
            </a:pPr>
            <a:r>
              <a:rPr b="1" spc="-5" dirty="0">
                <a:latin typeface="Times New Roman"/>
                <a:cs typeface="Times New Roman"/>
              </a:rPr>
              <a:t>3.</a:t>
            </a:r>
            <a:r>
              <a:rPr b="1" dirty="0">
                <a:latin typeface="Times New Roman"/>
                <a:cs typeface="Times New Roman"/>
              </a:rPr>
              <a:t>1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二维</a:t>
            </a:r>
            <a:r>
              <a:rPr spc="5" dirty="0">
                <a:latin typeface="Microsoft JhengHei"/>
                <a:cs typeface="Microsoft JhengHei"/>
              </a:rPr>
              <a:t>曲</a:t>
            </a:r>
            <a:r>
              <a:rPr dirty="0">
                <a:latin typeface="Microsoft JhengHei"/>
                <a:cs typeface="Microsoft JhengHei"/>
              </a:rPr>
              <a:t>线绘图的基</a:t>
            </a:r>
            <a:r>
              <a:rPr spc="-15" dirty="0">
                <a:latin typeface="Microsoft JhengHei"/>
                <a:cs typeface="Microsoft JhengHei"/>
              </a:rPr>
              <a:t>本</a:t>
            </a:r>
            <a:r>
              <a:rPr dirty="0">
                <a:latin typeface="Microsoft JhengHei"/>
                <a:cs typeface="Microsoft JhengHei"/>
              </a:rPr>
              <a:t>操作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159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7840" y="1298194"/>
            <a:ext cx="19621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07439" y="1298194"/>
            <a:ext cx="2466340" cy="284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plo</a:t>
            </a:r>
            <a:r>
              <a:rPr sz="1800" b="1" spc="-5" dirty="0">
                <a:latin typeface="Times New Roman"/>
                <a:cs typeface="Times New Roman"/>
              </a:rPr>
              <a:t>t</a:t>
            </a:r>
            <a:r>
              <a:rPr sz="1800" spc="5" dirty="0">
                <a:latin typeface="Microsoft JhengHei"/>
                <a:cs typeface="Microsoft JhengHei"/>
              </a:rPr>
              <a:t>指令的</a:t>
            </a:r>
            <a:r>
              <a:rPr sz="1800" dirty="0">
                <a:latin typeface="Microsoft JhengHei"/>
                <a:cs typeface="Microsoft JhengHei"/>
              </a:rPr>
              <a:t>基本调用格式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7840" y="1627378"/>
            <a:ext cx="1246505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5" dirty="0">
                <a:latin typeface="Microsoft JhengHei"/>
                <a:cs typeface="Microsoft JhengHei"/>
              </a:rPr>
              <a:t>（</a:t>
            </a:r>
            <a:r>
              <a:rPr sz="1800" b="1" dirty="0">
                <a:latin typeface="Times New Roman"/>
                <a:cs typeface="Times New Roman"/>
              </a:rPr>
              <a:t>1</a:t>
            </a:r>
            <a:r>
              <a:rPr sz="1800" spc="5" dirty="0">
                <a:latin typeface="Microsoft JhengHei"/>
                <a:cs typeface="Microsoft JhengHei"/>
              </a:rPr>
              <a:t>）</a:t>
            </a:r>
            <a:r>
              <a:rPr sz="1800" b="1" dirty="0">
                <a:latin typeface="Times New Roman"/>
                <a:cs typeface="Times New Roman"/>
              </a:rPr>
              <a:t>plot(x)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5039" y="1952497"/>
            <a:ext cx="177800" cy="547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88439" y="1928113"/>
            <a:ext cx="7241540" cy="1118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06680">
              <a:lnSpc>
                <a:spcPct val="110000"/>
              </a:lnSpc>
            </a:pP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为向量时，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以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该元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素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的下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为横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坐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标、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元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素值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为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纵坐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绘出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曲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线 </a:t>
            </a:r>
            <a:r>
              <a:rPr sz="1600" b="1" spc="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为实数二维</a:t>
            </a:r>
            <a:r>
              <a:rPr sz="1600" spc="-10" dirty="0">
                <a:latin typeface="Microsoft JhengHei"/>
                <a:cs typeface="Microsoft JhengHei"/>
              </a:rPr>
              <a:t>数</a:t>
            </a:r>
            <a:r>
              <a:rPr sz="1600" dirty="0">
                <a:latin typeface="Microsoft JhengHei"/>
                <a:cs typeface="Microsoft JhengHei"/>
              </a:rPr>
              <a:t>组时</a:t>
            </a:r>
            <a:r>
              <a:rPr sz="1600" spc="-10" dirty="0">
                <a:latin typeface="Microsoft JhengHei"/>
                <a:cs typeface="Microsoft JhengHei"/>
              </a:rPr>
              <a:t>，</a:t>
            </a:r>
            <a:r>
              <a:rPr sz="1600" dirty="0">
                <a:latin typeface="Microsoft JhengHei"/>
                <a:cs typeface="Microsoft JhengHei"/>
              </a:rPr>
              <a:t>则按</a:t>
            </a:r>
            <a:r>
              <a:rPr sz="1600" spc="-10" dirty="0">
                <a:latin typeface="Microsoft JhengHei"/>
                <a:cs typeface="Microsoft JhengHei"/>
              </a:rPr>
              <a:t>列</a:t>
            </a:r>
            <a:r>
              <a:rPr sz="1600" dirty="0">
                <a:latin typeface="Microsoft JhengHei"/>
                <a:cs typeface="Microsoft JhengHei"/>
              </a:rPr>
              <a:t>绘制</a:t>
            </a:r>
            <a:r>
              <a:rPr sz="1600" spc="-10" dirty="0">
                <a:latin typeface="Microsoft JhengHei"/>
                <a:cs typeface="Microsoft JhengHei"/>
              </a:rPr>
              <a:t>每</a:t>
            </a:r>
            <a:r>
              <a:rPr sz="1600" dirty="0">
                <a:latin typeface="Microsoft JhengHei"/>
                <a:cs typeface="Microsoft JhengHei"/>
              </a:rPr>
              <a:t>列元</a:t>
            </a:r>
            <a:r>
              <a:rPr sz="1600" spc="-10" dirty="0">
                <a:latin typeface="Microsoft JhengHei"/>
                <a:cs typeface="Microsoft JhengHei"/>
              </a:rPr>
              <a:t>素</a:t>
            </a:r>
            <a:r>
              <a:rPr sz="1600" dirty="0">
                <a:latin typeface="Microsoft JhengHei"/>
                <a:cs typeface="Microsoft JhengHei"/>
              </a:rPr>
              <a:t>值相</a:t>
            </a:r>
            <a:r>
              <a:rPr sz="1600" spc="-10" dirty="0">
                <a:latin typeface="Microsoft JhengHei"/>
                <a:cs typeface="Microsoft JhengHei"/>
              </a:rPr>
              <a:t>对</a:t>
            </a:r>
            <a:r>
              <a:rPr sz="1600" dirty="0">
                <a:latin typeface="Microsoft JhengHei"/>
                <a:cs typeface="Microsoft JhengHei"/>
              </a:rPr>
              <a:t>其下</a:t>
            </a:r>
            <a:r>
              <a:rPr sz="1600" spc="-10" dirty="0">
                <a:latin typeface="Microsoft JhengHei"/>
                <a:cs typeface="Microsoft JhengHei"/>
              </a:rPr>
              <a:t>标</a:t>
            </a:r>
            <a:r>
              <a:rPr sz="1600" dirty="0">
                <a:latin typeface="Microsoft JhengHei"/>
                <a:cs typeface="Microsoft JhengHei"/>
              </a:rPr>
              <a:t>的曲</a:t>
            </a:r>
            <a:r>
              <a:rPr sz="1600" spc="-10" dirty="0">
                <a:latin typeface="Microsoft JhengHei"/>
                <a:cs typeface="Microsoft JhengHei"/>
              </a:rPr>
              <a:t>线</a:t>
            </a:r>
            <a:r>
              <a:rPr sz="1600" dirty="0">
                <a:latin typeface="Microsoft JhengHei"/>
                <a:cs typeface="Microsoft JhengHei"/>
              </a:rPr>
              <a:t>，曲</a:t>
            </a:r>
            <a:r>
              <a:rPr sz="1600" spc="-10" dirty="0">
                <a:latin typeface="Microsoft JhengHei"/>
                <a:cs typeface="Microsoft JhengHei"/>
              </a:rPr>
              <a:t>线</a:t>
            </a:r>
            <a:r>
              <a:rPr sz="1600" dirty="0">
                <a:latin typeface="Microsoft JhengHei"/>
                <a:cs typeface="Microsoft JhengHei"/>
              </a:rPr>
              <a:t>数等于</a:t>
            </a:r>
            <a:r>
              <a:rPr sz="1600" b="1" spc="-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数 </a:t>
            </a:r>
            <a:r>
              <a:rPr sz="1600" spc="5" dirty="0">
                <a:latin typeface="Microsoft JhengHei"/>
                <a:cs typeface="Microsoft JhengHei"/>
              </a:rPr>
              <a:t>组的</a:t>
            </a:r>
            <a:r>
              <a:rPr sz="1600" dirty="0">
                <a:latin typeface="Microsoft JhengHei"/>
                <a:cs typeface="Microsoft JhengHei"/>
              </a:rPr>
              <a:t>列数。</a:t>
            </a:r>
            <a:endParaRPr sz="16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b="1" spc="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为复数二维</a:t>
            </a:r>
            <a:r>
              <a:rPr sz="1600" spc="-10" dirty="0">
                <a:latin typeface="Microsoft JhengHei"/>
                <a:cs typeface="Microsoft JhengHei"/>
              </a:rPr>
              <a:t>数</a:t>
            </a:r>
            <a:r>
              <a:rPr sz="1600" dirty="0">
                <a:latin typeface="Microsoft JhengHei"/>
                <a:cs typeface="Microsoft JhengHei"/>
              </a:rPr>
              <a:t>组时</a:t>
            </a:r>
            <a:r>
              <a:rPr sz="1600" spc="-10" dirty="0">
                <a:latin typeface="Microsoft JhengHei"/>
                <a:cs typeface="Microsoft JhengHei"/>
              </a:rPr>
              <a:t>，</a:t>
            </a:r>
            <a:r>
              <a:rPr sz="1600" dirty="0">
                <a:latin typeface="Microsoft JhengHei"/>
                <a:cs typeface="Microsoft JhengHei"/>
              </a:rPr>
              <a:t>则按</a:t>
            </a:r>
            <a:r>
              <a:rPr sz="1600" spc="-10" dirty="0">
                <a:latin typeface="Microsoft JhengHei"/>
                <a:cs typeface="Microsoft JhengHei"/>
              </a:rPr>
              <a:t>列</a:t>
            </a:r>
            <a:r>
              <a:rPr sz="1600" dirty="0">
                <a:latin typeface="Microsoft JhengHei"/>
                <a:cs typeface="Microsoft JhengHei"/>
              </a:rPr>
              <a:t>分别</a:t>
            </a:r>
            <a:r>
              <a:rPr sz="1600" spc="-10" dirty="0">
                <a:latin typeface="Microsoft JhengHei"/>
                <a:cs typeface="Microsoft JhengHei"/>
              </a:rPr>
              <a:t>以</a:t>
            </a:r>
            <a:r>
              <a:rPr sz="1600" dirty="0">
                <a:latin typeface="Microsoft JhengHei"/>
                <a:cs typeface="Microsoft JhengHei"/>
              </a:rPr>
              <a:t>数组</a:t>
            </a:r>
            <a:r>
              <a:rPr sz="1600" spc="-10" dirty="0">
                <a:latin typeface="Microsoft JhengHei"/>
                <a:cs typeface="Microsoft JhengHei"/>
              </a:rPr>
              <a:t>的</a:t>
            </a:r>
            <a:r>
              <a:rPr sz="1600" dirty="0">
                <a:latin typeface="Microsoft JhengHei"/>
                <a:cs typeface="Microsoft JhengHei"/>
              </a:rPr>
              <a:t>实部</a:t>
            </a:r>
            <a:r>
              <a:rPr sz="1600" spc="-10" dirty="0">
                <a:latin typeface="Microsoft JhengHei"/>
                <a:cs typeface="Microsoft JhengHei"/>
              </a:rPr>
              <a:t>和</a:t>
            </a:r>
            <a:r>
              <a:rPr sz="1600" dirty="0">
                <a:latin typeface="Microsoft JhengHei"/>
                <a:cs typeface="Microsoft JhengHei"/>
              </a:rPr>
              <a:t>虚部</a:t>
            </a:r>
            <a:r>
              <a:rPr sz="1600" spc="-10" dirty="0">
                <a:latin typeface="Microsoft JhengHei"/>
                <a:cs typeface="Microsoft JhengHei"/>
              </a:rPr>
              <a:t>为</a:t>
            </a:r>
            <a:r>
              <a:rPr sz="1600" dirty="0">
                <a:latin typeface="Microsoft JhengHei"/>
                <a:cs typeface="Microsoft JhengHei"/>
              </a:rPr>
              <a:t>横、</a:t>
            </a:r>
            <a:r>
              <a:rPr sz="1600" spc="-10" dirty="0">
                <a:latin typeface="Microsoft JhengHei"/>
                <a:cs typeface="Microsoft JhengHei"/>
              </a:rPr>
              <a:t>纵</a:t>
            </a:r>
            <a:r>
              <a:rPr sz="1600" dirty="0">
                <a:latin typeface="Microsoft JhengHei"/>
                <a:cs typeface="Microsoft JhengHei"/>
              </a:rPr>
              <a:t>坐标</a:t>
            </a:r>
            <a:r>
              <a:rPr sz="1600" spc="-10" dirty="0">
                <a:latin typeface="Microsoft JhengHei"/>
                <a:cs typeface="Microsoft JhengHei"/>
              </a:rPr>
              <a:t>绘</a:t>
            </a:r>
            <a:r>
              <a:rPr sz="1600" dirty="0">
                <a:latin typeface="Microsoft JhengHei"/>
                <a:cs typeface="Microsoft JhengHei"/>
              </a:rPr>
              <a:t>制多</a:t>
            </a:r>
            <a:r>
              <a:rPr sz="1600" spc="-10" dirty="0">
                <a:latin typeface="Microsoft JhengHei"/>
                <a:cs typeface="Microsoft JhengHei"/>
              </a:rPr>
              <a:t>条</a:t>
            </a:r>
            <a:r>
              <a:rPr sz="1600" dirty="0">
                <a:latin typeface="Microsoft JhengHei"/>
                <a:cs typeface="Microsoft JhengHei"/>
              </a:rPr>
              <a:t>曲线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55039" y="2781553"/>
            <a:ext cx="17780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7840" y="3078479"/>
            <a:ext cx="1473200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5" dirty="0">
                <a:latin typeface="Microsoft JhengHei"/>
                <a:cs typeface="Microsoft JhengHei"/>
              </a:rPr>
              <a:t>（</a:t>
            </a:r>
            <a:r>
              <a:rPr sz="1800" b="1" dirty="0">
                <a:latin typeface="Times New Roman"/>
                <a:cs typeface="Times New Roman"/>
              </a:rPr>
              <a:t>2</a:t>
            </a:r>
            <a:r>
              <a:rPr sz="1800" spc="5" dirty="0">
                <a:latin typeface="Microsoft JhengHei"/>
                <a:cs typeface="Microsoft JhengHei"/>
              </a:rPr>
              <a:t>）</a:t>
            </a:r>
            <a:r>
              <a:rPr sz="1800" b="1" dirty="0">
                <a:latin typeface="Times New Roman"/>
                <a:cs typeface="Times New Roman"/>
              </a:rPr>
              <a:t>plot(x,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y)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5039" y="3403346"/>
            <a:ext cx="177800" cy="547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88439" y="3378961"/>
            <a:ext cx="7242175" cy="1118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0000"/>
              </a:lnSpc>
            </a:pP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、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为同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维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时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，绘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制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以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、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元素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为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横纵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坐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标的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曲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线 </a:t>
            </a:r>
            <a:r>
              <a:rPr sz="1600" b="1" spc="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为向量，</a:t>
            </a:r>
            <a:r>
              <a:rPr sz="1600" b="1" spc="-5" dirty="0">
                <a:latin typeface="Times New Roman"/>
                <a:cs typeface="Times New Roman"/>
              </a:rPr>
              <a:t>y</a:t>
            </a:r>
            <a:r>
              <a:rPr sz="1600" dirty="0">
                <a:latin typeface="Microsoft JhengHei"/>
                <a:cs typeface="Microsoft JhengHei"/>
              </a:rPr>
              <a:t>为二</a:t>
            </a:r>
            <a:r>
              <a:rPr sz="1600" spc="-10" dirty="0">
                <a:latin typeface="Microsoft JhengHei"/>
                <a:cs typeface="Microsoft JhengHei"/>
              </a:rPr>
              <a:t>维</a:t>
            </a:r>
            <a:r>
              <a:rPr sz="1600" dirty="0">
                <a:latin typeface="Microsoft JhengHei"/>
                <a:cs typeface="Microsoft JhengHei"/>
              </a:rPr>
              <a:t>数组</a:t>
            </a:r>
            <a:r>
              <a:rPr sz="1600" spc="-10" dirty="0">
                <a:latin typeface="Microsoft JhengHei"/>
                <a:cs typeface="Microsoft JhengHei"/>
              </a:rPr>
              <a:t>、</a:t>
            </a:r>
            <a:r>
              <a:rPr sz="1600" dirty="0">
                <a:latin typeface="Microsoft JhengHei"/>
                <a:cs typeface="Microsoft JhengHei"/>
              </a:rPr>
              <a:t>且其</a:t>
            </a:r>
            <a:r>
              <a:rPr sz="1600" spc="-10" dirty="0">
                <a:latin typeface="Microsoft JhengHei"/>
                <a:cs typeface="Microsoft JhengHei"/>
              </a:rPr>
              <a:t>列</a:t>
            </a:r>
            <a:r>
              <a:rPr sz="1600" dirty="0">
                <a:latin typeface="Microsoft JhengHei"/>
                <a:cs typeface="Microsoft JhengHei"/>
              </a:rPr>
              <a:t>数或</a:t>
            </a:r>
            <a:r>
              <a:rPr sz="1600" spc="-10" dirty="0">
                <a:latin typeface="Microsoft JhengHei"/>
                <a:cs typeface="Microsoft JhengHei"/>
              </a:rPr>
              <a:t>行</a:t>
            </a:r>
            <a:r>
              <a:rPr sz="1600" dirty="0">
                <a:latin typeface="Microsoft JhengHei"/>
                <a:cs typeface="Microsoft JhengHei"/>
              </a:rPr>
              <a:t>数等</a:t>
            </a:r>
            <a:r>
              <a:rPr sz="1600" spc="-5" dirty="0">
                <a:latin typeface="Microsoft JhengHei"/>
                <a:cs typeface="Microsoft JhengHei"/>
              </a:rPr>
              <a:t>于</a:t>
            </a:r>
            <a:r>
              <a:rPr sz="1600" b="1" spc="-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的元素</a:t>
            </a:r>
            <a:r>
              <a:rPr sz="1600" spc="-10" dirty="0">
                <a:latin typeface="Microsoft JhengHei"/>
                <a:cs typeface="Microsoft JhengHei"/>
              </a:rPr>
              <a:t>数</a:t>
            </a:r>
            <a:r>
              <a:rPr sz="1600" dirty="0">
                <a:latin typeface="Microsoft JhengHei"/>
                <a:cs typeface="Microsoft JhengHei"/>
              </a:rPr>
              <a:t>时，</a:t>
            </a:r>
            <a:r>
              <a:rPr sz="1600" spc="-10" dirty="0">
                <a:latin typeface="Microsoft JhengHei"/>
                <a:cs typeface="Microsoft JhengHei"/>
              </a:rPr>
              <a:t>绘</a:t>
            </a:r>
            <a:r>
              <a:rPr sz="1600" dirty="0">
                <a:latin typeface="Microsoft JhengHei"/>
                <a:cs typeface="Microsoft JhengHei"/>
              </a:rPr>
              <a:t>制多</a:t>
            </a:r>
            <a:r>
              <a:rPr sz="1600" spc="-10" dirty="0">
                <a:latin typeface="Microsoft JhengHei"/>
                <a:cs typeface="Microsoft JhengHei"/>
              </a:rPr>
              <a:t>条</a:t>
            </a:r>
            <a:r>
              <a:rPr sz="1600" dirty="0">
                <a:latin typeface="Microsoft JhengHei"/>
                <a:cs typeface="Microsoft JhengHei"/>
              </a:rPr>
              <a:t>不同</a:t>
            </a:r>
            <a:r>
              <a:rPr sz="1600" spc="-10" dirty="0">
                <a:latin typeface="Microsoft JhengHei"/>
                <a:cs typeface="Microsoft JhengHei"/>
              </a:rPr>
              <a:t>颜</a:t>
            </a:r>
            <a:r>
              <a:rPr sz="1600" dirty="0">
                <a:latin typeface="Microsoft JhengHei"/>
                <a:cs typeface="Microsoft JhengHei"/>
              </a:rPr>
              <a:t>色的 </a:t>
            </a:r>
            <a:r>
              <a:rPr sz="1600" spc="5" dirty="0">
                <a:latin typeface="Microsoft JhengHei"/>
                <a:cs typeface="Microsoft JhengHei"/>
              </a:rPr>
              <a:t>曲线</a:t>
            </a:r>
            <a:endParaRPr sz="16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80"/>
              </a:spcBef>
            </a:pPr>
            <a:r>
              <a:rPr sz="1600" b="1" spc="5" dirty="0">
                <a:latin typeface="Times New Roman"/>
                <a:cs typeface="Times New Roman"/>
              </a:rPr>
              <a:t>x</a:t>
            </a:r>
            <a:r>
              <a:rPr sz="1600" dirty="0">
                <a:latin typeface="Microsoft JhengHei"/>
                <a:cs typeface="Microsoft JhengHei"/>
              </a:rPr>
              <a:t>为二维数组</a:t>
            </a:r>
            <a:r>
              <a:rPr sz="1600" spc="-5" dirty="0">
                <a:latin typeface="Microsoft JhengHei"/>
                <a:cs typeface="Microsoft JhengHei"/>
              </a:rPr>
              <a:t>，</a:t>
            </a:r>
            <a:r>
              <a:rPr sz="1600" b="1" spc="-5" dirty="0">
                <a:latin typeface="Times New Roman"/>
                <a:cs typeface="Times New Roman"/>
              </a:rPr>
              <a:t>y</a:t>
            </a:r>
            <a:r>
              <a:rPr sz="1600" dirty="0">
                <a:latin typeface="Microsoft JhengHei"/>
                <a:cs typeface="Microsoft JhengHei"/>
              </a:rPr>
              <a:t>为向量</a:t>
            </a:r>
            <a:r>
              <a:rPr sz="1600" spc="-10" dirty="0">
                <a:latin typeface="Microsoft JhengHei"/>
                <a:cs typeface="Microsoft JhengHei"/>
              </a:rPr>
              <a:t>时</a:t>
            </a:r>
            <a:r>
              <a:rPr sz="1600" dirty="0">
                <a:latin typeface="Microsoft JhengHei"/>
                <a:cs typeface="Microsoft JhengHei"/>
              </a:rPr>
              <a:t>，情</a:t>
            </a:r>
            <a:r>
              <a:rPr sz="1600" spc="-10" dirty="0">
                <a:latin typeface="Microsoft JhengHei"/>
                <a:cs typeface="Microsoft JhengHei"/>
              </a:rPr>
              <a:t>况</a:t>
            </a:r>
            <a:r>
              <a:rPr sz="1600" dirty="0">
                <a:latin typeface="Microsoft JhengHei"/>
                <a:cs typeface="Microsoft JhengHei"/>
              </a:rPr>
              <a:t>与上</a:t>
            </a:r>
            <a:r>
              <a:rPr sz="1600" spc="-10" dirty="0">
                <a:latin typeface="Microsoft JhengHei"/>
                <a:cs typeface="Microsoft JhengHei"/>
              </a:rPr>
              <a:t>相</a:t>
            </a:r>
            <a:r>
              <a:rPr sz="1600" dirty="0">
                <a:latin typeface="Microsoft JhengHei"/>
                <a:cs typeface="Microsoft JhengHei"/>
              </a:rPr>
              <a:t>同，</a:t>
            </a:r>
            <a:r>
              <a:rPr sz="1600" spc="-10" dirty="0">
                <a:latin typeface="Microsoft JhengHei"/>
                <a:cs typeface="Microsoft JhengHei"/>
              </a:rPr>
              <a:t>只</a:t>
            </a:r>
            <a:r>
              <a:rPr sz="1600" dirty="0">
                <a:latin typeface="Microsoft JhengHei"/>
                <a:cs typeface="Microsoft JhengHei"/>
              </a:rPr>
              <a:t>是</a:t>
            </a:r>
            <a:r>
              <a:rPr sz="1600" b="1" spc="-5" dirty="0">
                <a:latin typeface="Times New Roman"/>
                <a:cs typeface="Times New Roman"/>
              </a:rPr>
              <a:t>y</a:t>
            </a:r>
            <a:r>
              <a:rPr sz="1600" dirty="0">
                <a:latin typeface="Microsoft JhengHei"/>
                <a:cs typeface="Microsoft JhengHei"/>
              </a:rPr>
              <a:t>仍为</a:t>
            </a:r>
            <a:r>
              <a:rPr sz="1600" spc="-10" dirty="0">
                <a:latin typeface="Microsoft JhengHei"/>
                <a:cs typeface="Microsoft JhengHei"/>
              </a:rPr>
              <a:t>纵</a:t>
            </a:r>
            <a:r>
              <a:rPr sz="1600" dirty="0">
                <a:latin typeface="Microsoft JhengHei"/>
                <a:cs typeface="Microsoft JhengHei"/>
              </a:rPr>
              <a:t>坐标。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55039" y="4232402"/>
            <a:ext cx="17780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97840" y="4529328"/>
            <a:ext cx="2730500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5" dirty="0">
                <a:latin typeface="Microsoft JhengHei"/>
                <a:cs typeface="Microsoft JhengHei"/>
              </a:rPr>
              <a:t>（</a:t>
            </a:r>
            <a:r>
              <a:rPr sz="1800" b="1" dirty="0">
                <a:latin typeface="Times New Roman"/>
                <a:cs typeface="Times New Roman"/>
              </a:rPr>
              <a:t>3</a:t>
            </a:r>
            <a:r>
              <a:rPr sz="1800" spc="5" dirty="0">
                <a:latin typeface="Microsoft JhengHei"/>
                <a:cs typeface="Microsoft JhengHei"/>
              </a:rPr>
              <a:t>）</a:t>
            </a:r>
            <a:r>
              <a:rPr sz="1800" b="1" dirty="0">
                <a:latin typeface="Times New Roman"/>
                <a:cs typeface="Times New Roman"/>
              </a:rPr>
              <a:t>plot(x1,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y1, x2, y2, …)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5039" y="4854447"/>
            <a:ext cx="17780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88439" y="4854447"/>
            <a:ext cx="7140575" cy="802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绘制</a:t>
            </a:r>
            <a:r>
              <a:rPr sz="16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以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x1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为横坐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、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y1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为纵坐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的曲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线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，以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x2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为横坐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、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y2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为纵坐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的曲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线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， 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等等。</a:t>
            </a:r>
            <a:endParaRPr sz="16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其中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为横坐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，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为纵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坐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标，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绘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制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y=f(x)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函数曲</a:t>
            </a:r>
            <a:r>
              <a:rPr sz="16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线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55039" y="5390896"/>
            <a:ext cx="17780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1600">
              <a:latin typeface="Wingdings"/>
              <a:cs typeface="Wingding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10716" y="590041"/>
            <a:ext cx="3126105" cy="297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91185" algn="l"/>
              </a:tabLst>
            </a:pP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1</a:t>
            </a:r>
            <a:r>
              <a:rPr sz="1800" spc="395" dirty="0">
                <a:solidFill>
                  <a:srgbClr val="CC0000"/>
                </a:solidFill>
                <a:latin typeface="Arial"/>
                <a:cs typeface="Arial"/>
              </a:rPr>
              <a:t>.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3	</a:t>
            </a:r>
            <a:r>
              <a:rPr sz="1800" spc="5" dirty="0">
                <a:solidFill>
                  <a:srgbClr val="CC0000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CC0000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编程语言的</a:t>
            </a:r>
            <a:r>
              <a:rPr sz="1800" spc="10" dirty="0">
                <a:solidFill>
                  <a:srgbClr val="CC0000"/>
                </a:solidFill>
                <a:latin typeface="微软雅黑"/>
                <a:cs typeface="微软雅黑"/>
              </a:rPr>
              <a:t>特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点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357629"/>
            <a:ext cx="8256270" cy="4436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600" spc="10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语言主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要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有以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几个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特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点：</a:t>
            </a:r>
            <a:endParaRPr sz="16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20"/>
              </a:spcBef>
            </a:pPr>
            <a:endParaRPr sz="800"/>
          </a:p>
          <a:p>
            <a:pPr marL="317500" marR="200025">
              <a:lnSpc>
                <a:spcPct val="120000"/>
              </a:lnSpc>
            </a:pPr>
            <a:r>
              <a:rPr sz="1600" dirty="0">
                <a:solidFill>
                  <a:srgbClr val="2025DF"/>
                </a:solidFill>
                <a:latin typeface="Wingdings"/>
                <a:cs typeface="Wingdings"/>
              </a:rPr>
              <a:t></a:t>
            </a:r>
            <a:r>
              <a:rPr sz="1600" dirty="0">
                <a:solidFill>
                  <a:srgbClr val="2025DF"/>
                </a:solidFill>
                <a:latin typeface="Times New Roman"/>
                <a:cs typeface="Times New Roman"/>
              </a:rPr>
              <a:t> </a:t>
            </a:r>
            <a:r>
              <a:rPr sz="1600" spc="5" dirty="0">
                <a:solidFill>
                  <a:srgbClr val="2025DF"/>
                </a:solidFill>
                <a:latin typeface="Times New Roman"/>
                <a:cs typeface="Times New Roman"/>
              </a:rPr>
              <a:t> </a:t>
            </a:r>
            <a:r>
              <a:rPr sz="16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语法规则简单</a:t>
            </a:r>
            <a:r>
              <a:rPr sz="1600" dirty="0">
                <a:solidFill>
                  <a:srgbClr val="000099"/>
                </a:solidFill>
                <a:latin typeface="微软雅黑"/>
                <a:cs typeface="微软雅黑"/>
              </a:rPr>
              <a:t>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尤其内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定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的编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规则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与其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编程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言（</a:t>
            </a:r>
            <a:r>
              <a:rPr sz="16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如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o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110" dirty="0">
                <a:solidFill>
                  <a:srgbClr val="000099"/>
                </a:solidFill>
                <a:latin typeface="Arial"/>
                <a:cs typeface="Arial"/>
              </a:rPr>
              <a:t>ran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等）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相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比更接 近于常规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学表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。对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数组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变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量的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使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用，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需类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声明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无需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事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先申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请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内存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间。</a:t>
            </a:r>
            <a:endParaRPr sz="16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18"/>
              </a:spcBef>
            </a:pPr>
            <a:endParaRPr sz="650"/>
          </a:p>
          <a:p>
            <a:pPr marL="317500" marR="284480" algn="just">
              <a:lnSpc>
                <a:spcPct val="120000"/>
              </a:lnSpc>
            </a:pPr>
            <a:r>
              <a:rPr sz="1600" dirty="0">
                <a:solidFill>
                  <a:srgbClr val="2025DF"/>
                </a:solidFill>
                <a:latin typeface="Wingdings"/>
                <a:cs typeface="Wingdings"/>
              </a:rPr>
              <a:t></a:t>
            </a:r>
            <a:r>
              <a:rPr sz="1600" spc="45" dirty="0">
                <a:solidFill>
                  <a:srgbClr val="2025D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16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TL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基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本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的语言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环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境提供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了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数以千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计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的计算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函</a:t>
            </a:r>
            <a:r>
              <a:rPr sz="1600" spc="50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1600" spc="-10" dirty="0">
                <a:solidFill>
                  <a:srgbClr val="000099"/>
                </a:solidFill>
                <a:latin typeface="微软雅黑"/>
                <a:cs typeface="微软雅黑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极大的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提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高了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户的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编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程效 率。如，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spc="60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1600" spc="40" dirty="0">
                <a:solidFill>
                  <a:srgbClr val="000099"/>
                </a:solidFill>
                <a:latin typeface="Arial"/>
                <a:cs typeface="Arial"/>
              </a:rPr>
              <a:t>f</a:t>
            </a:r>
            <a:r>
              <a:rPr sz="1600" spc="45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即可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成对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指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定数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据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的快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傅里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叶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变换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这一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任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务如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果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言来 编程实现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话，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至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少要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几十</a:t>
            </a:r>
            <a:r>
              <a:rPr sz="16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条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语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才能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成。</a:t>
            </a:r>
            <a:endParaRPr sz="1600">
              <a:latin typeface="Microsoft JhengHei"/>
              <a:cs typeface="Microsoft JhengHei"/>
            </a:endParaRPr>
          </a:p>
          <a:p>
            <a:pPr marL="317500" marR="199390">
              <a:lnSpc>
                <a:spcPct val="120000"/>
              </a:lnSpc>
              <a:spcBef>
                <a:spcPts val="285"/>
              </a:spcBef>
            </a:pPr>
            <a:r>
              <a:rPr sz="1600" dirty="0">
                <a:solidFill>
                  <a:srgbClr val="2025DF"/>
                </a:solidFill>
                <a:latin typeface="Wingdings"/>
                <a:cs typeface="Wingdings"/>
              </a:rPr>
              <a:t></a:t>
            </a:r>
            <a:r>
              <a:rPr sz="1600" spc="45" dirty="0">
                <a:solidFill>
                  <a:srgbClr val="2025DF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16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TL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是</a:t>
            </a:r>
            <a:r>
              <a:rPr sz="1600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16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种脚本</a:t>
            </a:r>
            <a:r>
              <a:rPr sz="1600" spc="15" dirty="0">
                <a:solidFill>
                  <a:srgbClr val="FF0000"/>
                </a:solidFill>
                <a:latin typeface="Microsoft JhengHei"/>
                <a:cs typeface="Microsoft JhengHei"/>
              </a:rPr>
              <a:t>式</a:t>
            </a:r>
            <a:r>
              <a:rPr sz="1600" spc="5" dirty="0">
                <a:solidFill>
                  <a:srgbClr val="FF0000"/>
                </a:solidFill>
                <a:latin typeface="微软雅黑"/>
                <a:cs typeface="微软雅黑"/>
              </a:rPr>
              <a:t>（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scripte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1600" spc="5" dirty="0">
                <a:solidFill>
                  <a:srgbClr val="FF0000"/>
                </a:solidFill>
                <a:latin typeface="微软雅黑"/>
                <a:cs typeface="微软雅黑"/>
              </a:rPr>
              <a:t>）</a:t>
            </a:r>
            <a:r>
              <a:rPr sz="16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的解释型语言</a:t>
            </a:r>
            <a:r>
              <a:rPr sz="1600" dirty="0">
                <a:solidFill>
                  <a:srgbClr val="000099"/>
                </a:solidFill>
                <a:latin typeface="微软雅黑"/>
                <a:cs typeface="微软雅黑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无论是命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令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或变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量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，只要 在命令窗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口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的提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示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符下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键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入，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并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“回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车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（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En</a:t>
            </a:r>
            <a:r>
              <a:rPr sz="1600" spc="2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-14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-80" dirty="0">
                <a:solidFill>
                  <a:srgbClr val="000099"/>
                </a:solidFill>
                <a:latin typeface="Arial"/>
                <a:cs typeface="Arial"/>
              </a:rPr>
              <a:t>r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）”，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都予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解释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执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行。</a:t>
            </a:r>
            <a:endParaRPr sz="16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41"/>
              </a:spcBef>
            </a:pPr>
            <a:endParaRPr sz="750"/>
          </a:p>
          <a:p>
            <a:pPr marL="317500" marR="6350">
              <a:lnSpc>
                <a:spcPct val="120000"/>
              </a:lnSpc>
            </a:pPr>
            <a:r>
              <a:rPr sz="1600" dirty="0">
                <a:solidFill>
                  <a:srgbClr val="2025DF"/>
                </a:solidFill>
                <a:latin typeface="Wingdings"/>
                <a:cs typeface="Wingdings"/>
              </a:rPr>
              <a:t></a:t>
            </a:r>
            <a:r>
              <a:rPr sz="1600" spc="45" dirty="0">
                <a:solidFill>
                  <a:srgbClr val="2025DF"/>
                </a:solidFill>
                <a:latin typeface="Times New Roman"/>
                <a:cs typeface="Times New Roman"/>
              </a:rPr>
              <a:t> </a:t>
            </a:r>
            <a:r>
              <a:rPr sz="16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平台无关性（可移植性）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r>
              <a:rPr sz="1600" spc="-15" dirty="0">
                <a:solidFill>
                  <a:srgbClr val="000099"/>
                </a:solidFill>
                <a:latin typeface="Arial"/>
                <a:cs typeface="Arial"/>
              </a:rPr>
              <a:t>MATLA</a:t>
            </a:r>
            <a:r>
              <a:rPr sz="1600" spc="-2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软件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可以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运行</a:t>
            </a:r>
            <a:r>
              <a:rPr sz="16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很多</a:t>
            </a:r>
            <a:r>
              <a:rPr sz="16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不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同的</a:t>
            </a:r>
            <a:r>
              <a:rPr sz="16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算机</a:t>
            </a:r>
            <a:r>
              <a:rPr sz="16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系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统平</a:t>
            </a:r>
            <a:r>
              <a:rPr sz="16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台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上，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如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Win</a:t>
            </a:r>
            <a:r>
              <a:rPr sz="1600" spc="-75" dirty="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sz="1600" spc="-135" dirty="0">
                <a:solidFill>
                  <a:srgbClr val="000099"/>
                </a:solidFill>
                <a:latin typeface="Arial"/>
                <a:cs typeface="Arial"/>
              </a:rPr>
              <a:t>ows</a:t>
            </a:r>
            <a:r>
              <a:rPr sz="1600" spc="-65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sz="1600" spc="-135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-85" dirty="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sz="1600" spc="120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1600" spc="315" dirty="0">
                <a:solidFill>
                  <a:srgbClr val="000099"/>
                </a:solidFill>
                <a:latin typeface="Arial"/>
                <a:cs typeface="Arial"/>
              </a:rPr>
              <a:t>N</a:t>
            </a:r>
            <a:r>
              <a:rPr sz="1600" spc="240" dirty="0">
                <a:solidFill>
                  <a:srgbClr val="000099"/>
                </a:solidFill>
                <a:latin typeface="Arial"/>
                <a:cs typeface="Arial"/>
              </a:rPr>
              <a:t>T</a:t>
            </a:r>
            <a:r>
              <a:rPr sz="1600" spc="114" dirty="0">
                <a:solidFill>
                  <a:srgbClr val="000099"/>
                </a:solidFill>
                <a:latin typeface="Arial"/>
                <a:cs typeface="Arial"/>
              </a:rPr>
              <a:t>/</a:t>
            </a:r>
            <a:r>
              <a:rPr sz="1600" spc="-55" dirty="0">
                <a:solidFill>
                  <a:srgbClr val="000099"/>
                </a:solidFill>
                <a:latin typeface="Arial"/>
                <a:cs typeface="Arial"/>
              </a:rPr>
              <a:t>2000/XP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很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多不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版本</a:t>
            </a:r>
            <a:r>
              <a:rPr sz="16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的</a:t>
            </a:r>
            <a:r>
              <a:rPr sz="1600" spc="-25" dirty="0">
                <a:solidFill>
                  <a:srgbClr val="000099"/>
                </a:solidFill>
                <a:latin typeface="Arial"/>
                <a:cs typeface="Arial"/>
              </a:rPr>
              <a:t>U</a:t>
            </a:r>
            <a:r>
              <a:rPr sz="1600" spc="70" dirty="0">
                <a:solidFill>
                  <a:srgbClr val="000099"/>
                </a:solidFill>
                <a:latin typeface="Arial"/>
                <a:cs typeface="Arial"/>
              </a:rPr>
              <a:t>NI</a:t>
            </a:r>
            <a:r>
              <a:rPr sz="1600" spc="85" dirty="0">
                <a:solidFill>
                  <a:srgbClr val="000099"/>
                </a:solidFill>
                <a:latin typeface="Arial"/>
                <a:cs typeface="Arial"/>
              </a:rPr>
              <a:t>X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以及</a:t>
            </a:r>
            <a:r>
              <a:rPr sz="1600" spc="1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sz="1600" spc="-90" dirty="0">
                <a:solidFill>
                  <a:srgbClr val="000099"/>
                </a:solidFill>
                <a:latin typeface="Arial"/>
                <a:cs typeface="Arial"/>
              </a:rPr>
              <a:t>nux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无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论你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哪一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个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平台上 编写的程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序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都可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运行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其它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平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台上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对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于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MA</a:t>
            </a:r>
            <a:r>
              <a:rPr sz="1600" spc="-10" dirty="0">
                <a:solidFill>
                  <a:srgbClr val="000099"/>
                </a:solidFill>
                <a:latin typeface="Arial"/>
                <a:cs typeface="Arial"/>
              </a:rPr>
              <a:t>TLAB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数据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文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件也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一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样，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是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平台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无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关的。 极大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保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护了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户的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劳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动、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方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便了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户。</a:t>
            </a:r>
            <a:r>
              <a:rPr sz="1600" spc="-10" dirty="0">
                <a:solidFill>
                  <a:srgbClr val="2025DF"/>
                </a:solidFill>
                <a:latin typeface="Microsoft JhengHei"/>
                <a:cs typeface="Microsoft JhengHei"/>
              </a:rPr>
              <a:t>其</a:t>
            </a:r>
            <a:r>
              <a:rPr sz="1600" dirty="0">
                <a:solidFill>
                  <a:srgbClr val="2025DF"/>
                </a:solidFill>
                <a:latin typeface="Microsoft JhengHei"/>
                <a:cs typeface="Microsoft JhengHei"/>
              </a:rPr>
              <a:t>绘图</a:t>
            </a:r>
            <a:r>
              <a:rPr sz="1600" spc="-10" dirty="0">
                <a:solidFill>
                  <a:srgbClr val="2025DF"/>
                </a:solidFill>
                <a:latin typeface="Microsoft JhengHei"/>
                <a:cs typeface="Microsoft JhengHei"/>
              </a:rPr>
              <a:t>功</a:t>
            </a:r>
            <a:r>
              <a:rPr sz="1600" dirty="0">
                <a:solidFill>
                  <a:srgbClr val="2025DF"/>
                </a:solidFill>
                <a:latin typeface="Microsoft JhengHei"/>
                <a:cs typeface="Microsoft JhengHei"/>
              </a:rPr>
              <a:t>能也</a:t>
            </a:r>
            <a:r>
              <a:rPr sz="1600" spc="-10" dirty="0">
                <a:solidFill>
                  <a:srgbClr val="2025DF"/>
                </a:solidFill>
                <a:latin typeface="Microsoft JhengHei"/>
                <a:cs typeface="Microsoft JhengHei"/>
              </a:rPr>
              <a:t>是</a:t>
            </a:r>
            <a:r>
              <a:rPr sz="1600" dirty="0">
                <a:solidFill>
                  <a:srgbClr val="2025DF"/>
                </a:solidFill>
                <a:latin typeface="Microsoft JhengHei"/>
                <a:cs typeface="Microsoft JhengHei"/>
              </a:rPr>
              <a:t>平台</a:t>
            </a:r>
            <a:r>
              <a:rPr sz="1600" spc="-10" dirty="0">
                <a:solidFill>
                  <a:srgbClr val="2025DF"/>
                </a:solidFill>
                <a:latin typeface="Microsoft JhengHei"/>
                <a:cs typeface="Microsoft JhengHei"/>
              </a:rPr>
              <a:t>无</a:t>
            </a:r>
            <a:r>
              <a:rPr sz="1600" dirty="0">
                <a:solidFill>
                  <a:srgbClr val="2025DF"/>
                </a:solidFill>
                <a:latin typeface="Microsoft JhengHei"/>
                <a:cs typeface="Microsoft JhengHei"/>
              </a:rPr>
              <a:t>关的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无论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任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何系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平台， </a:t>
            </a:r>
            <a:r>
              <a:rPr sz="16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只要</a:t>
            </a:r>
            <a:r>
              <a:rPr sz="1600" dirty="0">
                <a:solidFill>
                  <a:srgbClr val="000099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000099"/>
                </a:solidFill>
                <a:latin typeface="Arial"/>
                <a:cs typeface="Arial"/>
              </a:rPr>
              <a:t>AT</a:t>
            </a:r>
            <a:r>
              <a:rPr sz="1600" spc="-5" dirty="0">
                <a:solidFill>
                  <a:srgbClr val="000099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sz="1600" spc="-40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够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运行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其图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形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功能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命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令就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能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正常</a:t>
            </a:r>
            <a:r>
              <a:rPr sz="16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运</a:t>
            </a:r>
            <a:r>
              <a:rPr sz="1600" dirty="0">
                <a:solidFill>
                  <a:srgbClr val="000099"/>
                </a:solidFill>
                <a:latin typeface="Microsoft JhengHei"/>
                <a:cs typeface="Microsoft JhengHei"/>
              </a:rPr>
              <a:t>行。</a:t>
            </a:r>
            <a:endParaRPr sz="16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3"/>
              </a:spcBef>
            </a:pPr>
            <a:endParaRPr sz="850"/>
          </a:p>
          <a:p>
            <a:pPr marL="717550">
              <a:lnSpc>
                <a:spcPct val="100000"/>
              </a:lnSpc>
            </a:pPr>
            <a:r>
              <a:rPr sz="16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因此，</a:t>
            </a:r>
            <a:r>
              <a:rPr sz="1600" spc="-265" dirty="0">
                <a:solidFill>
                  <a:srgbClr val="6600CC"/>
                </a:solidFill>
                <a:latin typeface="Arial"/>
                <a:cs typeface="Arial"/>
              </a:rPr>
              <a:t>MATLAB</a:t>
            </a:r>
            <a:r>
              <a:rPr sz="16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是一个简单易用、功能强大的高效编程语言。</a:t>
            </a:r>
            <a:endParaRPr sz="16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773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3.1</a:t>
            </a:r>
            <a:r>
              <a:rPr dirty="0">
                <a:latin typeface="Microsoft JhengHei"/>
                <a:cs typeface="Microsoft JhengHei"/>
              </a:rPr>
              <a:t>使</a:t>
            </a:r>
            <a:r>
              <a:rPr spc="5" dirty="0">
                <a:latin typeface="Microsoft JhengHei"/>
                <a:cs typeface="Microsoft JhengHei"/>
              </a:rPr>
              <a:t>用</a:t>
            </a:r>
            <a:r>
              <a:rPr dirty="0">
                <a:latin typeface="Microsoft JhengHei"/>
                <a:cs typeface="Microsoft JhengHei"/>
              </a:rPr>
              <a:t>直角坐标系</a:t>
            </a:r>
          </a:p>
        </p:txBody>
      </p:sp>
      <p:sp>
        <p:nvSpPr>
          <p:cNvPr id="3" name="object 3"/>
          <p:cNvSpPr/>
          <p:nvPr/>
        </p:nvSpPr>
        <p:spPr>
          <a:xfrm>
            <a:off x="3203448" y="2636520"/>
            <a:ext cx="4392930" cy="32941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75689" y="1041146"/>
            <a:ext cx="6065520" cy="1909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902710" algn="l"/>
              </a:tabLst>
            </a:pPr>
            <a:r>
              <a:rPr sz="2400" dirty="0">
                <a:latin typeface="Microsoft JhengHei"/>
                <a:cs typeface="Microsoft JhengHei"/>
              </a:rPr>
              <a:t>在</a:t>
            </a:r>
            <a:r>
              <a:rPr sz="2400" b="1" spc="-5" dirty="0">
                <a:latin typeface="Times New Roman"/>
                <a:cs typeface="Times New Roman"/>
              </a:rPr>
              <a:t>[</a:t>
            </a:r>
            <a:r>
              <a:rPr sz="2400" b="1" dirty="0">
                <a:latin typeface="Times New Roman"/>
                <a:cs typeface="Times New Roman"/>
              </a:rPr>
              <a:t>0</a:t>
            </a:r>
            <a:r>
              <a:rPr sz="2400" dirty="0">
                <a:latin typeface="Microsoft JhengHei"/>
                <a:cs typeface="Microsoft JhengHei"/>
              </a:rPr>
              <a:t>，</a:t>
            </a:r>
            <a:r>
              <a:rPr sz="2400" b="1" spc="-5" dirty="0">
                <a:latin typeface="Times New Roman"/>
                <a:cs typeface="Times New Roman"/>
              </a:rPr>
              <a:t>2π]</a:t>
            </a:r>
            <a:r>
              <a:rPr sz="2400" dirty="0">
                <a:latin typeface="Microsoft JhengHei"/>
                <a:cs typeface="Microsoft JhengHei"/>
              </a:rPr>
              <a:t>区间内，绘制</a:t>
            </a:r>
            <a:r>
              <a:rPr sz="2400" spc="-10" dirty="0">
                <a:latin typeface="Microsoft JhengHei"/>
                <a:cs typeface="Microsoft JhengHei"/>
              </a:rPr>
              <a:t>曲</a:t>
            </a:r>
            <a:r>
              <a:rPr sz="2400" dirty="0">
                <a:latin typeface="Microsoft JhengHei"/>
                <a:cs typeface="Microsoft JhengHei"/>
              </a:rPr>
              <a:t>线	</a:t>
            </a:r>
            <a:r>
              <a:rPr sz="3300" i="1" spc="7" baseline="3787" dirty="0">
                <a:latin typeface="Times New Roman"/>
                <a:cs typeface="Times New Roman"/>
              </a:rPr>
              <a:t>y</a:t>
            </a:r>
            <a:r>
              <a:rPr sz="3300" i="1" spc="52" baseline="3787" dirty="0">
                <a:latin typeface="Times New Roman"/>
                <a:cs typeface="Times New Roman"/>
              </a:rPr>
              <a:t> </a:t>
            </a:r>
            <a:r>
              <a:rPr sz="3300" spc="15" baseline="3787" dirty="0">
                <a:latin typeface="Symbol"/>
                <a:cs typeface="Symbol"/>
              </a:rPr>
              <a:t></a:t>
            </a:r>
            <a:r>
              <a:rPr sz="3300" spc="-37" baseline="3787" dirty="0">
                <a:latin typeface="Times New Roman"/>
                <a:cs typeface="Times New Roman"/>
              </a:rPr>
              <a:t> </a:t>
            </a:r>
            <a:r>
              <a:rPr sz="3300" spc="15" baseline="3787" dirty="0">
                <a:latin typeface="Times New Roman"/>
                <a:cs typeface="Times New Roman"/>
              </a:rPr>
              <a:t>2</a:t>
            </a:r>
            <a:r>
              <a:rPr sz="3300" i="1" spc="127" baseline="3787" dirty="0">
                <a:latin typeface="Times New Roman"/>
                <a:cs typeface="Times New Roman"/>
              </a:rPr>
              <a:t>e</a:t>
            </a:r>
            <a:r>
              <a:rPr sz="1875" spc="22" baseline="51111" dirty="0">
                <a:latin typeface="Symbol"/>
                <a:cs typeface="Symbol"/>
              </a:rPr>
              <a:t></a:t>
            </a:r>
            <a:r>
              <a:rPr sz="1875" spc="22" baseline="51111" dirty="0">
                <a:latin typeface="Times New Roman"/>
                <a:cs typeface="Times New Roman"/>
              </a:rPr>
              <a:t>0.5</a:t>
            </a:r>
            <a:r>
              <a:rPr sz="1875" spc="-262" baseline="51111" dirty="0">
                <a:latin typeface="Times New Roman"/>
                <a:cs typeface="Times New Roman"/>
              </a:rPr>
              <a:t> </a:t>
            </a:r>
            <a:r>
              <a:rPr sz="1875" i="1" spc="22" baseline="51111" dirty="0">
                <a:latin typeface="Times New Roman"/>
                <a:cs typeface="Times New Roman"/>
              </a:rPr>
              <a:t>x</a:t>
            </a:r>
            <a:r>
              <a:rPr sz="1875" i="1" spc="225" baseline="51111" dirty="0">
                <a:latin typeface="Times New Roman"/>
                <a:cs typeface="Times New Roman"/>
              </a:rPr>
              <a:t> </a:t>
            </a:r>
            <a:r>
              <a:rPr sz="3300" spc="7" baseline="3787" dirty="0">
                <a:latin typeface="Times New Roman"/>
                <a:cs typeface="Times New Roman"/>
              </a:rPr>
              <a:t>s</a:t>
            </a:r>
            <a:r>
              <a:rPr sz="3300" spc="22" baseline="3787" dirty="0">
                <a:latin typeface="Times New Roman"/>
                <a:cs typeface="Times New Roman"/>
              </a:rPr>
              <a:t>i</a:t>
            </a:r>
            <a:r>
              <a:rPr sz="3300" spc="15" baseline="3787" dirty="0">
                <a:latin typeface="Times New Roman"/>
                <a:cs typeface="Times New Roman"/>
              </a:rPr>
              <a:t>n</a:t>
            </a:r>
            <a:r>
              <a:rPr sz="3300" spc="104" baseline="3787" dirty="0">
                <a:latin typeface="Times New Roman"/>
                <a:cs typeface="Times New Roman"/>
              </a:rPr>
              <a:t>(</a:t>
            </a:r>
            <a:r>
              <a:rPr sz="3300" spc="-127" baseline="3787" dirty="0">
                <a:latin typeface="Times New Roman"/>
                <a:cs typeface="Times New Roman"/>
              </a:rPr>
              <a:t>2</a:t>
            </a:r>
            <a:r>
              <a:rPr sz="3525" spc="-97" baseline="3546" dirty="0">
                <a:latin typeface="Symbol"/>
                <a:cs typeface="Symbol"/>
              </a:rPr>
              <a:t></a:t>
            </a:r>
            <a:r>
              <a:rPr sz="3525" spc="-262" baseline="3546" dirty="0">
                <a:latin typeface="Times New Roman"/>
                <a:cs typeface="Times New Roman"/>
              </a:rPr>
              <a:t> </a:t>
            </a:r>
            <a:r>
              <a:rPr sz="3300" i="1" spc="97" baseline="3787" dirty="0">
                <a:latin typeface="Times New Roman"/>
                <a:cs typeface="Times New Roman"/>
              </a:rPr>
              <a:t>x</a:t>
            </a:r>
            <a:r>
              <a:rPr sz="3300" spc="7" baseline="3787" dirty="0">
                <a:latin typeface="Times New Roman"/>
                <a:cs typeface="Times New Roman"/>
              </a:rPr>
              <a:t>)</a:t>
            </a:r>
            <a:endParaRPr sz="3300" baseline="3787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2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x = 0:pi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/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10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:2*pi;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y = 2*exp</a:t>
            </a:r>
            <a:r>
              <a:rPr sz="28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-0.5*x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.*s</a:t>
            </a:r>
            <a:r>
              <a:rPr sz="28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n(2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*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pi*x);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2700">
              <a:lnSpc>
                <a:spcPts val="3345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plo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(x,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3.2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使</a:t>
            </a:r>
            <a:r>
              <a:rPr spc="5" dirty="0">
                <a:latin typeface="Microsoft JhengHei"/>
                <a:cs typeface="Microsoft JhengHei"/>
              </a:rPr>
              <a:t>用</a:t>
            </a:r>
            <a:r>
              <a:rPr dirty="0">
                <a:latin typeface="Microsoft JhengHei"/>
                <a:cs typeface="Microsoft JhengHei"/>
              </a:rPr>
              <a:t>参数方程绘制曲线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18817" y="1365503"/>
            <a:ext cx="1450340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绘</a:t>
            </a:r>
            <a:r>
              <a:rPr sz="2800" spc="5" dirty="0">
                <a:latin typeface="Microsoft JhengHei"/>
                <a:cs typeface="Microsoft JhengHei"/>
              </a:rPr>
              <a:t>制</a:t>
            </a:r>
            <a:r>
              <a:rPr sz="2800" dirty="0">
                <a:latin typeface="Microsoft JhengHei"/>
                <a:cs typeface="Microsoft JhengHei"/>
              </a:rPr>
              <a:t>曲线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3338576"/>
            <a:ext cx="2524760" cy="2059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t =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-pi:p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/10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:pi; x = t.*co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(3*t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; y = t.*s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n(t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.^2;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plo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(x,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92929" y="2816351"/>
            <a:ext cx="4139946" cy="3105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656989" y="2000503"/>
            <a:ext cx="1585595" cy="920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525" spc="254" baseline="-4728" dirty="0">
                <a:latin typeface="Symbol"/>
                <a:cs typeface="Symbol"/>
              </a:rPr>
              <a:t></a:t>
            </a:r>
            <a:r>
              <a:rPr sz="2350" i="1" spc="10" dirty="0">
                <a:latin typeface="Times New Roman"/>
                <a:cs typeface="Times New Roman"/>
              </a:rPr>
              <a:t>x</a:t>
            </a:r>
            <a:r>
              <a:rPr sz="2350" i="1" spc="-30" dirty="0">
                <a:latin typeface="Times New Roman"/>
                <a:cs typeface="Times New Roman"/>
              </a:rPr>
              <a:t> </a:t>
            </a:r>
            <a:r>
              <a:rPr sz="2350" spc="10" dirty="0">
                <a:latin typeface="Symbol"/>
                <a:cs typeface="Symbol"/>
              </a:rPr>
              <a:t></a:t>
            </a:r>
            <a:r>
              <a:rPr sz="2350" spc="-135" dirty="0">
                <a:latin typeface="Times New Roman"/>
                <a:cs typeface="Times New Roman"/>
              </a:rPr>
              <a:t> </a:t>
            </a:r>
            <a:r>
              <a:rPr sz="2350" i="1" spc="5" dirty="0">
                <a:latin typeface="Times New Roman"/>
                <a:cs typeface="Times New Roman"/>
              </a:rPr>
              <a:t>t</a:t>
            </a:r>
            <a:r>
              <a:rPr sz="2350" i="1" spc="-220" dirty="0">
                <a:latin typeface="Times New Roman"/>
                <a:cs typeface="Times New Roman"/>
              </a:rPr>
              <a:t> </a:t>
            </a:r>
            <a:r>
              <a:rPr sz="2350" spc="-20" dirty="0">
                <a:latin typeface="Times New Roman"/>
                <a:cs typeface="Times New Roman"/>
              </a:rPr>
              <a:t>c</a:t>
            </a:r>
            <a:r>
              <a:rPr sz="2350" spc="-5" dirty="0">
                <a:latin typeface="Times New Roman"/>
                <a:cs typeface="Times New Roman"/>
              </a:rPr>
              <a:t>os</a:t>
            </a:r>
            <a:r>
              <a:rPr sz="2350" spc="-15" dirty="0">
                <a:latin typeface="Times New Roman"/>
                <a:cs typeface="Times New Roman"/>
              </a:rPr>
              <a:t>(</a:t>
            </a:r>
            <a:r>
              <a:rPr sz="2350" spc="-120" dirty="0">
                <a:latin typeface="Times New Roman"/>
                <a:cs typeface="Times New Roman"/>
              </a:rPr>
              <a:t>3</a:t>
            </a:r>
            <a:r>
              <a:rPr sz="2350" i="1" spc="155" dirty="0">
                <a:latin typeface="Times New Roman"/>
                <a:cs typeface="Times New Roman"/>
              </a:rPr>
              <a:t>t</a:t>
            </a:r>
            <a:r>
              <a:rPr sz="2350" spc="5" dirty="0">
                <a:latin typeface="Times New Roman"/>
                <a:cs typeface="Times New Roman"/>
              </a:rPr>
              <a:t>)</a:t>
            </a:r>
            <a:endParaRPr sz="235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5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3525" spc="15" baseline="-13002" dirty="0">
                <a:latin typeface="Symbol"/>
                <a:cs typeface="Symbol"/>
              </a:rPr>
              <a:t></a:t>
            </a:r>
            <a:r>
              <a:rPr sz="3525" spc="-480" baseline="-13002" dirty="0">
                <a:latin typeface="Times New Roman"/>
                <a:cs typeface="Times New Roman"/>
              </a:rPr>
              <a:t> </a:t>
            </a:r>
            <a:r>
              <a:rPr sz="2350" i="1" spc="10" dirty="0">
                <a:latin typeface="Times New Roman"/>
                <a:cs typeface="Times New Roman"/>
              </a:rPr>
              <a:t>y</a:t>
            </a:r>
            <a:r>
              <a:rPr sz="2350" i="1" spc="5" dirty="0">
                <a:latin typeface="Times New Roman"/>
                <a:cs typeface="Times New Roman"/>
              </a:rPr>
              <a:t> </a:t>
            </a:r>
            <a:r>
              <a:rPr sz="2350" spc="10" dirty="0">
                <a:latin typeface="Symbol"/>
                <a:cs typeface="Symbol"/>
              </a:rPr>
              <a:t></a:t>
            </a:r>
            <a:r>
              <a:rPr sz="2350" spc="-135" dirty="0">
                <a:latin typeface="Times New Roman"/>
                <a:cs typeface="Times New Roman"/>
              </a:rPr>
              <a:t> </a:t>
            </a:r>
            <a:r>
              <a:rPr sz="2350" i="1" spc="5" dirty="0">
                <a:latin typeface="Times New Roman"/>
                <a:cs typeface="Times New Roman"/>
              </a:rPr>
              <a:t>t</a:t>
            </a:r>
            <a:r>
              <a:rPr sz="2350" i="1" spc="-260" dirty="0">
                <a:latin typeface="Times New Roman"/>
                <a:cs typeface="Times New Roman"/>
              </a:rPr>
              <a:t> </a:t>
            </a:r>
            <a:r>
              <a:rPr sz="2350" spc="-5" dirty="0">
                <a:latin typeface="Times New Roman"/>
                <a:cs typeface="Times New Roman"/>
              </a:rPr>
              <a:t>s</a:t>
            </a:r>
            <a:r>
              <a:rPr sz="2350" spc="5" dirty="0">
                <a:latin typeface="Times New Roman"/>
                <a:cs typeface="Times New Roman"/>
              </a:rPr>
              <a:t>i</a:t>
            </a:r>
            <a:r>
              <a:rPr sz="2350" spc="150" dirty="0">
                <a:latin typeface="Times New Roman"/>
                <a:cs typeface="Times New Roman"/>
              </a:rPr>
              <a:t>n</a:t>
            </a:r>
            <a:r>
              <a:rPr sz="2025" spc="7" baseline="43209" dirty="0">
                <a:latin typeface="Times New Roman"/>
                <a:cs typeface="Times New Roman"/>
              </a:rPr>
              <a:t>2</a:t>
            </a:r>
            <a:r>
              <a:rPr sz="2025" spc="142" baseline="43209" dirty="0">
                <a:latin typeface="Times New Roman"/>
                <a:cs typeface="Times New Roman"/>
              </a:rPr>
              <a:t> </a:t>
            </a:r>
            <a:r>
              <a:rPr sz="2350" i="1" spc="5" dirty="0">
                <a:latin typeface="Times New Roman"/>
                <a:cs typeface="Times New Roman"/>
              </a:rPr>
              <a:t>t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42034" y="2225971"/>
            <a:ext cx="1322705" cy="382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50" spc="5" dirty="0">
                <a:latin typeface="Times New Roman"/>
                <a:cs typeface="Times New Roman"/>
              </a:rPr>
              <a:t>,</a:t>
            </a:r>
            <a:r>
              <a:rPr sz="2350" spc="-340" dirty="0">
                <a:latin typeface="Times New Roman"/>
                <a:cs typeface="Times New Roman"/>
              </a:rPr>
              <a:t> </a:t>
            </a:r>
            <a:r>
              <a:rPr sz="2350" spc="-85" dirty="0">
                <a:latin typeface="Symbol"/>
                <a:cs typeface="Symbol"/>
              </a:rPr>
              <a:t></a:t>
            </a:r>
            <a:r>
              <a:rPr sz="2450" spc="-55" dirty="0">
                <a:latin typeface="Symbol"/>
                <a:cs typeface="Symbol"/>
              </a:rPr>
              <a:t></a:t>
            </a:r>
            <a:r>
              <a:rPr sz="2450" spc="204" dirty="0">
                <a:latin typeface="Times New Roman"/>
                <a:cs typeface="Times New Roman"/>
              </a:rPr>
              <a:t> </a:t>
            </a:r>
            <a:r>
              <a:rPr sz="2350" spc="10" dirty="0">
                <a:latin typeface="Symbol"/>
                <a:cs typeface="Symbol"/>
              </a:rPr>
              <a:t></a:t>
            </a:r>
            <a:r>
              <a:rPr sz="2350" spc="-130" dirty="0">
                <a:latin typeface="Times New Roman"/>
                <a:cs typeface="Times New Roman"/>
              </a:rPr>
              <a:t> </a:t>
            </a:r>
            <a:r>
              <a:rPr sz="2350" i="1" spc="5" dirty="0">
                <a:latin typeface="Times New Roman"/>
                <a:cs typeface="Times New Roman"/>
              </a:rPr>
              <a:t>t</a:t>
            </a:r>
            <a:r>
              <a:rPr sz="2350" i="1" spc="25" dirty="0">
                <a:latin typeface="Times New Roman"/>
                <a:cs typeface="Times New Roman"/>
              </a:rPr>
              <a:t> </a:t>
            </a:r>
            <a:r>
              <a:rPr sz="2350" spc="10" dirty="0">
                <a:latin typeface="Symbol"/>
                <a:cs typeface="Symbol"/>
              </a:rPr>
              <a:t></a:t>
            </a:r>
            <a:r>
              <a:rPr sz="2350" spc="-204" dirty="0">
                <a:latin typeface="Times New Roman"/>
                <a:cs typeface="Times New Roman"/>
              </a:rPr>
              <a:t> </a:t>
            </a:r>
            <a:r>
              <a:rPr sz="2450" spc="-55" dirty="0">
                <a:latin typeface="Symbol"/>
                <a:cs typeface="Symbol"/>
              </a:rPr>
              <a:t>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56989" y="2289992"/>
            <a:ext cx="174625" cy="365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350" spc="10" dirty="0">
                <a:latin typeface="Symbol"/>
                <a:cs typeface="Symbol"/>
              </a:rPr>
              <a:t></a:t>
            </a:r>
            <a:endParaRPr sz="235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07564" y="353314"/>
            <a:ext cx="27698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绘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制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复杂曲线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75689" y="1172971"/>
            <a:ext cx="528510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用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图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形表示连续调制波形</a:t>
            </a:r>
            <a:r>
              <a:rPr sz="24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及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其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包络线。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75689" y="1768347"/>
            <a:ext cx="2493010" cy="1998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t=(0:pi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/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100:pi)’;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y1=sin(t)*[1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,-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1];</a:t>
            </a:r>
            <a:endParaRPr sz="2400">
              <a:latin typeface="Times New Roman"/>
              <a:cs typeface="Times New Roman"/>
            </a:endParaRPr>
          </a:p>
          <a:p>
            <a:pPr marL="546100">
              <a:lnSpc>
                <a:spcPts val="2350"/>
              </a:lnSpc>
            </a:pP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矩阵</a:t>
            </a:r>
            <a:endParaRPr sz="2000">
              <a:latin typeface="Microsoft JhengHei"/>
              <a:cs typeface="Microsoft JhengHei"/>
            </a:endParaRPr>
          </a:p>
          <a:p>
            <a:pPr marL="12700" marR="6350">
              <a:lnSpc>
                <a:spcPts val="3529"/>
              </a:lnSpc>
              <a:spcBef>
                <a:spcPts val="120"/>
              </a:spcBef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y2=sin(t).*sin(9*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); t3=pi*(0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: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9)/9;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76344" y="1819147"/>
            <a:ext cx="3710940" cy="767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长度为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101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的时间采样列向量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55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包络线函数值，是</a:t>
            </a:r>
            <a:r>
              <a:rPr sz="2000" spc="-10" dirty="0">
                <a:solidFill>
                  <a:srgbClr val="006600"/>
                </a:solidFill>
                <a:latin typeface="Microsoft JhengHei"/>
                <a:cs typeface="Microsoft JhengHei"/>
              </a:rPr>
              <a:t>（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101x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）的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276344" y="2941065"/>
            <a:ext cx="38379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长度为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101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的调制波列向量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5689" y="4560316"/>
            <a:ext cx="3951604" cy="816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y3=sin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t3).*si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(9*t3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,y1,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'r:'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t,y2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'b'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t3,y3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'b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')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75689" y="5428488"/>
            <a:ext cx="1980564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axis([0,pi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,-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1,1])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276344" y="5428488"/>
            <a:ext cx="21602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控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制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轴的范围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452871" y="3357371"/>
            <a:ext cx="2269998" cy="2016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7563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多</a:t>
            </a:r>
            <a:r>
              <a:rPr spc="10" dirty="0">
                <a:latin typeface="Microsoft JhengHei"/>
                <a:cs typeface="Microsoft JhengHei"/>
              </a:rPr>
              <a:t>次</a:t>
            </a:r>
            <a:r>
              <a:rPr dirty="0">
                <a:latin typeface="Microsoft JhengHei"/>
                <a:cs typeface="Microsoft JhengHei"/>
              </a:rPr>
              <a:t>叠绘</a:t>
            </a:r>
            <a:r>
              <a:rPr spc="5" dirty="0">
                <a:latin typeface="Microsoft JhengHei"/>
                <a:cs typeface="Microsoft JhengHei"/>
              </a:rPr>
              <a:t>、</a:t>
            </a:r>
            <a:r>
              <a:rPr dirty="0">
                <a:latin typeface="Microsoft JhengHei"/>
                <a:cs typeface="Microsoft JhengHei"/>
              </a:rPr>
              <a:t>双纵坐标和</a:t>
            </a:r>
            <a:r>
              <a:rPr spc="5" dirty="0">
                <a:latin typeface="Microsoft JhengHei"/>
                <a:cs typeface="Microsoft JhengHei"/>
              </a:rPr>
              <a:t>多</a:t>
            </a:r>
            <a:r>
              <a:rPr dirty="0">
                <a:latin typeface="Microsoft JhengHei"/>
                <a:cs typeface="Microsoft JhengHei"/>
              </a:rPr>
              <a:t>子图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15796"/>
            <a:ext cx="7435850" cy="3910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多</a:t>
            </a:r>
            <a:r>
              <a:rPr sz="2800" spc="5" dirty="0">
                <a:latin typeface="Microsoft JhengHei"/>
                <a:cs typeface="Microsoft JhengHei"/>
              </a:rPr>
              <a:t>次</a:t>
            </a:r>
            <a:r>
              <a:rPr sz="2800" dirty="0">
                <a:latin typeface="Microsoft JhengHei"/>
                <a:cs typeface="Microsoft JhengHei"/>
              </a:rPr>
              <a:t>叠绘</a:t>
            </a:r>
            <a:endParaRPr sz="2800">
              <a:latin typeface="Microsoft JhengHei"/>
              <a:cs typeface="Microsoft JhengHei"/>
            </a:endParaRPr>
          </a:p>
          <a:p>
            <a:pPr marL="1003300" marR="38100" indent="-533400">
              <a:lnSpc>
                <a:spcPct val="131900"/>
              </a:lnSpc>
              <a:spcBef>
                <a:spcPts val="270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多次调</a:t>
            </a:r>
            <a:r>
              <a:rPr sz="2400" dirty="0">
                <a:latin typeface="Microsoft JhengHei"/>
                <a:cs typeface="Microsoft JhengHei"/>
              </a:rPr>
              <a:t>用</a:t>
            </a:r>
            <a:r>
              <a:rPr sz="2800" b="1" dirty="0">
                <a:latin typeface="Times New Roman"/>
                <a:cs typeface="Times New Roman"/>
              </a:rPr>
              <a:t>plot</a:t>
            </a:r>
            <a:r>
              <a:rPr sz="2400" dirty="0">
                <a:latin typeface="Microsoft JhengHei"/>
                <a:cs typeface="Microsoft JhengHei"/>
              </a:rPr>
              <a:t>命令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在一幅图上</a:t>
            </a:r>
            <a:r>
              <a:rPr sz="2400" dirty="0">
                <a:latin typeface="Microsoft JhengHei"/>
                <a:cs typeface="Microsoft JhengHei"/>
              </a:rPr>
              <a:t>绘制多条曲线，需 </a:t>
            </a:r>
            <a:r>
              <a:rPr sz="2400" spc="5" dirty="0">
                <a:latin typeface="Microsoft JhengHei"/>
                <a:cs typeface="Microsoft JhengHei"/>
              </a:rPr>
              <a:t>要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hol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400" dirty="0">
                <a:latin typeface="Microsoft JhengHei"/>
                <a:cs typeface="Microsoft JhengHei"/>
              </a:rPr>
              <a:t>指</a:t>
            </a:r>
            <a:r>
              <a:rPr sz="2400" spc="5" dirty="0">
                <a:latin typeface="Microsoft JhengHei"/>
                <a:cs typeface="Microsoft JhengHei"/>
              </a:rPr>
              <a:t>令</a:t>
            </a:r>
            <a:r>
              <a:rPr sz="2400" dirty="0">
                <a:latin typeface="Microsoft JhengHei"/>
                <a:cs typeface="Microsoft JhengHei"/>
              </a:rPr>
              <a:t>的配合。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96"/>
              </a:spcBef>
            </a:pPr>
            <a:endParaRPr sz="1200"/>
          </a:p>
          <a:p>
            <a:pPr marL="469900">
              <a:lnSpc>
                <a:spcPct val="100000"/>
              </a:lnSpc>
              <a:tabLst>
                <a:tab pos="1002665" algn="l"/>
                <a:tab pos="220599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hold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on	</a:t>
            </a:r>
            <a:r>
              <a:rPr sz="2400" dirty="0">
                <a:latin typeface="Microsoft JhengHei"/>
                <a:cs typeface="Microsoft JhengHei"/>
              </a:rPr>
              <a:t>保持当前坐标轴和</a:t>
            </a:r>
            <a:r>
              <a:rPr sz="2400" spc="-10" dirty="0">
                <a:latin typeface="Microsoft JhengHei"/>
                <a:cs typeface="Microsoft JhengHei"/>
              </a:rPr>
              <a:t>图</a:t>
            </a:r>
            <a:r>
              <a:rPr sz="2400" dirty="0">
                <a:latin typeface="Microsoft JhengHei"/>
                <a:cs typeface="Microsoft JhengHei"/>
              </a:rPr>
              <a:t>形，并</a:t>
            </a:r>
            <a:r>
              <a:rPr sz="2400" spc="-10" dirty="0">
                <a:latin typeface="Microsoft JhengHei"/>
                <a:cs typeface="Microsoft JhengHei"/>
              </a:rPr>
              <a:t>可</a:t>
            </a:r>
            <a:r>
              <a:rPr sz="2400" dirty="0">
                <a:latin typeface="Microsoft JhengHei"/>
                <a:cs typeface="Microsoft JhengHei"/>
              </a:rPr>
              <a:t>以接受下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1003300">
              <a:lnSpc>
                <a:spcPct val="100000"/>
              </a:lnSpc>
            </a:pPr>
            <a:r>
              <a:rPr sz="2400" dirty="0">
                <a:latin typeface="Microsoft JhengHei"/>
                <a:cs typeface="Microsoft JhengHei"/>
              </a:rPr>
              <a:t>一</a:t>
            </a:r>
            <a:r>
              <a:rPr sz="2400" spc="5" dirty="0">
                <a:latin typeface="Microsoft JhengHei"/>
                <a:cs typeface="Microsoft JhengHei"/>
              </a:rPr>
              <a:t>次</a:t>
            </a:r>
            <a:r>
              <a:rPr sz="2400" dirty="0">
                <a:latin typeface="Microsoft JhengHei"/>
                <a:cs typeface="Microsoft JhengHei"/>
              </a:rPr>
              <a:t>绘制。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003300" marR="6350" indent="-533400">
              <a:lnSpc>
                <a:spcPct val="120000"/>
              </a:lnSpc>
              <a:tabLst>
                <a:tab pos="1002665" algn="l"/>
                <a:tab pos="223964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hold off	</a:t>
            </a:r>
            <a:r>
              <a:rPr sz="2400" dirty="0">
                <a:latin typeface="Microsoft JhengHei"/>
                <a:cs typeface="Microsoft JhengHei"/>
              </a:rPr>
              <a:t>取</a:t>
            </a:r>
            <a:r>
              <a:rPr sz="2400" spc="5" dirty="0">
                <a:latin typeface="Microsoft JhengHei"/>
                <a:cs typeface="Microsoft JhengHei"/>
              </a:rPr>
              <a:t>消</a:t>
            </a:r>
            <a:r>
              <a:rPr sz="2400" dirty="0">
                <a:latin typeface="Microsoft JhengHei"/>
                <a:cs typeface="Microsoft JhengHei"/>
              </a:rPr>
              <a:t>当前坐标轴和图形保持，这种状态 </a:t>
            </a:r>
            <a:r>
              <a:rPr sz="2400" spc="5" dirty="0">
                <a:latin typeface="Microsoft JhengHei"/>
                <a:cs typeface="Microsoft JhengHei"/>
              </a:rPr>
              <a:t>下，调</a:t>
            </a:r>
            <a:r>
              <a:rPr sz="2400" dirty="0">
                <a:latin typeface="Microsoft JhengHei"/>
                <a:cs typeface="Microsoft JhengHei"/>
              </a:rPr>
              <a:t>用</a:t>
            </a:r>
            <a:r>
              <a:rPr sz="2400" b="1" dirty="0">
                <a:latin typeface="Times New Roman"/>
                <a:cs typeface="Times New Roman"/>
              </a:rPr>
              <a:t>plo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Microsoft JhengHei"/>
                <a:cs typeface="Microsoft JhengHei"/>
              </a:rPr>
              <a:t>绘制完全新的图形，不保留以前的 坐</a:t>
            </a:r>
            <a:r>
              <a:rPr sz="2400" spc="5" dirty="0">
                <a:latin typeface="Microsoft JhengHei"/>
                <a:cs typeface="Microsoft JhengHei"/>
              </a:rPr>
              <a:t>标</a:t>
            </a:r>
            <a:r>
              <a:rPr sz="2400" dirty="0">
                <a:latin typeface="Microsoft JhengHei"/>
                <a:cs typeface="Microsoft JhengHei"/>
              </a:rPr>
              <a:t>格式、曲线。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355600"/>
            <a:ext cx="3228975" cy="568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83665" algn="l"/>
              </a:tabLst>
            </a:pP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例 </a:t>
            </a: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3.5	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重绘曲线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16844"/>
            <a:ext cx="3290570" cy="513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200" baseline="-10912" dirty="0">
                <a:latin typeface="Microsoft JhengHei"/>
                <a:cs typeface="Microsoft JhengHei"/>
              </a:rPr>
              <a:t>重</a:t>
            </a:r>
            <a:r>
              <a:rPr sz="4200" spc="7" baseline="-10912" dirty="0">
                <a:latin typeface="Microsoft JhengHei"/>
                <a:cs typeface="Microsoft JhengHei"/>
              </a:rPr>
              <a:t>绘</a:t>
            </a:r>
            <a:r>
              <a:rPr sz="4200" baseline="-10912" dirty="0">
                <a:latin typeface="Microsoft JhengHei"/>
                <a:cs typeface="Microsoft JhengHei"/>
              </a:rPr>
              <a:t>波</a:t>
            </a:r>
            <a:r>
              <a:rPr sz="4200" spc="-419" baseline="-10912" dirty="0">
                <a:latin typeface="Microsoft JhengHei"/>
                <a:cs typeface="Microsoft JhengHei"/>
              </a:rPr>
              <a:t>形</a:t>
            </a:r>
            <a:r>
              <a:rPr sz="2300" i="1" spc="50" dirty="0">
                <a:latin typeface="Times New Roman"/>
                <a:cs typeface="Times New Roman"/>
              </a:rPr>
              <a:t>y</a:t>
            </a:r>
            <a:r>
              <a:rPr sz="2300" i="1" spc="15" dirty="0">
                <a:latin typeface="Times New Roman"/>
                <a:cs typeface="Times New Roman"/>
              </a:rPr>
              <a:t> </a:t>
            </a:r>
            <a:r>
              <a:rPr sz="2300" spc="60" dirty="0">
                <a:latin typeface="Symbol"/>
                <a:cs typeface="Symbol"/>
              </a:rPr>
              <a:t></a:t>
            </a:r>
            <a:r>
              <a:rPr sz="2300" spc="-135" dirty="0">
                <a:latin typeface="Times New Roman"/>
                <a:cs typeface="Times New Roman"/>
              </a:rPr>
              <a:t> </a:t>
            </a:r>
            <a:r>
              <a:rPr sz="2300" spc="30" dirty="0">
                <a:latin typeface="Times New Roman"/>
                <a:cs typeface="Times New Roman"/>
              </a:rPr>
              <a:t>si</a:t>
            </a:r>
            <a:r>
              <a:rPr sz="2300" spc="-95" dirty="0">
                <a:latin typeface="Times New Roman"/>
                <a:cs typeface="Times New Roman"/>
              </a:rPr>
              <a:t>n</a:t>
            </a:r>
            <a:r>
              <a:rPr sz="2300" spc="-50" dirty="0">
                <a:latin typeface="Times New Roman"/>
                <a:cs typeface="Times New Roman"/>
              </a:rPr>
              <a:t>(</a:t>
            </a:r>
            <a:r>
              <a:rPr sz="2300" i="1" spc="140" dirty="0">
                <a:latin typeface="Times New Roman"/>
                <a:cs typeface="Times New Roman"/>
              </a:rPr>
              <a:t>t</a:t>
            </a:r>
            <a:r>
              <a:rPr sz="2300" spc="215" dirty="0">
                <a:latin typeface="Times New Roman"/>
                <a:cs typeface="Times New Roman"/>
              </a:rPr>
              <a:t>)</a:t>
            </a:r>
            <a:r>
              <a:rPr sz="2300" spc="30" dirty="0">
                <a:latin typeface="Times New Roman"/>
                <a:cs typeface="Times New Roman"/>
              </a:rPr>
              <a:t>si</a:t>
            </a:r>
            <a:r>
              <a:rPr sz="2300" spc="-95" dirty="0">
                <a:latin typeface="Times New Roman"/>
                <a:cs typeface="Times New Roman"/>
              </a:rPr>
              <a:t>n</a:t>
            </a:r>
            <a:r>
              <a:rPr sz="2300" spc="-45" dirty="0">
                <a:latin typeface="Times New Roman"/>
                <a:cs typeface="Times New Roman"/>
              </a:rPr>
              <a:t>(</a:t>
            </a:r>
            <a:r>
              <a:rPr sz="2300" spc="-60" dirty="0">
                <a:latin typeface="Times New Roman"/>
                <a:cs typeface="Times New Roman"/>
              </a:rPr>
              <a:t>9</a:t>
            </a:r>
            <a:r>
              <a:rPr sz="2300" i="1" spc="140" dirty="0">
                <a:latin typeface="Times New Roman"/>
                <a:cs typeface="Times New Roman"/>
              </a:rPr>
              <a:t>t</a:t>
            </a:r>
            <a:r>
              <a:rPr sz="2300" spc="35" dirty="0"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73217" y="1287779"/>
            <a:ext cx="21621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及</a:t>
            </a:r>
            <a:r>
              <a:rPr sz="2800" spc="5" dirty="0">
                <a:latin typeface="Microsoft JhengHei"/>
                <a:cs typeface="Microsoft JhengHei"/>
              </a:rPr>
              <a:t>其</a:t>
            </a:r>
            <a:r>
              <a:rPr sz="2800" dirty="0">
                <a:latin typeface="Microsoft JhengHei"/>
                <a:cs typeface="Microsoft JhengHei"/>
              </a:rPr>
              <a:t>包络线。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8817" y="1718055"/>
            <a:ext cx="2120265" cy="742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t=(0:pi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/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100:pi)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'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y1=sin(t)*[1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,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1];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4817" y="1768855"/>
            <a:ext cx="4218940" cy="694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长度为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101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的时间采样列向量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包络线函数值，是</a:t>
            </a:r>
            <a:r>
              <a:rPr sz="2000" spc="-10" dirty="0">
                <a:solidFill>
                  <a:srgbClr val="006600"/>
                </a:solidFill>
                <a:latin typeface="Microsoft JhengHei"/>
                <a:cs typeface="Microsoft JhengHei"/>
              </a:rPr>
              <a:t>（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101x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2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）的矩阵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8817" y="2449576"/>
            <a:ext cx="2797175" cy="3303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y2=sin(t).*sin(9*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); t3=pi*(0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: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9)/9; y3=sin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t3).*si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(9*t3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;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,y1,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'r:’)</a:t>
            </a:r>
            <a:endParaRPr sz="2400">
              <a:latin typeface="Times New Roman"/>
              <a:cs typeface="Times New Roman"/>
            </a:endParaRPr>
          </a:p>
          <a:p>
            <a:pPr marL="12700" marR="115316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hold on 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,y2,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'b‘)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3,y3,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'bo')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axis([0,pi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,-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1,1])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hold off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19471" y="2500376"/>
            <a:ext cx="320167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长度为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101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的调制波列向量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643628" y="5060950"/>
            <a:ext cx="3888104" cy="770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829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控制轴的范围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643628" y="3327653"/>
            <a:ext cx="3887724" cy="25031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例</a:t>
            </a:r>
            <a:r>
              <a:rPr b="1" spc="-5" dirty="0">
                <a:solidFill>
                  <a:srgbClr val="0000FF"/>
                </a:solidFill>
                <a:latin typeface="Times New Roman"/>
                <a:cs typeface="Times New Roman"/>
              </a:rPr>
              <a:t>3.</a:t>
            </a:r>
            <a:r>
              <a:rPr b="1" dirty="0">
                <a:solidFill>
                  <a:srgbClr val="0000FF"/>
                </a:solidFill>
                <a:latin typeface="Times New Roman"/>
                <a:cs typeface="Times New Roman"/>
              </a:rPr>
              <a:t>6</a:t>
            </a:r>
            <a:r>
              <a:rPr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利用</a:t>
            </a:r>
            <a:r>
              <a:rPr b="1" dirty="0">
                <a:solidFill>
                  <a:srgbClr val="0000FF"/>
                </a:solidFill>
                <a:latin typeface="Times New Roman"/>
                <a:cs typeface="Times New Roman"/>
              </a:rPr>
              <a:t>hol</a:t>
            </a:r>
            <a:r>
              <a:rPr b="1" spc="-5" dirty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spc="-5" dirty="0">
                <a:solidFill>
                  <a:srgbClr val="0000FF"/>
                </a:solidFill>
                <a:latin typeface="Microsoft JhengHei"/>
                <a:cs typeface="Microsoft JhengHei"/>
              </a:rPr>
              <a:t>绘制离散信号的波形。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18817" y="1290065"/>
            <a:ext cx="3256915" cy="308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8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=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2*pi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*(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0:20)</a:t>
            </a:r>
            <a:r>
              <a:rPr sz="28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/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2</a:t>
            </a:r>
            <a:r>
              <a:rPr sz="28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; y=cos(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).*exp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-0.4*t);</a:t>
            </a:r>
            <a:endParaRPr sz="2800">
              <a:latin typeface="Times New Roman"/>
              <a:cs typeface="Times New Roman"/>
            </a:endParaRPr>
          </a:p>
          <a:p>
            <a:pPr marL="12700" marR="1241425">
              <a:lnSpc>
                <a:spcPct val="12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stem(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2800" b="1" spc="-155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,'g');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hold on;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sta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rs(t,</a:t>
            </a:r>
            <a:r>
              <a:rPr sz="2800" b="1" spc="-155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,'</a:t>
            </a:r>
            <a:r>
              <a:rPr sz="28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');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hold 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08653" y="2924555"/>
            <a:ext cx="4171950" cy="2490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双</a:t>
            </a:r>
            <a:r>
              <a:rPr spc="5" dirty="0">
                <a:latin typeface="Microsoft JhengHei"/>
                <a:cs typeface="Microsoft JhengHei"/>
              </a:rPr>
              <a:t>纵</a:t>
            </a:r>
            <a:r>
              <a:rPr dirty="0">
                <a:latin typeface="Microsoft JhengHei"/>
                <a:cs typeface="Microsoft JhengHei"/>
              </a:rPr>
              <a:t>坐标</a:t>
            </a:r>
            <a:r>
              <a:rPr spc="10" dirty="0">
                <a:latin typeface="Microsoft JhengHei"/>
                <a:cs typeface="Microsoft JhengHei"/>
              </a:rPr>
              <a:t>：</a:t>
            </a:r>
            <a:r>
              <a:rPr b="1" dirty="0">
                <a:latin typeface="Times New Roman"/>
                <a:cs typeface="Times New Roman"/>
              </a:rPr>
              <a:t>plotyy</a:t>
            </a:r>
            <a:r>
              <a:rPr dirty="0">
                <a:latin typeface="Microsoft JhengHei"/>
                <a:cs typeface="Microsoft JhengHei"/>
              </a:rPr>
              <a:t>指令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5024120" cy="432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plo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y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y</a:t>
            </a:r>
            <a:r>
              <a:rPr sz="2800" dirty="0">
                <a:solidFill>
                  <a:srgbClr val="1C1C1C"/>
                </a:solidFill>
                <a:latin typeface="Microsoft JhengHei"/>
                <a:cs typeface="Microsoft JhengHei"/>
              </a:rPr>
              <a:t>指令调用格式：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48"/>
              </a:spcBef>
            </a:pPr>
            <a:endParaRPr sz="1200"/>
          </a:p>
          <a:p>
            <a:pPr marL="3175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plo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yy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x1,</a:t>
            </a:r>
            <a:r>
              <a:rPr sz="28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y1, x2, y2)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47"/>
              </a:spcBef>
            </a:pPr>
            <a:endParaRPr sz="1000"/>
          </a:p>
          <a:p>
            <a:pPr marL="317500">
              <a:lnSpc>
                <a:spcPct val="100000"/>
              </a:lnSpc>
            </a:pPr>
            <a:r>
              <a:rPr sz="20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x1-y1</a:t>
            </a:r>
            <a:r>
              <a:rPr sz="2000" spc="-15" dirty="0">
                <a:solidFill>
                  <a:srgbClr val="FF00FF"/>
                </a:solidFill>
                <a:latin typeface="Microsoft JhengHei"/>
                <a:cs typeface="Microsoft JhengHei"/>
              </a:rPr>
              <a:t>曲线</a:t>
            </a:r>
            <a:r>
              <a:rPr sz="2000" b="1" spc="-15" dirty="0">
                <a:solidFill>
                  <a:srgbClr val="FF00FF"/>
                </a:solidFill>
                <a:latin typeface="Times New Roman"/>
                <a:cs typeface="Times New Roman"/>
              </a:rPr>
              <a:t>y</a:t>
            </a: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轴在左，</a:t>
            </a:r>
            <a:r>
              <a:rPr sz="2000" spc="-15" dirty="0">
                <a:solidFill>
                  <a:srgbClr val="FF00FF"/>
                </a:solidFill>
                <a:latin typeface="Microsoft JhengHei"/>
                <a:cs typeface="Microsoft JhengHei"/>
              </a:rPr>
              <a:t> </a:t>
            </a:r>
            <a:r>
              <a:rPr sz="20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x</a:t>
            </a:r>
            <a:r>
              <a:rPr sz="2000" b="1" spc="-5" dirty="0">
                <a:solidFill>
                  <a:srgbClr val="FF00FF"/>
                </a:solidFill>
                <a:latin typeface="Times New Roman"/>
                <a:cs typeface="Times New Roman"/>
              </a:rPr>
              <a:t>2</a:t>
            </a:r>
            <a:r>
              <a:rPr sz="20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-y2</a:t>
            </a:r>
            <a:r>
              <a:rPr sz="2000" spc="-15" dirty="0">
                <a:solidFill>
                  <a:srgbClr val="FF00FF"/>
                </a:solidFill>
                <a:latin typeface="Microsoft JhengHei"/>
                <a:cs typeface="Microsoft JhengHei"/>
              </a:rPr>
              <a:t>曲线</a:t>
            </a:r>
            <a:r>
              <a:rPr sz="20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y</a:t>
            </a: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轴在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900"/>
              </a:lnSpc>
            </a:pPr>
            <a:endParaRPr sz="900"/>
          </a:p>
          <a:p>
            <a:pPr marL="215900">
              <a:lnSpc>
                <a:spcPct val="100000"/>
              </a:lnSpc>
            </a:pPr>
            <a:r>
              <a:rPr sz="3200" dirty="0">
                <a:solidFill>
                  <a:srgbClr val="0000FF"/>
                </a:solidFill>
                <a:latin typeface="Microsoft JhengHei"/>
                <a:cs typeface="Microsoft JhengHei"/>
              </a:rPr>
              <a:t>例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3.7</a:t>
            </a:r>
            <a:r>
              <a:rPr sz="3200" dirty="0">
                <a:solidFill>
                  <a:srgbClr val="0000FF"/>
                </a:solidFill>
                <a:latin typeface="Microsoft JhengHei"/>
                <a:cs typeface="Microsoft JhengHei"/>
              </a:rPr>
              <a:t>：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77"/>
              </a:spcBef>
            </a:pPr>
            <a:endParaRPr sz="1200"/>
          </a:p>
          <a:p>
            <a:pPr marL="215900">
              <a:lnSpc>
                <a:spcPct val="100000"/>
              </a:lnSpc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x = 0:0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.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01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: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20;</a:t>
            </a:r>
            <a:endParaRPr sz="2800">
              <a:latin typeface="Times New Roman"/>
              <a:cs typeface="Times New Roman"/>
            </a:endParaRPr>
          </a:p>
          <a:p>
            <a:pPr marL="189865" marR="6350">
              <a:lnSpc>
                <a:spcPct val="120000"/>
              </a:lnSpc>
              <a:spcBef>
                <a:spcPts val="95"/>
              </a:spcBef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y1 = 20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*exp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-0.05*x).*sin(x); y2 = 0.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8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*exp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-0.5*x).*sin(10*x);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plo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yy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x,y1,x,y2);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23305" y="2635250"/>
            <a:ext cx="3197225" cy="1805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右。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24905" y="2457450"/>
            <a:ext cx="3095244" cy="19827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353314"/>
            <a:ext cx="13995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多子图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6041" y="1362455"/>
            <a:ext cx="7833359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latin typeface="Times New Roman"/>
                <a:cs typeface="Times New Roman"/>
              </a:rPr>
              <a:t>M</a:t>
            </a:r>
            <a:r>
              <a:rPr sz="2000" b="1" spc="-17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TL</a:t>
            </a:r>
            <a:r>
              <a:rPr sz="2000" b="1" spc="-1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B</a:t>
            </a:r>
            <a:r>
              <a:rPr sz="2000" spc="-15" dirty="0">
                <a:latin typeface="Microsoft JhengHei"/>
                <a:cs typeface="Microsoft JhengHei"/>
              </a:rPr>
              <a:t>允许在同一图形窗口布置几</a:t>
            </a:r>
            <a:r>
              <a:rPr sz="2000" spc="-20" dirty="0">
                <a:latin typeface="Microsoft JhengHei"/>
                <a:cs typeface="Microsoft JhengHei"/>
              </a:rPr>
              <a:t>幅</a:t>
            </a:r>
            <a:r>
              <a:rPr sz="2000" spc="-15" dirty="0">
                <a:latin typeface="Microsoft JhengHei"/>
                <a:cs typeface="Microsoft JhengHei"/>
              </a:rPr>
              <a:t>独</a:t>
            </a:r>
            <a:r>
              <a:rPr sz="2000" spc="-20" dirty="0">
                <a:latin typeface="Microsoft JhengHei"/>
                <a:cs typeface="Microsoft JhengHei"/>
              </a:rPr>
              <a:t>立的</a:t>
            </a:r>
            <a:r>
              <a:rPr sz="2000" spc="-15" dirty="0">
                <a:latin typeface="Microsoft JhengHei"/>
                <a:cs typeface="Microsoft JhengHei"/>
              </a:rPr>
              <a:t>子</a:t>
            </a:r>
            <a:r>
              <a:rPr sz="2000" spc="-20" dirty="0">
                <a:latin typeface="Microsoft JhengHei"/>
                <a:cs typeface="Microsoft JhengHei"/>
              </a:rPr>
              <a:t>图。</a:t>
            </a:r>
            <a:r>
              <a:rPr sz="2000" spc="-15" dirty="0">
                <a:latin typeface="Microsoft JhengHei"/>
                <a:cs typeface="Microsoft JhengHei"/>
              </a:rPr>
              <a:t>具</a:t>
            </a:r>
            <a:r>
              <a:rPr sz="2000" spc="-20" dirty="0">
                <a:latin typeface="Microsoft JhengHei"/>
                <a:cs typeface="Microsoft JhengHei"/>
              </a:rPr>
              <a:t>体指</a:t>
            </a:r>
            <a:r>
              <a:rPr sz="2000" spc="-15" dirty="0">
                <a:latin typeface="Microsoft JhengHei"/>
                <a:cs typeface="Microsoft JhengHei"/>
              </a:rPr>
              <a:t>令：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3241" y="1752853"/>
            <a:ext cx="8102600" cy="4000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subplot(m,</a:t>
            </a:r>
            <a:r>
              <a:rPr sz="18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n, k)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0"/>
              </a:spcBef>
              <a:buClr>
                <a:srgbClr val="4D009A"/>
              </a:buClr>
              <a:buFont typeface="Wingdings"/>
              <a:buChar char=""/>
            </a:pPr>
            <a:endParaRPr sz="650"/>
          </a:p>
          <a:p>
            <a:pPr marL="298450">
              <a:lnSpc>
                <a:spcPct val="100000"/>
              </a:lnSpc>
            </a:pPr>
            <a:r>
              <a:rPr sz="1800" spc="5" dirty="0">
                <a:latin typeface="Microsoft JhengHei"/>
                <a:cs typeface="Microsoft JhengHei"/>
              </a:rPr>
              <a:t>使（</a:t>
            </a:r>
            <a:r>
              <a:rPr sz="1800" b="1" dirty="0">
                <a:latin typeface="Times New Roman"/>
                <a:cs typeface="Times New Roman"/>
              </a:rPr>
              <a:t>mxn</a:t>
            </a:r>
            <a:r>
              <a:rPr sz="1800" dirty="0">
                <a:latin typeface="Microsoft JhengHei"/>
                <a:cs typeface="Microsoft JhengHei"/>
              </a:rPr>
              <a:t>）幅子图中第</a:t>
            </a:r>
            <a:r>
              <a:rPr sz="1800" b="1" spc="-5" dirty="0">
                <a:latin typeface="Times New Roman"/>
                <a:cs typeface="Times New Roman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个子图成为当前图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5461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subplot(‘postion’,</a:t>
            </a:r>
            <a:r>
              <a:rPr sz="1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[left, bottom, width, height])</a:t>
            </a:r>
            <a:endParaRPr sz="1800">
              <a:latin typeface="Times New Roman"/>
              <a:cs typeface="Times New Roman"/>
            </a:endParaRPr>
          </a:p>
          <a:p>
            <a:pPr marL="12700" marR="3738245" indent="228600">
              <a:lnSpc>
                <a:spcPct val="130000"/>
              </a:lnSpc>
            </a:pPr>
            <a:r>
              <a:rPr sz="1800" dirty="0">
                <a:latin typeface="Microsoft JhengHei"/>
                <a:cs typeface="Microsoft JhengHei"/>
              </a:rPr>
              <a:t>在指定的位置上开辟子图，并成为当前图 </a:t>
            </a:r>
            <a:r>
              <a:rPr sz="1800" spc="5" dirty="0">
                <a:latin typeface="Microsoft JhengHei"/>
                <a:cs typeface="Microsoft JhengHei"/>
              </a:rPr>
              <a:t>说明：</a:t>
            </a:r>
            <a:endParaRPr sz="1800">
              <a:latin typeface="Microsoft JhengHei"/>
              <a:cs typeface="Microsoft JhengHei"/>
            </a:endParaRPr>
          </a:p>
          <a:p>
            <a:pPr marL="546100" marR="60960" indent="-533400">
              <a:lnSpc>
                <a:spcPct val="11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subplot(m,</a:t>
            </a:r>
            <a:r>
              <a:rPr sz="1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n, k</a:t>
            </a:r>
            <a:r>
              <a:rPr sz="1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1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的含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义</a:t>
            </a:r>
            <a:r>
              <a:rPr sz="1800" dirty="0">
                <a:latin typeface="Microsoft JhengHei"/>
                <a:cs typeface="Microsoft JhengHei"/>
              </a:rPr>
              <a:t>：图形窗口包含（</a:t>
            </a:r>
            <a:r>
              <a:rPr sz="1800" b="1" dirty="0">
                <a:latin typeface="Times New Roman"/>
                <a:cs typeface="Times New Roman"/>
              </a:rPr>
              <a:t>mxn</a:t>
            </a:r>
            <a:r>
              <a:rPr sz="1800" dirty="0">
                <a:latin typeface="Microsoft JhengHei"/>
                <a:cs typeface="Microsoft JhengHei"/>
              </a:rPr>
              <a:t>）个子图，</a:t>
            </a:r>
            <a:r>
              <a:rPr sz="1800" b="1" dirty="0">
                <a:latin typeface="Times New Roman"/>
                <a:cs typeface="Times New Roman"/>
              </a:rPr>
              <a:t>k</a:t>
            </a:r>
            <a:r>
              <a:rPr sz="1800" dirty="0">
                <a:latin typeface="Microsoft JhengHei"/>
                <a:cs typeface="Microsoft JhengHei"/>
              </a:rPr>
              <a:t>为要指定的当前 子图的编号</a:t>
            </a:r>
            <a:r>
              <a:rPr sz="1800" spc="5" dirty="0">
                <a:latin typeface="Microsoft JhengHei"/>
                <a:cs typeface="Microsoft JhengHei"/>
              </a:rPr>
              <a:t>。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其编号原则：</a:t>
            </a:r>
            <a:r>
              <a:rPr sz="18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 </a:t>
            </a:r>
            <a:r>
              <a:rPr sz="1800" dirty="0">
                <a:latin typeface="Microsoft JhengHei"/>
                <a:cs typeface="Microsoft JhengHei"/>
              </a:rPr>
              <a:t>左上方为</a:t>
            </a:r>
            <a:r>
              <a:rPr sz="1800" spc="5" dirty="0">
                <a:latin typeface="Microsoft JhengHei"/>
                <a:cs typeface="Microsoft JhengHei"/>
              </a:rPr>
              <a:t>第</a:t>
            </a:r>
            <a:r>
              <a:rPr sz="1800" b="1" dirty="0">
                <a:latin typeface="Times New Roman"/>
                <a:cs typeface="Times New Roman"/>
              </a:rPr>
              <a:t>1</a:t>
            </a:r>
            <a:r>
              <a:rPr sz="1800" dirty="0">
                <a:latin typeface="Microsoft JhengHei"/>
                <a:cs typeface="Microsoft JhengHei"/>
              </a:rPr>
              <a:t>子图，然后向右向下依次排序。该 指令按缺省值分割子图区域。</a:t>
            </a:r>
            <a:endParaRPr sz="1800">
              <a:latin typeface="Microsoft JhengHei"/>
              <a:cs typeface="Microsoft JhengHei"/>
            </a:endParaRPr>
          </a:p>
          <a:p>
            <a:pPr marL="546100" marR="6350" indent="-533400" algn="just">
              <a:lnSpc>
                <a:spcPct val="110000"/>
              </a:lnSpc>
              <a:spcBef>
                <a:spcPts val="430"/>
              </a:spcBef>
              <a:buClr>
                <a:srgbClr val="4D009A"/>
              </a:buClr>
              <a:buFont typeface="Wingdings"/>
              <a:buChar char=""/>
              <a:tabLst>
                <a:tab pos="545465" algn="l"/>
              </a:tabLst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subplot(‘postion’,</a:t>
            </a:r>
            <a:r>
              <a:rPr sz="1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[left, bottom, width, height])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用于手工指定子图位</a:t>
            </a:r>
            <a:r>
              <a:rPr sz="1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置</a:t>
            </a:r>
            <a:r>
              <a:rPr sz="1800" dirty="0">
                <a:latin typeface="Microsoft JhengHei"/>
                <a:cs typeface="Microsoft JhengHei"/>
              </a:rPr>
              <a:t>，指定 位置的四元组采用归一化的标称单位，即认为整个图形窗口绘图区域的高、 宽的取值范围都</a:t>
            </a:r>
            <a:r>
              <a:rPr sz="1800" spc="5" dirty="0">
                <a:latin typeface="Microsoft JhengHei"/>
                <a:cs typeface="Microsoft JhengHei"/>
              </a:rPr>
              <a:t>是</a:t>
            </a:r>
            <a:r>
              <a:rPr sz="1800" b="1" dirty="0">
                <a:latin typeface="Times New Roman"/>
                <a:cs typeface="Times New Roman"/>
              </a:rPr>
              <a:t>[0</a:t>
            </a:r>
            <a:r>
              <a:rPr sz="1800" dirty="0">
                <a:latin typeface="Microsoft JhengHei"/>
                <a:cs typeface="Microsoft JhengHei"/>
              </a:rPr>
              <a:t>，</a:t>
            </a:r>
            <a:r>
              <a:rPr sz="1800" spc="-20" dirty="0">
                <a:latin typeface="Microsoft JhengHei"/>
                <a:cs typeface="Microsoft JhengHei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1]</a:t>
            </a:r>
            <a:r>
              <a:rPr sz="1800" dirty="0">
                <a:latin typeface="Microsoft JhengHei"/>
                <a:cs typeface="Microsoft JhengHei"/>
              </a:rPr>
              <a:t>，而左下角为</a:t>
            </a:r>
            <a:r>
              <a:rPr sz="1800" spc="5" dirty="0">
                <a:latin typeface="Microsoft JhengHei"/>
                <a:cs typeface="Microsoft JhengHei"/>
              </a:rPr>
              <a:t>（</a:t>
            </a:r>
            <a:r>
              <a:rPr sz="1800" b="1" dirty="0">
                <a:latin typeface="Times New Roman"/>
                <a:cs typeface="Times New Roman"/>
              </a:rPr>
              <a:t>0,0</a:t>
            </a:r>
            <a:r>
              <a:rPr sz="1800" dirty="0">
                <a:latin typeface="Microsoft JhengHei"/>
                <a:cs typeface="Microsoft JhengHei"/>
              </a:rPr>
              <a:t>）坐标。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latin typeface="Microsoft JhengHei"/>
                <a:cs typeface="Microsoft JhengHei"/>
              </a:rPr>
              <a:t>产生的子图彼此独立。所有的绘图指令均可以在子图中使用。</a:t>
            </a:r>
            <a:endParaRPr sz="1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3829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例</a:t>
            </a:r>
            <a:r>
              <a:rPr sz="3200" b="1" spc="-15" dirty="0">
                <a:latin typeface="Times New Roman"/>
                <a:cs typeface="Times New Roman"/>
              </a:rPr>
              <a:t>3.8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Microsoft JhengHei"/>
                <a:cs typeface="Microsoft JhengHei"/>
              </a:rPr>
              <a:t>演示</a:t>
            </a:r>
            <a:r>
              <a:rPr sz="3200" b="1" spc="-20" dirty="0">
                <a:latin typeface="Times New Roman"/>
                <a:cs typeface="Times New Roman"/>
              </a:rPr>
              <a:t>subplo</a:t>
            </a:r>
            <a:r>
              <a:rPr sz="3200" b="1" spc="-25" dirty="0">
                <a:latin typeface="Times New Roman"/>
                <a:cs typeface="Times New Roman"/>
              </a:rPr>
              <a:t>t</a:t>
            </a:r>
            <a:r>
              <a:rPr sz="3200" spc="-35" dirty="0">
                <a:latin typeface="Microsoft JhengHei"/>
                <a:cs typeface="Microsoft JhengHei"/>
              </a:rPr>
              <a:t>指</a:t>
            </a:r>
            <a:r>
              <a:rPr sz="3200" spc="-30" dirty="0">
                <a:latin typeface="Microsoft JhengHei"/>
                <a:cs typeface="Microsoft JhengHei"/>
              </a:rPr>
              <a:t>令</a:t>
            </a:r>
            <a:r>
              <a:rPr sz="3200" spc="-35" dirty="0">
                <a:latin typeface="Microsoft JhengHei"/>
                <a:cs typeface="Microsoft JhengHei"/>
              </a:rPr>
              <a:t>对</a:t>
            </a:r>
            <a:r>
              <a:rPr sz="3200" spc="-30" dirty="0">
                <a:latin typeface="Microsoft JhengHei"/>
                <a:cs typeface="Microsoft JhengHei"/>
              </a:rPr>
              <a:t>图</a:t>
            </a:r>
            <a:r>
              <a:rPr sz="3200" spc="-35" dirty="0">
                <a:latin typeface="Microsoft JhengHei"/>
                <a:cs typeface="Microsoft JhengHei"/>
              </a:rPr>
              <a:t>形窗的分割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25297" rIns="0" bIns="0" rtlCol="0">
            <a:spAutoFit/>
          </a:bodyPr>
          <a:lstStyle/>
          <a:p>
            <a:pPr marL="441959">
              <a:lnSpc>
                <a:spcPct val="100000"/>
              </a:lnSpc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t=(pi*(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:100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)/10</a:t>
            </a:r>
            <a:r>
              <a:rPr sz="28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0)';</a:t>
            </a:r>
            <a:endParaRPr sz="2800">
              <a:latin typeface="Times New Roman"/>
              <a:cs typeface="Times New Roman"/>
            </a:endParaRPr>
          </a:p>
          <a:p>
            <a:pPr marL="391160" marR="6350">
              <a:lnSpc>
                <a:spcPct val="120000"/>
              </a:lnSpc>
              <a:spcBef>
                <a:spcPts val="95"/>
              </a:spcBef>
            </a:pP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y1=si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(t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;y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=sin(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1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0*t)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y12=sin(t).*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s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in(10*t</a:t>
            </a:r>
            <a:r>
              <a:rPr sz="28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1C1C1C"/>
                </a:solidFill>
                <a:latin typeface="Times New Roman"/>
                <a:cs typeface="Times New Roman"/>
              </a:rPr>
              <a:t>;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subplot(2,2,1),plot(t,y1);ax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s([0,p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-1,1]) subplot(2,2,2),plot(t</a:t>
            </a:r>
            <a:endParaRPr sz="2800">
              <a:latin typeface="Times New Roman"/>
              <a:cs typeface="Times New Roman"/>
            </a:endParaRPr>
          </a:p>
          <a:p>
            <a:pPr marL="391160" marR="3502025">
              <a:lnSpc>
                <a:spcPct val="12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subplot('position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,[0 plo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(t,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12,'</a:t>
            </a:r>
            <a:r>
              <a:rPr sz="28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-',t,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y1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-y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73100" y="3007614"/>
            <a:ext cx="4923790" cy="3198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,y2);ax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s([0,p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-1,1])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38735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,0.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5,0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6,0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45])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215900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1],'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:');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95928" y="3086100"/>
            <a:ext cx="4800600" cy="31196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7027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绘制</a:t>
            </a:r>
            <a:r>
              <a:rPr spc="5" dirty="0">
                <a:latin typeface="Microsoft JhengHei"/>
                <a:cs typeface="Microsoft JhengHei"/>
              </a:rPr>
              <a:t>图</a:t>
            </a:r>
            <a:r>
              <a:rPr dirty="0">
                <a:latin typeface="Microsoft JhengHei"/>
                <a:cs typeface="Microsoft JhengHei"/>
              </a:rPr>
              <a:t>形的辅助操作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169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44926" y="1430782"/>
            <a:ext cx="25177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曲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线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线形控制符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44926" y="3479292"/>
            <a:ext cx="25177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曲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线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颜色控制符</a:t>
            </a:r>
            <a:endParaRPr sz="2800">
              <a:latin typeface="Microsoft JhengHei"/>
              <a:cs typeface="Microsoft JhengHe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604962" y="2119312"/>
          <a:ext cx="5416613" cy="1308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4801"/>
                <a:gridCol w="1074674"/>
                <a:gridCol w="1074801"/>
                <a:gridCol w="1074674"/>
                <a:gridCol w="1074801"/>
              </a:tblGrid>
              <a:tr h="457073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符号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-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: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.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--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2832"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含义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实线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虚线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460" marR="219710" indent="-152400">
                        <a:lnSpc>
                          <a:spcPts val="28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点划 线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460" marR="210820" indent="-153035">
                        <a:lnSpc>
                          <a:spcPts val="28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双划 线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604962" y="3919537"/>
          <a:ext cx="6380162" cy="9429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8276"/>
                <a:gridCol w="628650"/>
                <a:gridCol w="614299"/>
                <a:gridCol w="612775"/>
                <a:gridCol w="681101"/>
                <a:gridCol w="817499"/>
                <a:gridCol w="682625"/>
                <a:gridCol w="714375"/>
                <a:gridCol w="647700"/>
              </a:tblGrid>
              <a:tr h="457200">
                <a:tc>
                  <a:txBody>
                    <a:bodyPr/>
                    <a:lstStyle/>
                    <a:p>
                      <a:pPr marL="1498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符号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b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g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r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c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m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y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k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w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498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含义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兰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绿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红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161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青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品红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288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黄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黑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白</a:t>
                      </a:r>
                      <a:endParaRPr sz="24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357629"/>
            <a:ext cx="2162175" cy="4864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功能强大</a:t>
            </a:r>
            <a:endParaRPr sz="3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894078"/>
            <a:ext cx="5438775" cy="170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数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值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运算优势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符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号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运算优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势</a:t>
            </a:r>
            <a:r>
              <a:rPr sz="2400" spc="-170" dirty="0">
                <a:solidFill>
                  <a:srgbClr val="3333CC"/>
                </a:solidFill>
                <a:latin typeface="Arial"/>
                <a:cs typeface="Arial"/>
              </a:rPr>
              <a:t>(Ma</a:t>
            </a:r>
            <a:r>
              <a:rPr sz="2400" spc="-140" dirty="0">
                <a:solidFill>
                  <a:srgbClr val="3333CC"/>
                </a:solidFill>
                <a:latin typeface="Arial"/>
                <a:cs typeface="Arial"/>
              </a:rPr>
              <a:t>ple)</a:t>
            </a:r>
            <a:endParaRPr sz="240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强大的</a:t>
            </a:r>
            <a:r>
              <a:rPr sz="2400" spc="-40" dirty="0">
                <a:solidFill>
                  <a:srgbClr val="3333CC"/>
                </a:solidFill>
                <a:latin typeface="Arial"/>
                <a:cs typeface="Arial"/>
              </a:rPr>
              <a:t>2</a:t>
            </a:r>
            <a:r>
              <a:rPr sz="2400" spc="-60" dirty="0">
                <a:solidFill>
                  <a:srgbClr val="3333CC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、</a:t>
            </a:r>
            <a:r>
              <a:rPr sz="2400" spc="-45" dirty="0">
                <a:solidFill>
                  <a:srgbClr val="3333CC"/>
                </a:solidFill>
                <a:latin typeface="Arial"/>
                <a:cs typeface="Arial"/>
              </a:rPr>
              <a:t>3</a:t>
            </a:r>
            <a:r>
              <a:rPr sz="2400" spc="-50" dirty="0">
                <a:solidFill>
                  <a:srgbClr val="3333CC"/>
                </a:solidFill>
                <a:latin typeface="Arial"/>
                <a:cs typeface="Arial"/>
              </a:rPr>
              <a:t>D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数据可视化功能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许多具有算法自适</a:t>
            </a:r>
            <a:r>
              <a:rPr sz="24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应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能力的</a:t>
            </a:r>
            <a:r>
              <a:rPr sz="24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功</a:t>
            </a:r>
            <a:r>
              <a:rPr sz="2400" dirty="0">
                <a:solidFill>
                  <a:srgbClr val="3333CC"/>
                </a:solidFill>
                <a:latin typeface="Microsoft JhengHei"/>
                <a:cs typeface="Microsoft JhengHei"/>
              </a:rPr>
              <a:t>能函数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74469" y="3789426"/>
            <a:ext cx="3169158" cy="21983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80126" y="3934205"/>
            <a:ext cx="2016252" cy="1869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7563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曲</a:t>
            </a:r>
            <a:r>
              <a:rPr spc="5" dirty="0">
                <a:latin typeface="Microsoft JhengHei"/>
                <a:cs typeface="Microsoft JhengHei"/>
              </a:rPr>
              <a:t>线</a:t>
            </a:r>
            <a:r>
              <a:rPr dirty="0">
                <a:latin typeface="Microsoft JhengHei"/>
                <a:cs typeface="Microsoft JhengHei"/>
              </a:rPr>
              <a:t>的色</a:t>
            </a:r>
            <a:r>
              <a:rPr spc="10" dirty="0">
                <a:latin typeface="Microsoft JhengHei"/>
                <a:cs typeface="Microsoft JhengHei"/>
              </a:rPr>
              <a:t>彩</a:t>
            </a:r>
            <a:r>
              <a:rPr dirty="0">
                <a:latin typeface="Microsoft JhengHei"/>
                <a:cs typeface="Microsoft JhengHei"/>
              </a:rPr>
              <a:t>、线型和</a:t>
            </a:r>
            <a:r>
              <a:rPr spc="130" dirty="0"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数据点形</a:t>
            </a:r>
          </a:p>
        </p:txBody>
      </p:sp>
      <p:sp>
        <p:nvSpPr>
          <p:cNvPr id="3" name="object 3"/>
          <p:cNvSpPr/>
          <p:nvPr/>
        </p:nvSpPr>
        <p:spPr>
          <a:xfrm>
            <a:off x="539495" y="1197102"/>
            <a:ext cx="8135874" cy="34556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3016" y="4531105"/>
            <a:ext cx="7891780" cy="1489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400" spc="5" dirty="0">
                <a:latin typeface="Wingdings"/>
                <a:cs typeface="Wingdings"/>
              </a:rPr>
              <a:t></a:t>
            </a:r>
            <a:r>
              <a:rPr sz="2400" spc="5" dirty="0">
                <a:latin typeface="Microsoft JhengHei"/>
                <a:cs typeface="Microsoft JhengHei"/>
              </a:rPr>
              <a:t>曲线的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线形控制符、颜色控制符、数据点形控制符</a:t>
            </a:r>
            <a:r>
              <a:rPr sz="2400" dirty="0">
                <a:latin typeface="Microsoft JhengHei"/>
                <a:cs typeface="Microsoft JhengHei"/>
              </a:rPr>
              <a:t>可以组 </a:t>
            </a:r>
            <a:r>
              <a:rPr sz="2400" spc="5" dirty="0">
                <a:latin typeface="Microsoft JhengHei"/>
                <a:cs typeface="Microsoft JhengHei"/>
              </a:rPr>
              <a:t>合使用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400" spc="5" dirty="0">
                <a:latin typeface="Wingdings"/>
                <a:cs typeface="Wingdings"/>
              </a:rPr>
              <a:t></a:t>
            </a:r>
            <a:r>
              <a:rPr sz="2400" dirty="0">
                <a:latin typeface="Microsoft JhengHei"/>
                <a:cs typeface="Microsoft JhengHei"/>
              </a:rPr>
              <a:t>其</a:t>
            </a:r>
            <a:r>
              <a:rPr sz="2400" spc="5" dirty="0">
                <a:latin typeface="Microsoft JhengHei"/>
                <a:cs typeface="Microsoft JhengHei"/>
              </a:rPr>
              <a:t>先</a:t>
            </a:r>
            <a:r>
              <a:rPr sz="2400" dirty="0">
                <a:latin typeface="Microsoft JhengHei"/>
                <a:cs typeface="Microsoft JhengHei"/>
              </a:rPr>
              <a:t>后次序不影响绘图结果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400" spc="5" dirty="0">
                <a:latin typeface="Wingdings"/>
                <a:cs typeface="Wingdings"/>
              </a:rPr>
              <a:t></a:t>
            </a:r>
            <a:r>
              <a:rPr sz="2400" dirty="0">
                <a:latin typeface="Microsoft JhengHei"/>
                <a:cs typeface="Microsoft JhengHei"/>
              </a:rPr>
              <a:t>也</a:t>
            </a:r>
            <a:r>
              <a:rPr sz="2400" spc="5" dirty="0">
                <a:latin typeface="Microsoft JhengHei"/>
                <a:cs typeface="Microsoft JhengHei"/>
              </a:rPr>
              <a:t>可</a:t>
            </a:r>
            <a:r>
              <a:rPr sz="2400" dirty="0">
                <a:latin typeface="Microsoft JhengHei"/>
                <a:cs typeface="Microsoft JhengHei"/>
              </a:rPr>
              <a:t>以单独使用。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03985" y="2636901"/>
            <a:ext cx="0" cy="144779"/>
          </a:xfrm>
          <a:custGeom>
            <a:avLst/>
            <a:gdLst/>
            <a:ahLst/>
            <a:cxnLst/>
            <a:rect l="l" t="t" r="r" b="b"/>
            <a:pathLst>
              <a:path h="144779">
                <a:moveTo>
                  <a:pt x="0" y="0"/>
                </a:moveTo>
                <a:lnTo>
                  <a:pt x="0" y="144779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355600"/>
            <a:ext cx="53987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269365" algn="l"/>
              </a:tabLst>
            </a:pP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例</a:t>
            </a:r>
            <a:r>
              <a:rPr sz="3600" b="1" dirty="0">
                <a:solidFill>
                  <a:srgbClr val="333399"/>
                </a:solidFill>
                <a:latin typeface="Times New Roman"/>
                <a:cs typeface="Times New Roman"/>
              </a:rPr>
              <a:t>3.9	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绘</a:t>
            </a:r>
            <a:r>
              <a:rPr sz="36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制</a:t>
            </a: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图形的辅助操作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295613"/>
            <a:ext cx="7543165" cy="4030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marR="4146550" indent="-457200">
              <a:lnSpc>
                <a:spcPct val="118700"/>
              </a:lnSpc>
            </a:pPr>
            <a:r>
              <a:rPr sz="2800" b="1" i="1" dirty="0">
                <a:solidFill>
                  <a:srgbClr val="0000FF"/>
                </a:solidFill>
                <a:latin typeface="Times New Roman"/>
                <a:cs typeface="Times New Roman"/>
              </a:rPr>
              <a:t>Specify</a:t>
            </a:r>
            <a:r>
              <a:rPr sz="2800" b="1" i="1" spc="-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00FF"/>
                </a:solidFill>
                <a:latin typeface="Times New Roman"/>
                <a:cs typeface="Times New Roman"/>
              </a:rPr>
              <a:t>Line proper</a:t>
            </a:r>
            <a:r>
              <a:rPr sz="2800" b="1" i="1" spc="-15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800" b="1" i="1" dirty="0">
                <a:solidFill>
                  <a:srgbClr val="0000FF"/>
                </a:solidFill>
                <a:latin typeface="Times New Roman"/>
                <a:cs typeface="Times New Roman"/>
              </a:rPr>
              <a:t>ies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t=(0:15)*2*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p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i/15; y=sin(t);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subplo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(3,2,1),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y);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title('Li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 style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is default')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p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lot(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3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,2,2),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(t,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'o'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 sty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e is o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'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subplo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(3,2,3),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'k:'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title('Li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 style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is k:')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subplo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(3,2,4),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'k:*'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title('Li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 style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is k:*')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subplo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(3,2,5),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'm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-d')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title('Li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style is 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m-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d')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subplo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(3,2,6),</a:t>
            </a:r>
            <a:r>
              <a:rPr sz="2400" b="1" spc="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'</a:t>
            </a:r>
            <a:r>
              <a:rPr sz="24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p');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title('Li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style is </a:t>
            </a:r>
            <a:r>
              <a:rPr sz="2400" b="1" spc="-90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p')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1123" y="1268730"/>
            <a:ext cx="8064246" cy="46809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229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坐</a:t>
            </a:r>
            <a:r>
              <a:rPr spc="5" dirty="0">
                <a:latin typeface="Microsoft JhengHei"/>
                <a:cs typeface="Microsoft JhengHei"/>
              </a:rPr>
              <a:t>标</a:t>
            </a:r>
            <a:r>
              <a:rPr dirty="0">
                <a:latin typeface="Microsoft JhengHei"/>
                <a:cs typeface="Microsoft JhengHei"/>
              </a:rPr>
              <a:t>、刻度和分格线控制</a:t>
            </a:r>
          </a:p>
        </p:txBody>
      </p:sp>
      <p:sp>
        <p:nvSpPr>
          <p:cNvPr id="3" name="object 3"/>
          <p:cNvSpPr/>
          <p:nvPr/>
        </p:nvSpPr>
        <p:spPr>
          <a:xfrm>
            <a:off x="1008125" y="1197102"/>
            <a:ext cx="7447026" cy="47160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例</a:t>
            </a:r>
            <a:r>
              <a:rPr spc="-5" dirty="0">
                <a:latin typeface="Microsoft JhengHei"/>
                <a:cs typeface="Microsoft JhengHei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3.1</a:t>
            </a:r>
            <a:r>
              <a:rPr b="1" dirty="0">
                <a:latin typeface="Times New Roman"/>
                <a:cs typeface="Times New Roman"/>
              </a:rPr>
              <a:t>0</a:t>
            </a:r>
            <a:r>
              <a:rPr b="1"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Microsoft JhengHei"/>
                <a:cs typeface="Microsoft JhengHei"/>
              </a:rPr>
              <a:t>坐标控制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80186" y="1214628"/>
            <a:ext cx="5541010" cy="9410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绘</a:t>
            </a: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制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椭圆，长轴</a:t>
            </a:r>
            <a:r>
              <a:rPr sz="28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为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3.2</a:t>
            </a:r>
            <a:r>
              <a:rPr sz="2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，短轴</a:t>
            </a:r>
            <a:r>
              <a:rPr sz="28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为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1.15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7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25400">
              <a:lnSpc>
                <a:spcPct val="100000"/>
              </a:lnSpc>
            </a:pP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t=0: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2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*pi/99:2*p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139" y="2141880"/>
            <a:ext cx="3097530" cy="3976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200"/>
              </a:lnSpc>
            </a:pPr>
            <a:r>
              <a:rPr sz="2000" b="1" spc="-15" dirty="0">
                <a:solidFill>
                  <a:srgbClr val="1C1C1C"/>
                </a:solidFill>
                <a:latin typeface="Times New Roman"/>
                <a:cs typeface="Times New Roman"/>
              </a:rPr>
              <a:t>x=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.15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*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cos(t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1C1C1C"/>
                </a:solidFill>
                <a:latin typeface="Times New Roman"/>
                <a:cs typeface="Times New Roman"/>
              </a:rPr>
              <a:t>y=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3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.25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*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sin(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);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subplot(2,2,1);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plot(x,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y); axis off</a:t>
            </a:r>
            <a:endParaRPr sz="2000">
              <a:latin typeface="Times New Roman"/>
              <a:cs typeface="Times New Roman"/>
            </a:endParaRPr>
          </a:p>
          <a:p>
            <a:pPr marL="12700" marR="457834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title(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axis off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); subplot(2,2,2);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plot(x,y); axis image;</a:t>
            </a:r>
            <a:endParaRPr sz="2000">
              <a:latin typeface="Times New Roman"/>
              <a:cs typeface="Times New Roman"/>
            </a:endParaRPr>
          </a:p>
          <a:p>
            <a:pPr marL="12700" marR="457834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title(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axis i</a:t>
            </a:r>
            <a:r>
              <a:rPr sz="20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age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); subplot(2,2,3);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plot(x,y);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axis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equal;</a:t>
            </a:r>
            <a:endParaRPr sz="2000">
              <a:latin typeface="Times New Roman"/>
              <a:cs typeface="Times New Roman"/>
            </a:endParaRPr>
          </a:p>
          <a:p>
            <a:pPr marL="12700" marR="457834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title(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axis Equal'); subplot(2,2,4);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plot(x,y); axis squa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title(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axis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Squa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e');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8000" y="2142490"/>
            <a:ext cx="2199640" cy="322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y</a:t>
            </a:r>
            <a:r>
              <a:rPr sz="18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为长轴</a:t>
            </a:r>
            <a:r>
              <a:rPr sz="1800" spc="-5" dirty="0">
                <a:solidFill>
                  <a:srgbClr val="006600"/>
                </a:solidFill>
                <a:latin typeface="Microsoft JhengHei"/>
                <a:cs typeface="Microsoft JhengHei"/>
              </a:rPr>
              <a:t>，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x</a:t>
            </a:r>
            <a:r>
              <a:rPr sz="1800" dirty="0">
                <a:solidFill>
                  <a:srgbClr val="006600"/>
                </a:solidFill>
                <a:latin typeface="Microsoft JhengHei"/>
                <a:cs typeface="Microsoft JhengHei"/>
              </a:rPr>
              <a:t>为短轴</a:t>
            </a:r>
            <a:endParaRPr sz="1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03037" y="1701398"/>
            <a:ext cx="1295911" cy="1356366"/>
          </a:xfrm>
          <a:custGeom>
            <a:avLst/>
            <a:gdLst/>
            <a:ahLst/>
            <a:cxnLst/>
            <a:rect l="l" t="t" r="r" b="b"/>
            <a:pathLst>
              <a:path w="1295911" h="1356366">
                <a:moveTo>
                  <a:pt x="1295911" y="684392"/>
                </a:moveTo>
                <a:lnTo>
                  <a:pt x="1295911" y="636113"/>
                </a:lnTo>
                <a:lnTo>
                  <a:pt x="1283867" y="588214"/>
                </a:lnTo>
                <a:lnTo>
                  <a:pt x="1283867" y="552354"/>
                </a:lnTo>
                <a:lnTo>
                  <a:pt x="1271950" y="504075"/>
                </a:lnTo>
                <a:lnTo>
                  <a:pt x="1259906" y="468214"/>
                </a:lnTo>
                <a:lnTo>
                  <a:pt x="1247989" y="420316"/>
                </a:lnTo>
                <a:lnTo>
                  <a:pt x="1235692" y="384075"/>
                </a:lnTo>
                <a:lnTo>
                  <a:pt x="1211731" y="348088"/>
                </a:lnTo>
                <a:lnTo>
                  <a:pt x="1187771" y="312227"/>
                </a:lnTo>
                <a:lnTo>
                  <a:pt x="1163810" y="275987"/>
                </a:lnTo>
                <a:lnTo>
                  <a:pt x="1139849" y="240126"/>
                </a:lnTo>
                <a:lnTo>
                  <a:pt x="1115888" y="204139"/>
                </a:lnTo>
                <a:lnTo>
                  <a:pt x="1079884" y="180189"/>
                </a:lnTo>
                <a:lnTo>
                  <a:pt x="1055669" y="143949"/>
                </a:lnTo>
                <a:lnTo>
                  <a:pt x="1019791" y="119999"/>
                </a:lnTo>
                <a:lnTo>
                  <a:pt x="983787" y="96050"/>
                </a:lnTo>
                <a:lnTo>
                  <a:pt x="947909" y="72101"/>
                </a:lnTo>
                <a:lnTo>
                  <a:pt x="911904" y="60190"/>
                </a:lnTo>
                <a:lnTo>
                  <a:pt x="875646" y="36240"/>
                </a:lnTo>
                <a:lnTo>
                  <a:pt x="839768" y="24202"/>
                </a:lnTo>
                <a:lnTo>
                  <a:pt x="803764" y="11911"/>
                </a:lnTo>
                <a:lnTo>
                  <a:pt x="755842" y="0"/>
                </a:lnTo>
                <a:lnTo>
                  <a:pt x="719964" y="0"/>
                </a:lnTo>
                <a:lnTo>
                  <a:pt x="683706" y="0"/>
                </a:lnTo>
                <a:lnTo>
                  <a:pt x="635785" y="0"/>
                </a:lnTo>
                <a:lnTo>
                  <a:pt x="599780" y="0"/>
                </a:lnTo>
                <a:lnTo>
                  <a:pt x="551859" y="0"/>
                </a:lnTo>
                <a:lnTo>
                  <a:pt x="515727" y="11911"/>
                </a:lnTo>
                <a:lnTo>
                  <a:pt x="479723" y="24202"/>
                </a:lnTo>
                <a:lnTo>
                  <a:pt x="431801" y="36240"/>
                </a:lnTo>
                <a:lnTo>
                  <a:pt x="395923" y="48152"/>
                </a:lnTo>
                <a:lnTo>
                  <a:pt x="359919" y="72101"/>
                </a:lnTo>
                <a:lnTo>
                  <a:pt x="323660" y="84139"/>
                </a:lnTo>
                <a:lnTo>
                  <a:pt x="287783" y="108088"/>
                </a:lnTo>
                <a:lnTo>
                  <a:pt x="251778" y="132037"/>
                </a:lnTo>
                <a:lnTo>
                  <a:pt x="227817" y="168278"/>
                </a:lnTo>
                <a:lnTo>
                  <a:pt x="191939" y="192227"/>
                </a:lnTo>
                <a:lnTo>
                  <a:pt x="167598" y="228088"/>
                </a:lnTo>
                <a:lnTo>
                  <a:pt x="143638" y="252037"/>
                </a:lnTo>
                <a:lnTo>
                  <a:pt x="119677" y="288278"/>
                </a:lnTo>
                <a:lnTo>
                  <a:pt x="95716" y="324139"/>
                </a:lnTo>
                <a:lnTo>
                  <a:pt x="71755" y="360126"/>
                </a:lnTo>
                <a:lnTo>
                  <a:pt x="59838" y="408024"/>
                </a:lnTo>
                <a:lnTo>
                  <a:pt x="35877" y="444265"/>
                </a:lnTo>
                <a:lnTo>
                  <a:pt x="23960" y="480126"/>
                </a:lnTo>
                <a:lnTo>
                  <a:pt x="23960" y="528024"/>
                </a:lnTo>
                <a:lnTo>
                  <a:pt x="11917" y="576303"/>
                </a:lnTo>
                <a:lnTo>
                  <a:pt x="0" y="612164"/>
                </a:lnTo>
                <a:lnTo>
                  <a:pt x="0" y="744202"/>
                </a:lnTo>
                <a:lnTo>
                  <a:pt x="11917" y="780189"/>
                </a:lnTo>
                <a:lnTo>
                  <a:pt x="23960" y="828341"/>
                </a:lnTo>
                <a:lnTo>
                  <a:pt x="23960" y="876239"/>
                </a:lnTo>
                <a:lnTo>
                  <a:pt x="35877" y="912100"/>
                </a:lnTo>
                <a:lnTo>
                  <a:pt x="59838" y="948341"/>
                </a:lnTo>
                <a:lnTo>
                  <a:pt x="71755" y="996239"/>
                </a:lnTo>
                <a:lnTo>
                  <a:pt x="95716" y="1032227"/>
                </a:lnTo>
                <a:lnTo>
                  <a:pt x="119677" y="1068087"/>
                </a:lnTo>
                <a:lnTo>
                  <a:pt x="143638" y="1104328"/>
                </a:lnTo>
                <a:lnTo>
                  <a:pt x="167598" y="1128277"/>
                </a:lnTo>
                <a:lnTo>
                  <a:pt x="191939" y="1164265"/>
                </a:lnTo>
                <a:lnTo>
                  <a:pt x="227817" y="1188214"/>
                </a:lnTo>
                <a:lnTo>
                  <a:pt x="251778" y="1224455"/>
                </a:lnTo>
                <a:lnTo>
                  <a:pt x="287783" y="1248277"/>
                </a:lnTo>
                <a:lnTo>
                  <a:pt x="323660" y="1272226"/>
                </a:lnTo>
                <a:lnTo>
                  <a:pt x="359919" y="1284264"/>
                </a:lnTo>
                <a:lnTo>
                  <a:pt x="395923" y="1308214"/>
                </a:lnTo>
                <a:lnTo>
                  <a:pt x="431801" y="1320125"/>
                </a:lnTo>
                <a:lnTo>
                  <a:pt x="479723" y="1332163"/>
                </a:lnTo>
                <a:lnTo>
                  <a:pt x="515727" y="1344454"/>
                </a:lnTo>
                <a:lnTo>
                  <a:pt x="551859" y="1356366"/>
                </a:lnTo>
                <a:lnTo>
                  <a:pt x="755842" y="1356366"/>
                </a:lnTo>
                <a:lnTo>
                  <a:pt x="803764" y="1344454"/>
                </a:lnTo>
                <a:lnTo>
                  <a:pt x="839768" y="1332163"/>
                </a:lnTo>
                <a:lnTo>
                  <a:pt x="875646" y="1320125"/>
                </a:lnTo>
                <a:lnTo>
                  <a:pt x="911904" y="1296176"/>
                </a:lnTo>
                <a:lnTo>
                  <a:pt x="947909" y="1284264"/>
                </a:lnTo>
                <a:lnTo>
                  <a:pt x="983787" y="1260315"/>
                </a:lnTo>
                <a:lnTo>
                  <a:pt x="1019791" y="1236366"/>
                </a:lnTo>
                <a:lnTo>
                  <a:pt x="1055669" y="1212417"/>
                </a:lnTo>
                <a:lnTo>
                  <a:pt x="1079884" y="1176176"/>
                </a:lnTo>
                <a:lnTo>
                  <a:pt x="1115888" y="1152227"/>
                </a:lnTo>
                <a:lnTo>
                  <a:pt x="1139849" y="1116366"/>
                </a:lnTo>
                <a:lnTo>
                  <a:pt x="1163810" y="1080379"/>
                </a:lnTo>
                <a:lnTo>
                  <a:pt x="1187771" y="1044138"/>
                </a:lnTo>
                <a:lnTo>
                  <a:pt x="1211731" y="1008277"/>
                </a:lnTo>
                <a:lnTo>
                  <a:pt x="1235692" y="972290"/>
                </a:lnTo>
                <a:lnTo>
                  <a:pt x="1247989" y="936049"/>
                </a:lnTo>
                <a:lnTo>
                  <a:pt x="1259906" y="888151"/>
                </a:lnTo>
                <a:lnTo>
                  <a:pt x="1271950" y="852290"/>
                </a:lnTo>
                <a:lnTo>
                  <a:pt x="1283867" y="804011"/>
                </a:lnTo>
                <a:lnTo>
                  <a:pt x="1283867" y="768151"/>
                </a:lnTo>
                <a:lnTo>
                  <a:pt x="1295911" y="720252"/>
                </a:lnTo>
                <a:lnTo>
                  <a:pt x="1295911" y="684392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986261" y="1273011"/>
            <a:ext cx="5245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50" dirty="0">
                <a:latin typeface="Arial"/>
                <a:cs typeface="Arial"/>
              </a:rPr>
              <a:t>x</a:t>
            </a:r>
            <a:r>
              <a:rPr sz="1200" spc="10" dirty="0">
                <a:latin typeface="Arial"/>
                <a:cs typeface="Arial"/>
              </a:rPr>
              <a:t>is</a:t>
            </a:r>
            <a:r>
              <a:rPr sz="1200" spc="85" dirty="0">
                <a:latin typeface="Arial"/>
                <a:cs typeface="Arial"/>
              </a:rPr>
              <a:t> </a:t>
            </a:r>
            <a:r>
              <a:rPr sz="1200" spc="-15" dirty="0">
                <a:latin typeface="Arial"/>
                <a:cs typeface="Arial"/>
              </a:rPr>
              <a:t>o</a:t>
            </a:r>
            <a:r>
              <a:rPr sz="1200" spc="-55" dirty="0">
                <a:latin typeface="Arial"/>
                <a:cs typeface="Arial"/>
              </a:rPr>
              <a:t>f</a:t>
            </a:r>
            <a:r>
              <a:rPr sz="1200" spc="5" dirty="0">
                <a:latin typeface="Arial"/>
                <a:cs typeface="Arial"/>
              </a:rPr>
              <a:t>f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14825" y="1545411"/>
            <a:ext cx="587863" cy="0"/>
          </a:xfrm>
          <a:custGeom>
            <a:avLst/>
            <a:gdLst/>
            <a:ahLst/>
            <a:cxnLst/>
            <a:rect l="l" t="t" r="r" b="b"/>
            <a:pathLst>
              <a:path w="587863">
                <a:moveTo>
                  <a:pt x="0" y="0"/>
                </a:moveTo>
                <a:lnTo>
                  <a:pt x="587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08774" y="155136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14825" y="3225789"/>
            <a:ext cx="587863" cy="0"/>
          </a:xfrm>
          <a:custGeom>
            <a:avLst/>
            <a:gdLst/>
            <a:ahLst/>
            <a:cxnLst/>
            <a:rect l="l" t="t" r="r" b="b"/>
            <a:pathLst>
              <a:path w="587863">
                <a:moveTo>
                  <a:pt x="0" y="0"/>
                </a:moveTo>
                <a:lnTo>
                  <a:pt x="58786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08774" y="323174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02689" y="1545411"/>
            <a:ext cx="0" cy="1680378"/>
          </a:xfrm>
          <a:custGeom>
            <a:avLst/>
            <a:gdLst/>
            <a:ahLst/>
            <a:cxnLst/>
            <a:rect l="l" t="t" r="r" b="b"/>
            <a:pathLst>
              <a:path h="1680378">
                <a:moveTo>
                  <a:pt x="0" y="0"/>
                </a:moveTo>
                <a:lnTo>
                  <a:pt x="0" y="16803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08774" y="155136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914825" y="1545411"/>
            <a:ext cx="0" cy="1680378"/>
          </a:xfrm>
          <a:custGeom>
            <a:avLst/>
            <a:gdLst/>
            <a:ahLst/>
            <a:cxnLst/>
            <a:rect l="l" t="t" r="r" b="b"/>
            <a:pathLst>
              <a:path h="1680378">
                <a:moveTo>
                  <a:pt x="0" y="0"/>
                </a:moveTo>
                <a:lnTo>
                  <a:pt x="0" y="168037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920783" y="1551366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508774" y="323174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950830" y="3201840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956788" y="320779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950830" y="1545411"/>
            <a:ext cx="0" cy="12038"/>
          </a:xfrm>
          <a:custGeom>
            <a:avLst/>
            <a:gdLst/>
            <a:ahLst/>
            <a:cxnLst/>
            <a:rect l="l" t="t" r="r" b="b"/>
            <a:pathLst>
              <a:path h="12038">
                <a:moveTo>
                  <a:pt x="0" y="0"/>
                </a:moveTo>
                <a:lnTo>
                  <a:pt x="0" y="120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956788" y="156340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202989" y="3201840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208947" y="320779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202989" y="1545411"/>
            <a:ext cx="0" cy="12038"/>
          </a:xfrm>
          <a:custGeom>
            <a:avLst/>
            <a:gdLst/>
            <a:ahLst/>
            <a:cxnLst/>
            <a:rect l="l" t="t" r="r" b="b"/>
            <a:pathLst>
              <a:path h="12038">
                <a:moveTo>
                  <a:pt x="0" y="0"/>
                </a:moveTo>
                <a:lnTo>
                  <a:pt x="0" y="120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208947" y="156340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66811" y="3201840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72770" y="3207796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466811" y="1545411"/>
            <a:ext cx="0" cy="12038"/>
          </a:xfrm>
          <a:custGeom>
            <a:avLst/>
            <a:gdLst/>
            <a:ahLst/>
            <a:cxnLst/>
            <a:rect l="l" t="t" r="r" b="b"/>
            <a:pathLst>
              <a:path h="12038">
                <a:moveTo>
                  <a:pt x="0" y="0"/>
                </a:moveTo>
                <a:lnTo>
                  <a:pt x="0" y="12038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472770" y="156340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914825" y="290152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932827" y="2907479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90772" y="290152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119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496730" y="2907479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914825" y="2385790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932827" y="239174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490772" y="238579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119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496730" y="2391746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914825" y="1857639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932827" y="186359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490772" y="1857639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1191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6496730" y="186359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5722102" y="2809314"/>
            <a:ext cx="904240" cy="1047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-2</a:t>
            </a:r>
            <a:endParaRPr sz="1200"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100"/>
              </a:lnSpc>
              <a:spcBef>
                <a:spcPts val="49"/>
              </a:spcBef>
            </a:pPr>
            <a:endParaRPr sz="1100"/>
          </a:p>
          <a:p>
            <a:pPr marL="36195" algn="ctr">
              <a:lnSpc>
                <a:spcPct val="100000"/>
              </a:lnSpc>
              <a:tabLst>
                <a:tab pos="336550" algn="l"/>
                <a:tab pos="600075" algn="l"/>
              </a:tabLst>
            </a:pPr>
            <a:r>
              <a:rPr sz="1200" spc="-30" dirty="0">
                <a:latin typeface="Arial"/>
                <a:cs typeface="Arial"/>
              </a:rPr>
              <a:t>-</a:t>
            </a:r>
            <a:r>
              <a:rPr sz="1200" spc="10" dirty="0">
                <a:latin typeface="Arial"/>
                <a:cs typeface="Arial"/>
              </a:rPr>
              <a:t>1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10" dirty="0">
                <a:latin typeface="Arial"/>
                <a:cs typeface="Arial"/>
              </a:rPr>
              <a:t>0</a:t>
            </a:r>
            <a:r>
              <a:rPr sz="1200" dirty="0">
                <a:latin typeface="Arial"/>
                <a:cs typeface="Arial"/>
              </a:rPr>
              <a:t>	</a:t>
            </a:r>
            <a:r>
              <a:rPr sz="1200" spc="10" dirty="0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60325">
              <a:lnSpc>
                <a:spcPct val="100000"/>
              </a:lnSpc>
            </a:pP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50" dirty="0">
                <a:latin typeface="Arial"/>
                <a:cs typeface="Arial"/>
              </a:rPr>
              <a:t>x</a:t>
            </a:r>
            <a:r>
              <a:rPr sz="1200" spc="10" dirty="0">
                <a:latin typeface="Arial"/>
                <a:cs typeface="Arial"/>
              </a:rPr>
              <a:t>is</a:t>
            </a:r>
            <a:r>
              <a:rPr sz="1200" spc="85" dirty="0">
                <a:latin typeface="Arial"/>
                <a:cs typeface="Arial"/>
              </a:rPr>
              <a:t> </a:t>
            </a:r>
            <a:r>
              <a:rPr sz="1200" spc="45" dirty="0">
                <a:latin typeface="Arial"/>
                <a:cs typeface="Arial"/>
              </a:rPr>
              <a:t>S</a:t>
            </a:r>
            <a:r>
              <a:rPr sz="1200" spc="-15" dirty="0">
                <a:latin typeface="Arial"/>
                <a:cs typeface="Arial"/>
              </a:rPr>
              <a:t>qua</a:t>
            </a:r>
            <a:r>
              <a:rPr sz="1200" spc="-30" dirty="0">
                <a:latin typeface="Arial"/>
                <a:cs typeface="Arial"/>
              </a:rPr>
              <a:t>r</a:t>
            </a:r>
            <a:r>
              <a:rPr sz="1200" spc="10" dirty="0"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770024" y="1765175"/>
            <a:ext cx="112395" cy="723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  <a:p>
            <a:pPr>
              <a:lnSpc>
                <a:spcPts val="700"/>
              </a:lnSpc>
              <a:spcBef>
                <a:spcPts val="1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6508774" y="155136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508774" y="323174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508774" y="155136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914825" y="1545411"/>
            <a:ext cx="587863" cy="1680378"/>
          </a:xfrm>
          <a:custGeom>
            <a:avLst/>
            <a:gdLst/>
            <a:ahLst/>
            <a:cxnLst/>
            <a:rect l="l" t="t" r="r" b="b"/>
            <a:pathLst>
              <a:path w="587863" h="1680378">
                <a:moveTo>
                  <a:pt x="587863" y="840379"/>
                </a:moveTo>
                <a:lnTo>
                  <a:pt x="587863" y="672100"/>
                </a:lnTo>
                <a:lnTo>
                  <a:pt x="575946" y="624202"/>
                </a:lnTo>
                <a:lnTo>
                  <a:pt x="575946" y="576303"/>
                </a:lnTo>
                <a:lnTo>
                  <a:pt x="563902" y="516113"/>
                </a:lnTo>
                <a:lnTo>
                  <a:pt x="563902" y="468214"/>
                </a:lnTo>
                <a:lnTo>
                  <a:pt x="551985" y="420062"/>
                </a:lnTo>
                <a:lnTo>
                  <a:pt x="539942" y="384075"/>
                </a:lnTo>
                <a:lnTo>
                  <a:pt x="528025" y="336177"/>
                </a:lnTo>
                <a:lnTo>
                  <a:pt x="516108" y="288025"/>
                </a:lnTo>
                <a:lnTo>
                  <a:pt x="504064" y="252037"/>
                </a:lnTo>
                <a:lnTo>
                  <a:pt x="492147" y="216177"/>
                </a:lnTo>
                <a:lnTo>
                  <a:pt x="480103" y="180189"/>
                </a:lnTo>
                <a:lnTo>
                  <a:pt x="468186" y="143949"/>
                </a:lnTo>
                <a:lnTo>
                  <a:pt x="456142" y="119999"/>
                </a:lnTo>
                <a:lnTo>
                  <a:pt x="432181" y="96050"/>
                </a:lnTo>
                <a:lnTo>
                  <a:pt x="419884" y="72101"/>
                </a:lnTo>
                <a:lnTo>
                  <a:pt x="395923" y="48152"/>
                </a:lnTo>
                <a:lnTo>
                  <a:pt x="384006" y="35860"/>
                </a:lnTo>
                <a:lnTo>
                  <a:pt x="360045" y="12038"/>
                </a:lnTo>
                <a:lnTo>
                  <a:pt x="348002" y="12038"/>
                </a:lnTo>
                <a:lnTo>
                  <a:pt x="324041" y="0"/>
                </a:lnTo>
                <a:lnTo>
                  <a:pt x="312124" y="0"/>
                </a:lnTo>
                <a:lnTo>
                  <a:pt x="288163" y="0"/>
                </a:lnTo>
                <a:lnTo>
                  <a:pt x="276119" y="0"/>
                </a:lnTo>
                <a:lnTo>
                  <a:pt x="252158" y="0"/>
                </a:lnTo>
                <a:lnTo>
                  <a:pt x="227944" y="12038"/>
                </a:lnTo>
                <a:lnTo>
                  <a:pt x="215900" y="23949"/>
                </a:lnTo>
                <a:lnTo>
                  <a:pt x="191939" y="35860"/>
                </a:lnTo>
                <a:lnTo>
                  <a:pt x="180022" y="60190"/>
                </a:lnTo>
                <a:lnTo>
                  <a:pt x="156062" y="84139"/>
                </a:lnTo>
                <a:lnTo>
                  <a:pt x="144018" y="108088"/>
                </a:lnTo>
                <a:lnTo>
                  <a:pt x="132101" y="132037"/>
                </a:lnTo>
                <a:lnTo>
                  <a:pt x="108140" y="167898"/>
                </a:lnTo>
                <a:lnTo>
                  <a:pt x="96096" y="204139"/>
                </a:lnTo>
                <a:lnTo>
                  <a:pt x="84179" y="240126"/>
                </a:lnTo>
                <a:lnTo>
                  <a:pt x="71882" y="275987"/>
                </a:lnTo>
                <a:lnTo>
                  <a:pt x="59965" y="312227"/>
                </a:lnTo>
                <a:lnTo>
                  <a:pt x="47921" y="360126"/>
                </a:lnTo>
                <a:lnTo>
                  <a:pt x="36004" y="408024"/>
                </a:lnTo>
                <a:lnTo>
                  <a:pt x="23960" y="444265"/>
                </a:lnTo>
                <a:lnTo>
                  <a:pt x="23960" y="492164"/>
                </a:lnTo>
                <a:lnTo>
                  <a:pt x="12043" y="551974"/>
                </a:lnTo>
                <a:lnTo>
                  <a:pt x="12043" y="600252"/>
                </a:lnTo>
                <a:lnTo>
                  <a:pt x="0" y="648151"/>
                </a:lnTo>
                <a:lnTo>
                  <a:pt x="0" y="1020189"/>
                </a:lnTo>
                <a:lnTo>
                  <a:pt x="12043" y="1068087"/>
                </a:lnTo>
                <a:lnTo>
                  <a:pt x="12043" y="1116366"/>
                </a:lnTo>
                <a:lnTo>
                  <a:pt x="23960" y="1176176"/>
                </a:lnTo>
                <a:lnTo>
                  <a:pt x="23960" y="1224074"/>
                </a:lnTo>
                <a:lnTo>
                  <a:pt x="36004" y="1260315"/>
                </a:lnTo>
                <a:lnTo>
                  <a:pt x="47921" y="1308214"/>
                </a:lnTo>
                <a:lnTo>
                  <a:pt x="59965" y="1356112"/>
                </a:lnTo>
                <a:lnTo>
                  <a:pt x="71882" y="1392353"/>
                </a:lnTo>
                <a:lnTo>
                  <a:pt x="84179" y="1428214"/>
                </a:lnTo>
                <a:lnTo>
                  <a:pt x="96096" y="1464201"/>
                </a:lnTo>
                <a:lnTo>
                  <a:pt x="108140" y="1500442"/>
                </a:lnTo>
                <a:lnTo>
                  <a:pt x="132101" y="1536302"/>
                </a:lnTo>
                <a:lnTo>
                  <a:pt x="144018" y="1560252"/>
                </a:lnTo>
                <a:lnTo>
                  <a:pt x="156062" y="1584201"/>
                </a:lnTo>
                <a:lnTo>
                  <a:pt x="180022" y="1608150"/>
                </a:lnTo>
                <a:lnTo>
                  <a:pt x="191939" y="1632480"/>
                </a:lnTo>
                <a:lnTo>
                  <a:pt x="215900" y="1644391"/>
                </a:lnTo>
                <a:lnTo>
                  <a:pt x="227944" y="1656429"/>
                </a:lnTo>
                <a:lnTo>
                  <a:pt x="252158" y="1668340"/>
                </a:lnTo>
                <a:lnTo>
                  <a:pt x="276119" y="1668340"/>
                </a:lnTo>
                <a:lnTo>
                  <a:pt x="288163" y="1680378"/>
                </a:lnTo>
                <a:lnTo>
                  <a:pt x="312124" y="1668340"/>
                </a:lnTo>
                <a:lnTo>
                  <a:pt x="324041" y="1668340"/>
                </a:lnTo>
                <a:lnTo>
                  <a:pt x="348002" y="1656429"/>
                </a:lnTo>
                <a:lnTo>
                  <a:pt x="360045" y="1656429"/>
                </a:lnTo>
                <a:lnTo>
                  <a:pt x="384006" y="1632480"/>
                </a:lnTo>
                <a:lnTo>
                  <a:pt x="395923" y="1620188"/>
                </a:lnTo>
                <a:lnTo>
                  <a:pt x="419884" y="1596239"/>
                </a:lnTo>
                <a:lnTo>
                  <a:pt x="432181" y="1572290"/>
                </a:lnTo>
                <a:lnTo>
                  <a:pt x="456142" y="1548340"/>
                </a:lnTo>
                <a:lnTo>
                  <a:pt x="468186" y="1524391"/>
                </a:lnTo>
                <a:lnTo>
                  <a:pt x="480103" y="1488150"/>
                </a:lnTo>
                <a:lnTo>
                  <a:pt x="492147" y="1452163"/>
                </a:lnTo>
                <a:lnTo>
                  <a:pt x="504064" y="1416302"/>
                </a:lnTo>
                <a:lnTo>
                  <a:pt x="516108" y="1380442"/>
                </a:lnTo>
                <a:lnTo>
                  <a:pt x="528025" y="1332163"/>
                </a:lnTo>
                <a:lnTo>
                  <a:pt x="539942" y="1284264"/>
                </a:lnTo>
                <a:lnTo>
                  <a:pt x="551985" y="1248404"/>
                </a:lnTo>
                <a:lnTo>
                  <a:pt x="563902" y="1200125"/>
                </a:lnTo>
                <a:lnTo>
                  <a:pt x="563902" y="1152227"/>
                </a:lnTo>
                <a:lnTo>
                  <a:pt x="575946" y="1092037"/>
                </a:lnTo>
                <a:lnTo>
                  <a:pt x="575946" y="1044138"/>
                </a:lnTo>
                <a:lnTo>
                  <a:pt x="587863" y="996239"/>
                </a:lnTo>
                <a:lnTo>
                  <a:pt x="587863" y="840379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5806282" y="1273011"/>
            <a:ext cx="78359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50" dirty="0">
                <a:latin typeface="Arial"/>
                <a:cs typeface="Arial"/>
              </a:rPr>
              <a:t>x</a:t>
            </a:r>
            <a:r>
              <a:rPr sz="1200" spc="10" dirty="0">
                <a:latin typeface="Arial"/>
                <a:cs typeface="Arial"/>
              </a:rPr>
              <a:t>is</a:t>
            </a:r>
            <a:r>
              <a:rPr sz="1200" spc="85" dirty="0">
                <a:latin typeface="Arial"/>
                <a:cs typeface="Arial"/>
              </a:rPr>
              <a:t> </a:t>
            </a:r>
            <a:r>
              <a:rPr sz="1200" spc="10" dirty="0">
                <a:latin typeface="Arial"/>
                <a:cs typeface="Arial"/>
              </a:rPr>
              <a:t>i</a:t>
            </a:r>
            <a:r>
              <a:rPr sz="1200" spc="25" dirty="0">
                <a:latin typeface="Arial"/>
                <a:cs typeface="Arial"/>
              </a:rPr>
              <a:t>m</a:t>
            </a:r>
            <a:r>
              <a:rPr sz="1200" spc="-15" dirty="0">
                <a:latin typeface="Arial"/>
                <a:cs typeface="Arial"/>
              </a:rPr>
              <a:t>ag</a:t>
            </a:r>
            <a:r>
              <a:rPr sz="1200" spc="10" dirty="0"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2158811" y="3933751"/>
            <a:ext cx="2183982" cy="0"/>
          </a:xfrm>
          <a:custGeom>
            <a:avLst/>
            <a:gdLst/>
            <a:ahLst/>
            <a:cxnLst/>
            <a:rect l="l" t="t" r="r" b="b"/>
            <a:pathLst>
              <a:path w="2183982">
                <a:moveTo>
                  <a:pt x="0" y="0"/>
                </a:moveTo>
                <a:lnTo>
                  <a:pt x="21839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348752" y="393970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158811" y="5614079"/>
            <a:ext cx="2183982" cy="0"/>
          </a:xfrm>
          <a:custGeom>
            <a:avLst/>
            <a:gdLst/>
            <a:ahLst/>
            <a:cxnLst/>
            <a:rect l="l" t="t" r="r" b="b"/>
            <a:pathLst>
              <a:path w="2183982">
                <a:moveTo>
                  <a:pt x="0" y="0"/>
                </a:moveTo>
                <a:lnTo>
                  <a:pt x="218398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348752" y="562006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342794" y="3933751"/>
            <a:ext cx="0" cy="1680327"/>
          </a:xfrm>
          <a:custGeom>
            <a:avLst/>
            <a:gdLst/>
            <a:ahLst/>
            <a:cxnLst/>
            <a:rect l="l" t="t" r="r" b="b"/>
            <a:pathLst>
              <a:path h="1680327">
                <a:moveTo>
                  <a:pt x="0" y="0"/>
                </a:moveTo>
                <a:lnTo>
                  <a:pt x="0" y="16803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348752" y="393970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158811" y="3933751"/>
            <a:ext cx="0" cy="1680327"/>
          </a:xfrm>
          <a:custGeom>
            <a:avLst/>
            <a:gdLst/>
            <a:ahLst/>
            <a:cxnLst/>
            <a:rect l="l" t="t" r="r" b="b"/>
            <a:pathLst>
              <a:path h="1680327">
                <a:moveTo>
                  <a:pt x="0" y="0"/>
                </a:moveTo>
                <a:lnTo>
                  <a:pt x="0" y="168032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164808" y="3939706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348752" y="562006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218713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224697" y="5596123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218713" y="3933751"/>
            <a:ext cx="0" cy="11911"/>
          </a:xfrm>
          <a:custGeom>
            <a:avLst/>
            <a:gdLst/>
            <a:ahLst/>
            <a:cxnLst/>
            <a:rect l="l" t="t" r="r" b="b"/>
            <a:pathLst>
              <a:path h="11911">
                <a:moveTo>
                  <a:pt x="0" y="0"/>
                </a:moveTo>
                <a:lnTo>
                  <a:pt x="0" y="119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224697" y="3951744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 txBox="1"/>
          <p:nvPr/>
        </p:nvSpPr>
        <p:spPr>
          <a:xfrm>
            <a:off x="2122163" y="5653564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-4</a:t>
            </a:r>
            <a:endParaRPr sz="1200">
              <a:latin typeface="Arial"/>
              <a:cs typeface="Arial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2734758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740717" y="5596123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734758" y="3933751"/>
            <a:ext cx="0" cy="11911"/>
          </a:xfrm>
          <a:custGeom>
            <a:avLst/>
            <a:gdLst/>
            <a:ahLst/>
            <a:cxnLst/>
            <a:rect l="l" t="t" r="r" b="b"/>
            <a:pathLst>
              <a:path h="11911">
                <a:moveTo>
                  <a:pt x="0" y="0"/>
                </a:moveTo>
                <a:lnTo>
                  <a:pt x="0" y="119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2740717" y="395174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2638259" y="5653564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-2</a:t>
            </a:r>
            <a:endParaRPr sz="1200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3250739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256824" y="5596123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250739" y="3933751"/>
            <a:ext cx="0" cy="11911"/>
          </a:xfrm>
          <a:custGeom>
            <a:avLst/>
            <a:gdLst/>
            <a:ahLst/>
            <a:cxnLst/>
            <a:rect l="l" t="t" r="r" b="b"/>
            <a:pathLst>
              <a:path h="11911">
                <a:moveTo>
                  <a:pt x="0" y="0"/>
                </a:moveTo>
                <a:lnTo>
                  <a:pt x="0" y="119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256824" y="395174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3202161" y="5653564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766847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772806" y="5596123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766847" y="3933751"/>
            <a:ext cx="0" cy="11911"/>
          </a:xfrm>
          <a:custGeom>
            <a:avLst/>
            <a:gdLst/>
            <a:ahLst/>
            <a:cxnLst/>
            <a:rect l="l" t="t" r="r" b="b"/>
            <a:pathLst>
              <a:path h="11911">
                <a:moveTo>
                  <a:pt x="0" y="0"/>
                </a:moveTo>
                <a:lnTo>
                  <a:pt x="0" y="119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772806" y="395174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2" name="object 72"/>
          <p:cNvSpPr txBox="1"/>
          <p:nvPr/>
        </p:nvSpPr>
        <p:spPr>
          <a:xfrm>
            <a:off x="3718143" y="5653564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4282828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288914" y="5596123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282828" y="3933751"/>
            <a:ext cx="0" cy="11911"/>
          </a:xfrm>
          <a:custGeom>
            <a:avLst/>
            <a:gdLst/>
            <a:ahLst/>
            <a:cxnLst/>
            <a:rect l="l" t="t" r="r" b="b"/>
            <a:pathLst>
              <a:path h="11911">
                <a:moveTo>
                  <a:pt x="0" y="0"/>
                </a:moveTo>
                <a:lnTo>
                  <a:pt x="0" y="1191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288914" y="395174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4234251" y="5653564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2158811" y="5289863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2176788" y="5295844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330750" y="5289863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1204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336708" y="529584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2" name="object 82"/>
          <p:cNvSpPr txBox="1"/>
          <p:nvPr/>
        </p:nvSpPr>
        <p:spPr>
          <a:xfrm>
            <a:off x="1966114" y="5197641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-2</a:t>
            </a:r>
            <a:endParaRPr sz="1200">
              <a:latin typeface="Arial"/>
              <a:cs typeface="Arial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2158811" y="4774130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2176788" y="4780086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330750" y="4774130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1204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336708" y="4780086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2014035" y="4681540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2158811" y="4245979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176788" y="4251934"/>
            <a:ext cx="11980" cy="0"/>
          </a:xfrm>
          <a:custGeom>
            <a:avLst/>
            <a:gdLst/>
            <a:ahLst/>
            <a:cxnLst/>
            <a:rect l="l" t="t" r="r" b="b"/>
            <a:pathLst>
              <a:path w="11980">
                <a:moveTo>
                  <a:pt x="0" y="0"/>
                </a:moveTo>
                <a:lnTo>
                  <a:pt x="11980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330750" y="4245979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12043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336708" y="425193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2" name="object 92"/>
          <p:cNvSpPr txBox="1"/>
          <p:nvPr/>
        </p:nvSpPr>
        <p:spPr>
          <a:xfrm>
            <a:off x="2014035" y="4153515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4348752" y="393970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348752" y="562006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348752" y="393970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2951039" y="3933751"/>
            <a:ext cx="599907" cy="1680327"/>
          </a:xfrm>
          <a:custGeom>
            <a:avLst/>
            <a:gdLst/>
            <a:ahLst/>
            <a:cxnLst/>
            <a:rect l="l" t="t" r="r" b="b"/>
            <a:pathLst>
              <a:path w="599907" h="1680327">
                <a:moveTo>
                  <a:pt x="599907" y="840379"/>
                </a:moveTo>
                <a:lnTo>
                  <a:pt x="599907" y="732290"/>
                </a:lnTo>
                <a:lnTo>
                  <a:pt x="587863" y="672100"/>
                </a:lnTo>
                <a:lnTo>
                  <a:pt x="587863" y="576303"/>
                </a:lnTo>
                <a:lnTo>
                  <a:pt x="575946" y="516113"/>
                </a:lnTo>
                <a:lnTo>
                  <a:pt x="563902" y="468214"/>
                </a:lnTo>
                <a:lnTo>
                  <a:pt x="563902" y="419936"/>
                </a:lnTo>
                <a:lnTo>
                  <a:pt x="551985" y="384075"/>
                </a:lnTo>
                <a:lnTo>
                  <a:pt x="539942" y="336177"/>
                </a:lnTo>
                <a:lnTo>
                  <a:pt x="527644" y="288025"/>
                </a:lnTo>
                <a:lnTo>
                  <a:pt x="515727" y="252037"/>
                </a:lnTo>
                <a:lnTo>
                  <a:pt x="503683" y="216177"/>
                </a:lnTo>
                <a:lnTo>
                  <a:pt x="491766" y="180189"/>
                </a:lnTo>
                <a:lnTo>
                  <a:pt x="467806" y="143949"/>
                </a:lnTo>
                <a:lnTo>
                  <a:pt x="455762" y="119999"/>
                </a:lnTo>
                <a:lnTo>
                  <a:pt x="443845" y="96050"/>
                </a:lnTo>
                <a:lnTo>
                  <a:pt x="419884" y="72101"/>
                </a:lnTo>
                <a:lnTo>
                  <a:pt x="407840" y="48152"/>
                </a:lnTo>
                <a:lnTo>
                  <a:pt x="383879" y="35860"/>
                </a:lnTo>
                <a:lnTo>
                  <a:pt x="371962" y="11911"/>
                </a:lnTo>
                <a:lnTo>
                  <a:pt x="347621" y="11911"/>
                </a:lnTo>
                <a:lnTo>
                  <a:pt x="335704" y="0"/>
                </a:lnTo>
                <a:lnTo>
                  <a:pt x="311743" y="0"/>
                </a:lnTo>
                <a:lnTo>
                  <a:pt x="299700" y="0"/>
                </a:lnTo>
                <a:lnTo>
                  <a:pt x="275739" y="0"/>
                </a:lnTo>
                <a:lnTo>
                  <a:pt x="251778" y="0"/>
                </a:lnTo>
                <a:lnTo>
                  <a:pt x="239861" y="11911"/>
                </a:lnTo>
                <a:lnTo>
                  <a:pt x="203856" y="35860"/>
                </a:lnTo>
                <a:lnTo>
                  <a:pt x="167725" y="84139"/>
                </a:lnTo>
                <a:lnTo>
                  <a:pt x="155681" y="108088"/>
                </a:lnTo>
                <a:lnTo>
                  <a:pt x="131721" y="132037"/>
                </a:lnTo>
                <a:lnTo>
                  <a:pt x="119803" y="167898"/>
                </a:lnTo>
                <a:lnTo>
                  <a:pt x="107760" y="204139"/>
                </a:lnTo>
                <a:lnTo>
                  <a:pt x="95843" y="240126"/>
                </a:lnTo>
                <a:lnTo>
                  <a:pt x="83799" y="275987"/>
                </a:lnTo>
                <a:lnTo>
                  <a:pt x="71882" y="312227"/>
                </a:lnTo>
                <a:lnTo>
                  <a:pt x="59838" y="360126"/>
                </a:lnTo>
                <a:lnTo>
                  <a:pt x="47921" y="408024"/>
                </a:lnTo>
                <a:lnTo>
                  <a:pt x="35877" y="444265"/>
                </a:lnTo>
                <a:lnTo>
                  <a:pt x="23960" y="492164"/>
                </a:lnTo>
                <a:lnTo>
                  <a:pt x="23960" y="551974"/>
                </a:lnTo>
                <a:lnTo>
                  <a:pt x="11917" y="600252"/>
                </a:lnTo>
                <a:lnTo>
                  <a:pt x="11917" y="696050"/>
                </a:lnTo>
                <a:lnTo>
                  <a:pt x="0" y="756240"/>
                </a:lnTo>
                <a:lnTo>
                  <a:pt x="0" y="912100"/>
                </a:lnTo>
                <a:lnTo>
                  <a:pt x="11917" y="972341"/>
                </a:lnTo>
                <a:lnTo>
                  <a:pt x="11917" y="1068125"/>
                </a:lnTo>
                <a:lnTo>
                  <a:pt x="23960" y="1116328"/>
                </a:lnTo>
                <a:lnTo>
                  <a:pt x="23960" y="1176189"/>
                </a:lnTo>
                <a:lnTo>
                  <a:pt x="35877" y="1224087"/>
                </a:lnTo>
                <a:lnTo>
                  <a:pt x="47921" y="1260328"/>
                </a:lnTo>
                <a:lnTo>
                  <a:pt x="59838" y="1308214"/>
                </a:lnTo>
                <a:lnTo>
                  <a:pt x="71882" y="1356112"/>
                </a:lnTo>
                <a:lnTo>
                  <a:pt x="83799" y="1392340"/>
                </a:lnTo>
                <a:lnTo>
                  <a:pt x="95843" y="1428264"/>
                </a:lnTo>
                <a:lnTo>
                  <a:pt x="107760" y="1464176"/>
                </a:lnTo>
                <a:lnTo>
                  <a:pt x="119803" y="1500416"/>
                </a:lnTo>
                <a:lnTo>
                  <a:pt x="131721" y="1536340"/>
                </a:lnTo>
                <a:lnTo>
                  <a:pt x="155681" y="1560277"/>
                </a:lnTo>
                <a:lnTo>
                  <a:pt x="180022" y="1608175"/>
                </a:lnTo>
                <a:lnTo>
                  <a:pt x="215900" y="1644403"/>
                </a:lnTo>
                <a:lnTo>
                  <a:pt x="239861" y="1656378"/>
                </a:lnTo>
                <a:lnTo>
                  <a:pt x="251778" y="1668353"/>
                </a:lnTo>
                <a:lnTo>
                  <a:pt x="275739" y="1668353"/>
                </a:lnTo>
                <a:lnTo>
                  <a:pt x="299700" y="1680327"/>
                </a:lnTo>
                <a:lnTo>
                  <a:pt x="311743" y="1668353"/>
                </a:lnTo>
                <a:lnTo>
                  <a:pt x="335704" y="1668353"/>
                </a:lnTo>
                <a:lnTo>
                  <a:pt x="347621" y="1656378"/>
                </a:lnTo>
                <a:lnTo>
                  <a:pt x="371962" y="1656378"/>
                </a:lnTo>
                <a:lnTo>
                  <a:pt x="383879" y="1632429"/>
                </a:lnTo>
                <a:lnTo>
                  <a:pt x="407840" y="1620150"/>
                </a:lnTo>
                <a:lnTo>
                  <a:pt x="419884" y="1596201"/>
                </a:lnTo>
                <a:lnTo>
                  <a:pt x="443845" y="1572252"/>
                </a:lnTo>
                <a:lnTo>
                  <a:pt x="455762" y="1548302"/>
                </a:lnTo>
                <a:lnTo>
                  <a:pt x="467806" y="1524366"/>
                </a:lnTo>
                <a:lnTo>
                  <a:pt x="491766" y="1488125"/>
                </a:lnTo>
                <a:lnTo>
                  <a:pt x="503683" y="1452214"/>
                </a:lnTo>
                <a:lnTo>
                  <a:pt x="515727" y="1416290"/>
                </a:lnTo>
                <a:lnTo>
                  <a:pt x="527644" y="1380366"/>
                </a:lnTo>
                <a:lnTo>
                  <a:pt x="539942" y="1332163"/>
                </a:lnTo>
                <a:lnTo>
                  <a:pt x="551985" y="1284264"/>
                </a:lnTo>
                <a:lnTo>
                  <a:pt x="563902" y="1248353"/>
                </a:lnTo>
                <a:lnTo>
                  <a:pt x="563902" y="1200138"/>
                </a:lnTo>
                <a:lnTo>
                  <a:pt x="575946" y="1152252"/>
                </a:lnTo>
                <a:lnTo>
                  <a:pt x="587863" y="1092062"/>
                </a:lnTo>
                <a:lnTo>
                  <a:pt x="587863" y="996277"/>
                </a:lnTo>
                <a:lnTo>
                  <a:pt x="599907" y="936049"/>
                </a:lnTo>
                <a:lnTo>
                  <a:pt x="599907" y="840379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7" name="object 97"/>
          <p:cNvSpPr txBox="1"/>
          <p:nvPr/>
        </p:nvSpPr>
        <p:spPr>
          <a:xfrm>
            <a:off x="2854159" y="3661351"/>
            <a:ext cx="75628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15" dirty="0">
                <a:latin typeface="Arial"/>
                <a:cs typeface="Arial"/>
              </a:rPr>
              <a:t>a</a:t>
            </a:r>
            <a:r>
              <a:rPr sz="1200" spc="50" dirty="0">
                <a:latin typeface="Arial"/>
                <a:cs typeface="Arial"/>
              </a:rPr>
              <a:t>x</a:t>
            </a:r>
            <a:r>
              <a:rPr sz="1200" spc="10" dirty="0">
                <a:latin typeface="Arial"/>
                <a:cs typeface="Arial"/>
              </a:rPr>
              <a:t>is</a:t>
            </a:r>
            <a:r>
              <a:rPr sz="1200" spc="85" dirty="0">
                <a:latin typeface="Arial"/>
                <a:cs typeface="Arial"/>
              </a:rPr>
              <a:t> </a:t>
            </a:r>
            <a:r>
              <a:rPr sz="1200" spc="45" dirty="0">
                <a:latin typeface="Arial"/>
                <a:cs typeface="Arial"/>
              </a:rPr>
              <a:t>E</a:t>
            </a:r>
            <a:r>
              <a:rPr sz="1200" spc="-15" dirty="0">
                <a:latin typeface="Arial"/>
                <a:cs typeface="Arial"/>
              </a:rPr>
              <a:t>qua</a:t>
            </a:r>
            <a:r>
              <a:rPr sz="1200" spc="5" dirty="0">
                <a:latin typeface="Arial"/>
                <a:cs typeface="Arial"/>
              </a:rPr>
              <a:t>l</a:t>
            </a:r>
            <a:endParaRPr sz="1200">
              <a:latin typeface="Arial"/>
              <a:cs typeface="Arial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5374883" y="3921713"/>
            <a:ext cx="1679791" cy="0"/>
          </a:xfrm>
          <a:custGeom>
            <a:avLst/>
            <a:gdLst/>
            <a:ahLst/>
            <a:cxnLst/>
            <a:rect l="l" t="t" r="r" b="b"/>
            <a:pathLst>
              <a:path w="1679791">
                <a:moveTo>
                  <a:pt x="0" y="0"/>
                </a:moveTo>
                <a:lnTo>
                  <a:pt x="1679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7060760" y="3927795"/>
            <a:ext cx="12297" cy="0"/>
          </a:xfrm>
          <a:custGeom>
            <a:avLst/>
            <a:gdLst/>
            <a:ahLst/>
            <a:cxnLst/>
            <a:rect l="l" t="t" r="r" b="b"/>
            <a:pathLst>
              <a:path w="12297">
                <a:moveTo>
                  <a:pt x="0" y="0"/>
                </a:moveTo>
                <a:lnTo>
                  <a:pt x="1229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374883" y="5614079"/>
            <a:ext cx="1679791" cy="0"/>
          </a:xfrm>
          <a:custGeom>
            <a:avLst/>
            <a:gdLst/>
            <a:ahLst/>
            <a:cxnLst/>
            <a:rect l="l" t="t" r="r" b="b"/>
            <a:pathLst>
              <a:path w="1679791">
                <a:moveTo>
                  <a:pt x="0" y="0"/>
                </a:moveTo>
                <a:lnTo>
                  <a:pt x="167979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060760" y="5620060"/>
            <a:ext cx="12297" cy="0"/>
          </a:xfrm>
          <a:custGeom>
            <a:avLst/>
            <a:gdLst/>
            <a:ahLst/>
            <a:cxnLst/>
            <a:rect l="l" t="t" r="r" b="b"/>
            <a:pathLst>
              <a:path w="12297">
                <a:moveTo>
                  <a:pt x="0" y="0"/>
                </a:moveTo>
                <a:lnTo>
                  <a:pt x="1229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054674" y="3921713"/>
            <a:ext cx="0" cy="1692365"/>
          </a:xfrm>
          <a:custGeom>
            <a:avLst/>
            <a:gdLst/>
            <a:ahLst/>
            <a:cxnLst/>
            <a:rect l="l" t="t" r="r" b="b"/>
            <a:pathLst>
              <a:path h="1692365">
                <a:moveTo>
                  <a:pt x="0" y="0"/>
                </a:moveTo>
                <a:lnTo>
                  <a:pt x="0" y="169236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374883" y="3921713"/>
            <a:ext cx="0" cy="1692365"/>
          </a:xfrm>
          <a:custGeom>
            <a:avLst/>
            <a:gdLst/>
            <a:ahLst/>
            <a:cxnLst/>
            <a:rect l="l" t="t" r="r" b="b"/>
            <a:pathLst>
              <a:path h="1692365">
                <a:moveTo>
                  <a:pt x="0" y="0"/>
                </a:moveTo>
                <a:lnTo>
                  <a:pt x="0" y="169236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5380842" y="392779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5380842" y="392779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5380842" y="5596123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5380842" y="3951744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8" name="object 108"/>
          <p:cNvSpPr txBox="1"/>
          <p:nvPr/>
        </p:nvSpPr>
        <p:spPr>
          <a:xfrm>
            <a:off x="5278257" y="5653564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6214905" y="5590129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23949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220864" y="5596123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214905" y="3921713"/>
            <a:ext cx="0" cy="23949"/>
          </a:xfrm>
          <a:custGeom>
            <a:avLst/>
            <a:gdLst/>
            <a:ahLst/>
            <a:cxnLst/>
            <a:rect l="l" t="t" r="r" b="b"/>
            <a:pathLst>
              <a:path h="23949">
                <a:moveTo>
                  <a:pt x="0" y="0"/>
                </a:moveTo>
                <a:lnTo>
                  <a:pt x="0" y="23949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220864" y="3951744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3" name="object 113"/>
          <p:cNvSpPr txBox="1"/>
          <p:nvPr/>
        </p:nvSpPr>
        <p:spPr>
          <a:xfrm>
            <a:off x="6166328" y="5653564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7060760" y="5596123"/>
            <a:ext cx="12297" cy="0"/>
          </a:xfrm>
          <a:custGeom>
            <a:avLst/>
            <a:gdLst/>
            <a:ahLst/>
            <a:cxnLst/>
            <a:rect l="l" t="t" r="r" b="b"/>
            <a:pathLst>
              <a:path w="12297">
                <a:moveTo>
                  <a:pt x="0" y="0"/>
                </a:moveTo>
                <a:lnTo>
                  <a:pt x="1229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7060760" y="3951744"/>
            <a:ext cx="12297" cy="0"/>
          </a:xfrm>
          <a:custGeom>
            <a:avLst/>
            <a:gdLst/>
            <a:ahLst/>
            <a:cxnLst/>
            <a:rect l="l" t="t" r="r" b="b"/>
            <a:pathLst>
              <a:path w="12297">
                <a:moveTo>
                  <a:pt x="0" y="0"/>
                </a:moveTo>
                <a:lnTo>
                  <a:pt x="1229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6" name="object 116"/>
          <p:cNvSpPr txBox="1"/>
          <p:nvPr/>
        </p:nvSpPr>
        <p:spPr>
          <a:xfrm>
            <a:off x="7006097" y="5653564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5392759" y="5620060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7036799" y="562006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9" name="object 119"/>
          <p:cNvSpPr txBox="1"/>
          <p:nvPr/>
        </p:nvSpPr>
        <p:spPr>
          <a:xfrm>
            <a:off x="5182160" y="5521539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-4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5374883" y="5194079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392759" y="5200060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7030714" y="5194079"/>
            <a:ext cx="23960" cy="0"/>
          </a:xfrm>
          <a:custGeom>
            <a:avLst/>
            <a:gdLst/>
            <a:ahLst/>
            <a:cxnLst/>
            <a:rect l="l" t="t" r="r" b="b"/>
            <a:pathLst>
              <a:path w="23960">
                <a:moveTo>
                  <a:pt x="2396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7036799" y="520006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4" name="object 124"/>
          <p:cNvSpPr txBox="1"/>
          <p:nvPr/>
        </p:nvSpPr>
        <p:spPr>
          <a:xfrm>
            <a:off x="5182160" y="5101540"/>
            <a:ext cx="156210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25" dirty="0">
                <a:latin typeface="Arial"/>
                <a:cs typeface="Arial"/>
              </a:rPr>
              <a:t>-2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5374883" y="4774130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392759" y="4780086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7030714" y="4774130"/>
            <a:ext cx="23960" cy="0"/>
          </a:xfrm>
          <a:custGeom>
            <a:avLst/>
            <a:gdLst/>
            <a:ahLst/>
            <a:cxnLst/>
            <a:rect l="l" t="t" r="r" b="b"/>
            <a:pathLst>
              <a:path w="23960">
                <a:moveTo>
                  <a:pt x="2396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7036799" y="4780086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9" name="object 129"/>
          <p:cNvSpPr txBox="1"/>
          <p:nvPr/>
        </p:nvSpPr>
        <p:spPr>
          <a:xfrm>
            <a:off x="5230082" y="4681540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0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5374883" y="4353687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392759" y="4359769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7030714" y="4353687"/>
            <a:ext cx="23960" cy="0"/>
          </a:xfrm>
          <a:custGeom>
            <a:avLst/>
            <a:gdLst/>
            <a:ahLst/>
            <a:cxnLst/>
            <a:rect l="l" t="t" r="r" b="b"/>
            <a:pathLst>
              <a:path w="23960">
                <a:moveTo>
                  <a:pt x="2396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7036799" y="4359769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4" name="object 134"/>
          <p:cNvSpPr txBox="1"/>
          <p:nvPr/>
        </p:nvSpPr>
        <p:spPr>
          <a:xfrm>
            <a:off x="5230082" y="4261477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5392759" y="3927795"/>
            <a:ext cx="12043" cy="0"/>
          </a:xfrm>
          <a:custGeom>
            <a:avLst/>
            <a:gdLst/>
            <a:ahLst/>
            <a:cxnLst/>
            <a:rect l="l" t="t" r="r" b="b"/>
            <a:pathLst>
              <a:path w="12043">
                <a:moveTo>
                  <a:pt x="0" y="0"/>
                </a:moveTo>
                <a:lnTo>
                  <a:pt x="12043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7036799" y="392779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7" name="object 137"/>
          <p:cNvSpPr txBox="1"/>
          <p:nvPr/>
        </p:nvSpPr>
        <p:spPr>
          <a:xfrm>
            <a:off x="5230082" y="3829503"/>
            <a:ext cx="112395" cy="194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10" dirty="0"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5380842" y="3927795"/>
            <a:ext cx="11917" cy="0"/>
          </a:xfrm>
          <a:custGeom>
            <a:avLst/>
            <a:gdLst/>
            <a:ahLst/>
            <a:cxnLst/>
            <a:rect l="l" t="t" r="r" b="b"/>
            <a:pathLst>
              <a:path w="11917">
                <a:moveTo>
                  <a:pt x="0" y="0"/>
                </a:moveTo>
                <a:lnTo>
                  <a:pt x="11917" y="0"/>
                </a:lnTo>
              </a:path>
            </a:pathLst>
          </a:custGeom>
          <a:ln w="1197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722885" y="4089738"/>
            <a:ext cx="971870" cy="1356404"/>
          </a:xfrm>
          <a:custGeom>
            <a:avLst/>
            <a:gdLst/>
            <a:ahLst/>
            <a:cxnLst/>
            <a:rect l="l" t="t" r="r" b="b"/>
            <a:pathLst>
              <a:path w="971870" h="1356404">
                <a:moveTo>
                  <a:pt x="971870" y="684392"/>
                </a:moveTo>
                <a:lnTo>
                  <a:pt x="971870" y="636113"/>
                </a:lnTo>
                <a:lnTo>
                  <a:pt x="959826" y="588214"/>
                </a:lnTo>
                <a:lnTo>
                  <a:pt x="959826" y="552354"/>
                </a:lnTo>
                <a:lnTo>
                  <a:pt x="947909" y="504075"/>
                </a:lnTo>
                <a:lnTo>
                  <a:pt x="947909" y="468214"/>
                </a:lnTo>
                <a:lnTo>
                  <a:pt x="935865" y="420316"/>
                </a:lnTo>
                <a:lnTo>
                  <a:pt x="923948" y="384075"/>
                </a:lnTo>
                <a:lnTo>
                  <a:pt x="911904" y="348088"/>
                </a:lnTo>
                <a:lnTo>
                  <a:pt x="887944" y="312227"/>
                </a:lnTo>
                <a:lnTo>
                  <a:pt x="876027" y="275987"/>
                </a:lnTo>
                <a:lnTo>
                  <a:pt x="852066" y="239999"/>
                </a:lnTo>
                <a:lnTo>
                  <a:pt x="840022" y="204139"/>
                </a:lnTo>
                <a:lnTo>
                  <a:pt x="816061" y="180189"/>
                </a:lnTo>
                <a:lnTo>
                  <a:pt x="791847" y="143949"/>
                </a:lnTo>
                <a:lnTo>
                  <a:pt x="767886" y="119999"/>
                </a:lnTo>
                <a:lnTo>
                  <a:pt x="743925" y="96050"/>
                </a:lnTo>
                <a:lnTo>
                  <a:pt x="719964" y="72101"/>
                </a:lnTo>
                <a:lnTo>
                  <a:pt x="684087" y="60190"/>
                </a:lnTo>
                <a:lnTo>
                  <a:pt x="660126" y="36240"/>
                </a:lnTo>
                <a:lnTo>
                  <a:pt x="624121" y="24202"/>
                </a:lnTo>
                <a:lnTo>
                  <a:pt x="599907" y="11911"/>
                </a:lnTo>
                <a:lnTo>
                  <a:pt x="563902" y="0"/>
                </a:lnTo>
                <a:lnTo>
                  <a:pt x="419884" y="0"/>
                </a:lnTo>
                <a:lnTo>
                  <a:pt x="383879" y="11911"/>
                </a:lnTo>
                <a:lnTo>
                  <a:pt x="359919" y="24202"/>
                </a:lnTo>
                <a:lnTo>
                  <a:pt x="324041" y="36240"/>
                </a:lnTo>
                <a:lnTo>
                  <a:pt x="300080" y="48152"/>
                </a:lnTo>
                <a:lnTo>
                  <a:pt x="276119" y="72101"/>
                </a:lnTo>
                <a:lnTo>
                  <a:pt x="239861" y="84139"/>
                </a:lnTo>
                <a:lnTo>
                  <a:pt x="215900" y="108088"/>
                </a:lnTo>
                <a:lnTo>
                  <a:pt x="191939" y="132037"/>
                </a:lnTo>
                <a:lnTo>
                  <a:pt x="167979" y="168278"/>
                </a:lnTo>
                <a:lnTo>
                  <a:pt x="144018" y="192227"/>
                </a:lnTo>
                <a:lnTo>
                  <a:pt x="132101" y="228088"/>
                </a:lnTo>
                <a:lnTo>
                  <a:pt x="108140" y="252037"/>
                </a:lnTo>
                <a:lnTo>
                  <a:pt x="83799" y="288278"/>
                </a:lnTo>
                <a:lnTo>
                  <a:pt x="71882" y="324139"/>
                </a:lnTo>
                <a:lnTo>
                  <a:pt x="59838" y="360126"/>
                </a:lnTo>
                <a:lnTo>
                  <a:pt x="47921" y="408024"/>
                </a:lnTo>
                <a:lnTo>
                  <a:pt x="35877" y="444265"/>
                </a:lnTo>
                <a:lnTo>
                  <a:pt x="23960" y="480126"/>
                </a:lnTo>
                <a:lnTo>
                  <a:pt x="11917" y="528024"/>
                </a:lnTo>
                <a:lnTo>
                  <a:pt x="11917" y="576303"/>
                </a:lnTo>
                <a:lnTo>
                  <a:pt x="0" y="612164"/>
                </a:lnTo>
                <a:lnTo>
                  <a:pt x="0" y="744202"/>
                </a:lnTo>
                <a:lnTo>
                  <a:pt x="11917" y="780062"/>
                </a:lnTo>
                <a:lnTo>
                  <a:pt x="11917" y="828328"/>
                </a:lnTo>
                <a:lnTo>
                  <a:pt x="23960" y="876214"/>
                </a:lnTo>
                <a:lnTo>
                  <a:pt x="35877" y="912138"/>
                </a:lnTo>
                <a:lnTo>
                  <a:pt x="47921" y="948366"/>
                </a:lnTo>
                <a:lnTo>
                  <a:pt x="59838" y="996265"/>
                </a:lnTo>
                <a:lnTo>
                  <a:pt x="71882" y="1032176"/>
                </a:lnTo>
                <a:lnTo>
                  <a:pt x="83799" y="1068100"/>
                </a:lnTo>
                <a:lnTo>
                  <a:pt x="108140" y="1104341"/>
                </a:lnTo>
                <a:lnTo>
                  <a:pt x="132101" y="1128277"/>
                </a:lnTo>
                <a:lnTo>
                  <a:pt x="144018" y="1164201"/>
                </a:lnTo>
                <a:lnTo>
                  <a:pt x="167979" y="1188150"/>
                </a:lnTo>
                <a:lnTo>
                  <a:pt x="191939" y="1224379"/>
                </a:lnTo>
                <a:lnTo>
                  <a:pt x="215900" y="1248328"/>
                </a:lnTo>
                <a:lnTo>
                  <a:pt x="239861" y="1272277"/>
                </a:lnTo>
                <a:lnTo>
                  <a:pt x="276119" y="1284252"/>
                </a:lnTo>
                <a:lnTo>
                  <a:pt x="300080" y="1308188"/>
                </a:lnTo>
                <a:lnTo>
                  <a:pt x="324041" y="1320163"/>
                </a:lnTo>
                <a:lnTo>
                  <a:pt x="359919" y="1332138"/>
                </a:lnTo>
                <a:lnTo>
                  <a:pt x="383879" y="1344429"/>
                </a:lnTo>
                <a:lnTo>
                  <a:pt x="419884" y="1356404"/>
                </a:lnTo>
                <a:lnTo>
                  <a:pt x="444098" y="1356404"/>
                </a:lnTo>
                <a:lnTo>
                  <a:pt x="480103" y="1356404"/>
                </a:lnTo>
                <a:lnTo>
                  <a:pt x="504064" y="1356404"/>
                </a:lnTo>
                <a:lnTo>
                  <a:pt x="539942" y="1356404"/>
                </a:lnTo>
                <a:lnTo>
                  <a:pt x="563902" y="1356404"/>
                </a:lnTo>
                <a:lnTo>
                  <a:pt x="599907" y="1344429"/>
                </a:lnTo>
                <a:lnTo>
                  <a:pt x="624121" y="1332138"/>
                </a:lnTo>
                <a:lnTo>
                  <a:pt x="660126" y="1320163"/>
                </a:lnTo>
                <a:lnTo>
                  <a:pt x="684087" y="1296226"/>
                </a:lnTo>
                <a:lnTo>
                  <a:pt x="719964" y="1284252"/>
                </a:lnTo>
                <a:lnTo>
                  <a:pt x="743925" y="1260302"/>
                </a:lnTo>
                <a:lnTo>
                  <a:pt x="767886" y="1236353"/>
                </a:lnTo>
                <a:lnTo>
                  <a:pt x="791847" y="1212404"/>
                </a:lnTo>
                <a:lnTo>
                  <a:pt x="816061" y="1176176"/>
                </a:lnTo>
                <a:lnTo>
                  <a:pt x="840022" y="1152227"/>
                </a:lnTo>
                <a:lnTo>
                  <a:pt x="852066" y="1116303"/>
                </a:lnTo>
                <a:lnTo>
                  <a:pt x="876027" y="1080391"/>
                </a:lnTo>
                <a:lnTo>
                  <a:pt x="887944" y="1044151"/>
                </a:lnTo>
                <a:lnTo>
                  <a:pt x="911904" y="1008239"/>
                </a:lnTo>
                <a:lnTo>
                  <a:pt x="923948" y="972315"/>
                </a:lnTo>
                <a:lnTo>
                  <a:pt x="935865" y="936075"/>
                </a:lnTo>
                <a:lnTo>
                  <a:pt x="947909" y="888189"/>
                </a:lnTo>
                <a:lnTo>
                  <a:pt x="947909" y="852265"/>
                </a:lnTo>
                <a:lnTo>
                  <a:pt x="959826" y="804011"/>
                </a:lnTo>
                <a:lnTo>
                  <a:pt x="959826" y="768151"/>
                </a:lnTo>
                <a:lnTo>
                  <a:pt x="971870" y="720252"/>
                </a:lnTo>
                <a:lnTo>
                  <a:pt x="971870" y="684392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0" name="object 14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41" name="object 14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42" name="object 1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6359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3200" spc="-35" dirty="0">
                <a:latin typeface="Microsoft JhengHei"/>
                <a:cs typeface="Microsoft JhengHei"/>
              </a:rPr>
              <a:t>刻</a:t>
            </a:r>
            <a:r>
              <a:rPr sz="3200" spc="-30" dirty="0">
                <a:latin typeface="Microsoft JhengHei"/>
                <a:cs typeface="Microsoft JhengHei"/>
              </a:rPr>
              <a:t>度</a:t>
            </a:r>
            <a:r>
              <a:rPr sz="3200" spc="-35" dirty="0">
                <a:latin typeface="Microsoft JhengHei"/>
                <a:cs typeface="Microsoft JhengHei"/>
              </a:rPr>
              <a:t>、</a:t>
            </a:r>
            <a:r>
              <a:rPr sz="3200" spc="-30" dirty="0">
                <a:latin typeface="Microsoft JhengHei"/>
                <a:cs typeface="Microsoft JhengHei"/>
              </a:rPr>
              <a:t>分</a:t>
            </a:r>
            <a:r>
              <a:rPr sz="3200" spc="-35" dirty="0">
                <a:latin typeface="Microsoft JhengHei"/>
                <a:cs typeface="Microsoft JhengHei"/>
              </a:rPr>
              <a:t>格线和</a:t>
            </a:r>
            <a:r>
              <a:rPr sz="3200" spc="-30" dirty="0">
                <a:latin typeface="Microsoft JhengHei"/>
                <a:cs typeface="Microsoft JhengHei"/>
              </a:rPr>
              <a:t>坐</a:t>
            </a:r>
            <a:r>
              <a:rPr sz="3200" spc="-35" dirty="0">
                <a:latin typeface="Microsoft JhengHei"/>
                <a:cs typeface="Microsoft JhengHei"/>
              </a:rPr>
              <a:t>标框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231900"/>
            <a:ext cx="300736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分格线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与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gri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d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指令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3217" y="1662176"/>
            <a:ext cx="1369060" cy="1046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grid </a:t>
            </a:r>
            <a:r>
              <a:rPr sz="2000" b="1" spc="-15" dirty="0">
                <a:latin typeface="Times New Roman"/>
                <a:cs typeface="Times New Roman"/>
              </a:rPr>
              <a:t>on</a:t>
            </a:r>
            <a:endParaRPr sz="2000">
              <a:latin typeface="Times New Roman"/>
              <a:cs typeface="Times New Roman"/>
            </a:endParaRPr>
          </a:p>
          <a:p>
            <a:pPr marL="546100" indent="-533400">
              <a:lnSpc>
                <a:spcPct val="100000"/>
              </a:lnSpc>
              <a:spcBef>
                <a:spcPts val="480"/>
              </a:spcBef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2000" b="1" spc="-10" dirty="0">
                <a:latin typeface="Times New Roman"/>
                <a:cs typeface="Times New Roman"/>
              </a:rPr>
              <a:t>grid off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49217" y="1601216"/>
            <a:ext cx="129794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spc="-15" dirty="0">
                <a:latin typeface="Microsoft JhengHei"/>
                <a:cs typeface="Microsoft JhengHei"/>
              </a:rPr>
              <a:t>画出分格线 不画分格线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96617" y="2393696"/>
            <a:ext cx="6460490" cy="633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000" b="1" spc="-20" dirty="0">
                <a:latin typeface="Times New Roman"/>
                <a:cs typeface="Times New Roman"/>
              </a:rPr>
              <a:t>M</a:t>
            </a:r>
            <a:r>
              <a:rPr sz="2000" b="1" spc="-17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TL</a:t>
            </a:r>
            <a:r>
              <a:rPr sz="2000" b="1" spc="-10" dirty="0">
                <a:latin typeface="Times New Roman"/>
                <a:cs typeface="Times New Roman"/>
              </a:rPr>
              <a:t>A</a:t>
            </a:r>
            <a:r>
              <a:rPr sz="2000" b="1" spc="-15" dirty="0">
                <a:latin typeface="Times New Roman"/>
                <a:cs typeface="Times New Roman"/>
              </a:rPr>
              <a:t>B</a:t>
            </a:r>
            <a:r>
              <a:rPr sz="2000" spc="-15" dirty="0">
                <a:latin typeface="Microsoft JhengHei"/>
                <a:cs typeface="Microsoft JhengHei"/>
              </a:rPr>
              <a:t>的</a:t>
            </a:r>
            <a:r>
              <a:rPr sz="20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缺省设置是不画分格线；</a:t>
            </a:r>
            <a:r>
              <a:rPr sz="2000" spc="-20" dirty="0">
                <a:latin typeface="Microsoft JhengHei"/>
                <a:cs typeface="Microsoft JhengHei"/>
              </a:rPr>
              <a:t>分格线的疏密取决于 坐标刻度（改变坐标刻度，可改变分格线的疏密）。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6017" y="3072891"/>
            <a:ext cx="7565390" cy="2965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坐标框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38"/>
              </a:spcBef>
            </a:pPr>
            <a:endParaRPr sz="13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刻度设置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8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latin typeface="Microsoft JhengHei"/>
                <a:cs typeface="Microsoft JhengHei"/>
              </a:rPr>
              <a:t>指令及格式：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927100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set(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ca,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‘xtick’,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xs,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‘ytick’,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ys)</a:t>
            </a:r>
            <a:endParaRPr sz="2000">
              <a:latin typeface="Times New Roman"/>
              <a:cs typeface="Times New Roman"/>
            </a:endParaRPr>
          </a:p>
          <a:p>
            <a:pPr marL="1003300" marR="6350" indent="-533400">
              <a:lnSpc>
                <a:spcPct val="100000"/>
              </a:lnSpc>
              <a:spcBef>
                <a:spcPts val="409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latin typeface="Times New Roman"/>
                <a:cs typeface="Times New Roman"/>
              </a:rPr>
              <a:t>xs</a:t>
            </a:r>
            <a:r>
              <a:rPr sz="2000" spc="-15" dirty="0">
                <a:latin typeface="Microsoft JhengHei"/>
                <a:cs typeface="Microsoft JhengHei"/>
              </a:rPr>
              <a:t>、</a:t>
            </a:r>
            <a:r>
              <a:rPr sz="2000" b="1" spc="-10" dirty="0">
                <a:latin typeface="Times New Roman"/>
                <a:cs typeface="Times New Roman"/>
              </a:rPr>
              <a:t>ys</a:t>
            </a:r>
            <a:r>
              <a:rPr sz="2000" spc="-20" dirty="0">
                <a:latin typeface="Microsoft JhengHei"/>
                <a:cs typeface="Microsoft JhengHei"/>
              </a:rPr>
              <a:t>可以使任何合法的实数向量，用于分别设</a:t>
            </a:r>
            <a:r>
              <a:rPr sz="2000" spc="-10" dirty="0">
                <a:latin typeface="Microsoft JhengHei"/>
                <a:cs typeface="Microsoft JhengHei"/>
              </a:rPr>
              <a:t>置</a:t>
            </a:r>
            <a:r>
              <a:rPr sz="2000" b="1" spc="-5" dirty="0">
                <a:latin typeface="Times New Roman"/>
                <a:cs typeface="Times New Roman"/>
              </a:rPr>
              <a:t>x</a:t>
            </a:r>
            <a:r>
              <a:rPr sz="2000" spc="-20" dirty="0">
                <a:latin typeface="Microsoft JhengHei"/>
                <a:cs typeface="Microsoft JhengHei"/>
              </a:rPr>
              <a:t>、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spc="-20" dirty="0">
                <a:latin typeface="Microsoft JhengHei"/>
                <a:cs typeface="Microsoft JhengHei"/>
              </a:rPr>
              <a:t>轴的</a:t>
            </a:r>
            <a:r>
              <a:rPr sz="2000" spc="-5" dirty="0">
                <a:latin typeface="Microsoft JhengHei"/>
                <a:cs typeface="Microsoft JhengHei"/>
              </a:rPr>
              <a:t> </a:t>
            </a:r>
            <a:r>
              <a:rPr sz="2000" spc="-15" dirty="0">
                <a:latin typeface="Microsoft JhengHei"/>
                <a:cs typeface="Microsoft JhengHei"/>
              </a:rPr>
              <a:t>刻度。</a:t>
            </a:r>
            <a:endParaRPr sz="2000">
              <a:latin typeface="Microsoft JhengHei"/>
              <a:cs typeface="Microsoft JhengHei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350517" y="3488148"/>
          <a:ext cx="4154424" cy="7597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969"/>
                <a:gridCol w="1425575"/>
                <a:gridCol w="2341880"/>
              </a:tblGrid>
              <a:tr h="37975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0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box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on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98475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控制加边框线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8002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0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14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box off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65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Microsoft JhengHei"/>
                          <a:cs typeface="Microsoft JhengHei"/>
                        </a:rPr>
                        <a:t>控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制</a:t>
                      </a:r>
                      <a:r>
                        <a:rPr sz="2000" dirty="0">
                          <a:latin typeface="Microsoft JhengHei"/>
                          <a:cs typeface="Microsoft JhengHei"/>
                        </a:rPr>
                        <a:t>不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加</a:t>
                      </a:r>
                      <a:r>
                        <a:rPr sz="2000" dirty="0">
                          <a:latin typeface="Microsoft JhengHei"/>
                          <a:cs typeface="Microsoft JhengHei"/>
                        </a:rPr>
                        <a:t>边框线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255">
              <a:lnSpc>
                <a:spcPct val="100000"/>
              </a:lnSpc>
            </a:pPr>
            <a:r>
              <a:rPr sz="3200" spc="-30" dirty="0">
                <a:latin typeface="微软雅黑"/>
                <a:cs typeface="微软雅黑"/>
              </a:rPr>
              <a:t>例</a:t>
            </a:r>
            <a:r>
              <a:rPr sz="3200" b="1" spc="-15" dirty="0">
                <a:latin typeface="Times New Roman"/>
                <a:cs typeface="Times New Roman"/>
              </a:rPr>
              <a:t>3.</a:t>
            </a:r>
            <a:r>
              <a:rPr sz="3200" b="1" spc="-190" dirty="0">
                <a:latin typeface="Times New Roman"/>
                <a:cs typeface="Times New Roman"/>
              </a:rPr>
              <a:t>1</a:t>
            </a:r>
            <a:r>
              <a:rPr sz="3200" b="1" spc="-20" dirty="0">
                <a:latin typeface="Times New Roman"/>
                <a:cs typeface="Times New Roman"/>
              </a:rPr>
              <a:t>1</a:t>
            </a:r>
            <a:r>
              <a:rPr spc="5" dirty="0">
                <a:latin typeface="Microsoft JhengHei"/>
                <a:cs typeface="Microsoft JhengHei"/>
              </a:rPr>
              <a:t>绘制</a:t>
            </a:r>
            <a:r>
              <a:rPr b="1" dirty="0">
                <a:latin typeface="Times New Roman"/>
                <a:cs typeface="Times New Roman"/>
              </a:rPr>
              <a:t>y=1-exp(-0.3*t).*cos(0.7*t)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36116" y="1348232"/>
            <a:ext cx="6372225" cy="4340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t=6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*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pi*(0:100)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/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100;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5" dirty="0">
                <a:solidFill>
                  <a:srgbClr val="1C1C1C"/>
                </a:solidFill>
                <a:latin typeface="Times New Roman"/>
                <a:cs typeface="Times New Roman"/>
              </a:rPr>
              <a:t>y=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-exp(-0.3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*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.*cos(0.7*t);</a:t>
            </a:r>
            <a:endParaRPr sz="2000">
              <a:latin typeface="Times New Roman"/>
              <a:cs typeface="Times New Roman"/>
            </a:endParaRPr>
          </a:p>
          <a:p>
            <a:pPr marL="12700" marR="3633470">
              <a:lnSpc>
                <a:spcPct val="110000"/>
              </a:lnSpc>
            </a:pP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tt=t(fin</a:t>
            </a:r>
            <a:r>
              <a:rPr sz="2000" b="1" spc="-25" dirty="0">
                <a:solidFill>
                  <a:srgbClr val="1C1C1C"/>
                </a:solidFill>
                <a:latin typeface="Times New Roman"/>
                <a:cs typeface="Times New Roman"/>
              </a:rPr>
              <a:t>d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(abs(y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-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1)&gt;0.05)); ts=ma</a:t>
            </a:r>
            <a:r>
              <a:rPr sz="20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x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(tt</a:t>
            </a:r>
            <a:r>
              <a:rPr sz="20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12700" marR="5023485">
              <a:lnSpc>
                <a:spcPct val="11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plot(t,</a:t>
            </a:r>
            <a:r>
              <a:rPr sz="20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,'</a:t>
            </a:r>
            <a:r>
              <a:rPr sz="2000" b="1" spc="-9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'); grid on;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axis([0,6*p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,0.6,max(y)]);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title(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y=1-exp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\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pha*t)*cos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\omega*t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'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  <a:p>
            <a:pPr marL="12700" marR="4513580">
              <a:lnSpc>
                <a:spcPct val="11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hold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on; plot(ts,0.95,'bo'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; hold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off;</a:t>
            </a:r>
            <a:endParaRPr sz="2000">
              <a:latin typeface="Times New Roman"/>
              <a:cs typeface="Times New Roman"/>
            </a:endParaRPr>
          </a:p>
          <a:p>
            <a:pPr marL="12700" marR="6350">
              <a:lnSpc>
                <a:spcPct val="11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set(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ca,'xt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ck',[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*pi,4*pi,6*pi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,'y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ick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,[0.95,1,1.0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,max(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)]); grid on;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65325" y="1415796"/>
            <a:ext cx="7140702" cy="4642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178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874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数据和函数的可视化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7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240028"/>
            <a:ext cx="3152140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语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言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简单、内涵</a:t>
            </a:r>
            <a:r>
              <a:rPr sz="22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丰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富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664208"/>
            <a:ext cx="7418705" cy="4006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语言及其书写形式非常接近于常规数学书写形式；</a:t>
            </a:r>
            <a:endParaRPr sz="1800">
              <a:latin typeface="Microsoft JhengHei"/>
              <a:cs typeface="Microsoft JhengHei"/>
            </a:endParaRPr>
          </a:p>
          <a:p>
            <a:pPr marL="1003300" marR="6350" indent="-533400">
              <a:lnSpc>
                <a:spcPct val="110000"/>
              </a:lnSpc>
              <a:spcBef>
                <a:spcPts val="430"/>
              </a:spcBef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其操作和功能函数指令就是常用的计算机和数学书上的一些简单 英文单词表达的，如</a:t>
            </a:r>
            <a:r>
              <a:rPr sz="1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1800" spc="-90" dirty="0">
                <a:solidFill>
                  <a:srgbClr val="3333CC"/>
                </a:solidFill>
                <a:latin typeface="Arial"/>
                <a:cs typeface="Arial"/>
              </a:rPr>
              <a:t>h</a:t>
            </a:r>
            <a:r>
              <a:rPr sz="1800" spc="-100" dirty="0">
                <a:solidFill>
                  <a:srgbClr val="3333CC"/>
                </a:solidFill>
                <a:latin typeface="Arial"/>
                <a:cs typeface="Arial"/>
              </a:rPr>
              <a:t>el</a:t>
            </a:r>
            <a:r>
              <a:rPr sz="1800" spc="-140" dirty="0">
                <a:solidFill>
                  <a:srgbClr val="3333CC"/>
                </a:solidFill>
                <a:latin typeface="Arial"/>
                <a:cs typeface="Arial"/>
              </a:rPr>
              <a:t>p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、</a:t>
            </a:r>
            <a:r>
              <a:rPr sz="1800" spc="-155" dirty="0">
                <a:solidFill>
                  <a:srgbClr val="3333CC"/>
                </a:solidFill>
                <a:latin typeface="Arial"/>
                <a:cs typeface="Arial"/>
              </a:rPr>
              <a:t>cle</a:t>
            </a:r>
            <a:r>
              <a:rPr sz="1800" spc="-200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3333CC"/>
                </a:solidFill>
                <a:latin typeface="Arial"/>
                <a:cs typeface="Arial"/>
              </a:rPr>
              <a:t>r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等；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0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完备的帮助系统，易学易用。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3"/>
              </a:spcBef>
            </a:pPr>
            <a:endParaRPr sz="6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扩充能力、可开发能力较强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4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3333CC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3333CC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3333CC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3333CC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完全成了一个开放的系统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用户可以开发自己的工具箱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44"/>
              </a:spcBef>
            </a:pPr>
            <a:endParaRPr sz="8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可以方便地</a:t>
            </a:r>
            <a:r>
              <a:rPr sz="1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与</a:t>
            </a:r>
            <a:r>
              <a:rPr sz="1800" spc="-100" dirty="0">
                <a:solidFill>
                  <a:srgbClr val="3333CC"/>
                </a:solidFill>
                <a:latin typeface="Arial"/>
                <a:cs typeface="Arial"/>
              </a:rPr>
              <a:t>F</a:t>
            </a:r>
            <a:r>
              <a:rPr sz="1800" spc="-85" dirty="0">
                <a:solidFill>
                  <a:srgbClr val="3333CC"/>
                </a:solidFill>
                <a:latin typeface="Arial"/>
                <a:cs typeface="Arial"/>
              </a:rPr>
              <a:t>o</a:t>
            </a:r>
            <a:r>
              <a:rPr sz="1800" spc="-65" dirty="0">
                <a:solidFill>
                  <a:srgbClr val="3333CC"/>
                </a:solidFill>
                <a:latin typeface="Arial"/>
                <a:cs typeface="Arial"/>
              </a:rPr>
              <a:t>rtra</a:t>
            </a:r>
            <a:r>
              <a:rPr sz="1800" spc="-80" dirty="0">
                <a:solidFill>
                  <a:srgbClr val="3333CC"/>
                </a:solidFill>
                <a:latin typeface="Arial"/>
                <a:cs typeface="Arial"/>
              </a:rPr>
              <a:t>n</a:t>
            </a:r>
            <a:r>
              <a:rPr sz="1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、</a:t>
            </a:r>
            <a:r>
              <a:rPr sz="1800" spc="-170" dirty="0">
                <a:solidFill>
                  <a:srgbClr val="3333CC"/>
                </a:solidFill>
                <a:latin typeface="Arial"/>
                <a:cs typeface="Arial"/>
              </a:rPr>
              <a:t>C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等语言接口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51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编程易、效率高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5"/>
              </a:spcBef>
            </a:pPr>
            <a:endParaRPr sz="8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3333CC"/>
                </a:solidFill>
                <a:latin typeface="Arial"/>
                <a:cs typeface="Arial"/>
              </a:rPr>
              <a:t>M</a:t>
            </a:r>
            <a:r>
              <a:rPr sz="1800" spc="-270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spc="30" dirty="0">
                <a:solidFill>
                  <a:srgbClr val="3333CC"/>
                </a:solidFill>
                <a:latin typeface="Arial"/>
                <a:cs typeface="Arial"/>
              </a:rPr>
              <a:t>t</a:t>
            </a:r>
            <a:r>
              <a:rPr sz="1800" spc="-80" dirty="0">
                <a:solidFill>
                  <a:srgbClr val="3333CC"/>
                </a:solidFill>
                <a:latin typeface="Arial"/>
                <a:cs typeface="Arial"/>
              </a:rPr>
              <a:t>l</a:t>
            </a:r>
            <a:r>
              <a:rPr sz="1800" spc="-190" dirty="0">
                <a:solidFill>
                  <a:srgbClr val="3333CC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3333CC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以数组为基本计算单元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具</a:t>
            </a:r>
            <a:r>
              <a:rPr sz="1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有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大量的算法</a:t>
            </a:r>
            <a:r>
              <a:rPr sz="1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优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化的</a:t>
            </a:r>
            <a:r>
              <a:rPr sz="1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功</a:t>
            </a:r>
            <a:r>
              <a:rPr sz="1800" dirty="0">
                <a:solidFill>
                  <a:srgbClr val="3333CC"/>
                </a:solidFill>
                <a:latin typeface="Microsoft JhengHei"/>
                <a:cs typeface="Microsoft JhengHei"/>
              </a:rPr>
              <a:t>能函数</a:t>
            </a:r>
            <a:endParaRPr sz="1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851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图形标识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12266" y="1074165"/>
            <a:ext cx="4708525" cy="2722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图</a:t>
            </a:r>
            <a:r>
              <a:rPr sz="2800" spc="5" dirty="0">
                <a:latin typeface="Microsoft JhengHei"/>
                <a:cs typeface="Microsoft JhengHei"/>
              </a:rPr>
              <a:t>形</a:t>
            </a:r>
            <a:r>
              <a:rPr sz="2800" dirty="0">
                <a:latin typeface="Microsoft JhengHei"/>
                <a:cs typeface="Microsoft JhengHei"/>
              </a:rPr>
              <a:t>标识包括：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dirty="0">
                <a:latin typeface="Microsoft JhengHei"/>
                <a:cs typeface="Microsoft JhengHei"/>
              </a:rPr>
              <a:t>图名</a:t>
            </a:r>
            <a:r>
              <a:rPr sz="2400" spc="5" dirty="0">
                <a:latin typeface="Microsoft JhengHei"/>
                <a:cs typeface="Microsoft JhengHei"/>
              </a:rPr>
              <a:t>（</a:t>
            </a:r>
            <a:r>
              <a:rPr sz="2400" b="1" spc="-5" dirty="0">
                <a:latin typeface="Times New Roman"/>
                <a:cs typeface="Times New Roman"/>
              </a:rPr>
              <a:t>title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7"/>
              </a:spcBef>
              <a:buClr>
                <a:srgbClr val="4D009A"/>
              </a:buClr>
              <a:buFont typeface="Wingdings"/>
              <a:buChar char=""/>
            </a:pPr>
            <a:endParaRPr sz="5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dirty="0">
                <a:latin typeface="Microsoft JhengHei"/>
                <a:cs typeface="Microsoft JhengHei"/>
              </a:rPr>
              <a:t>坐</a:t>
            </a:r>
            <a:r>
              <a:rPr sz="2400" spc="5" dirty="0">
                <a:latin typeface="Microsoft JhengHei"/>
                <a:cs typeface="Microsoft JhengHei"/>
              </a:rPr>
              <a:t>标</a:t>
            </a:r>
            <a:r>
              <a:rPr sz="2400" dirty="0">
                <a:latin typeface="Microsoft JhengHei"/>
                <a:cs typeface="Microsoft JhengHei"/>
              </a:rPr>
              <a:t>轴名</a:t>
            </a:r>
            <a:r>
              <a:rPr sz="2400" spc="10" dirty="0">
                <a:latin typeface="Microsoft JhengHei"/>
                <a:cs typeface="Microsoft JhengHei"/>
              </a:rPr>
              <a:t>（</a:t>
            </a:r>
            <a:r>
              <a:rPr sz="2400" b="1" dirty="0">
                <a:latin typeface="Times New Roman"/>
                <a:cs typeface="Times New Roman"/>
              </a:rPr>
              <a:t>x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abe</a:t>
            </a:r>
            <a:r>
              <a:rPr sz="2400" b="1" spc="-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Microsoft JhengHei"/>
                <a:cs typeface="Microsoft JhengHei"/>
              </a:rPr>
              <a:t>、</a:t>
            </a: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abe</a:t>
            </a:r>
            <a:r>
              <a:rPr sz="2400" b="1" spc="-5" dirty="0">
                <a:latin typeface="Times New Roman"/>
                <a:cs typeface="Times New Roman"/>
              </a:rPr>
              <a:t>l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  <a:buClr>
                <a:srgbClr val="4D009A"/>
              </a:buClr>
              <a:buFont typeface="Wingdings"/>
              <a:buChar char=""/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图</a:t>
            </a:r>
            <a:r>
              <a:rPr sz="2400" spc="5" dirty="0">
                <a:latin typeface="Microsoft JhengHei"/>
                <a:cs typeface="Microsoft JhengHei"/>
              </a:rPr>
              <a:t>形</a:t>
            </a:r>
            <a:r>
              <a:rPr sz="2400" dirty="0">
                <a:latin typeface="Microsoft JhengHei"/>
                <a:cs typeface="Microsoft JhengHei"/>
              </a:rPr>
              <a:t>文本注释</a:t>
            </a:r>
            <a:r>
              <a:rPr sz="2400" spc="10" dirty="0">
                <a:latin typeface="Microsoft JhengHei"/>
                <a:cs typeface="Microsoft JhengHei"/>
              </a:rPr>
              <a:t>（</a:t>
            </a:r>
            <a:r>
              <a:rPr sz="2400" b="1" dirty="0">
                <a:latin typeface="Times New Roman"/>
                <a:cs typeface="Times New Roman"/>
              </a:rPr>
              <a:t>tex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400" spc="5" dirty="0">
                <a:latin typeface="Microsoft JhengHei"/>
                <a:cs typeface="Microsoft JhengHei"/>
              </a:rPr>
              <a:t>图例（</a:t>
            </a:r>
            <a:r>
              <a:rPr sz="2400" b="1" dirty="0">
                <a:latin typeface="Times New Roman"/>
                <a:cs typeface="Times New Roman"/>
              </a:rPr>
              <a:t>leg</a:t>
            </a:r>
            <a:r>
              <a:rPr sz="2400" b="1" spc="-10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n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3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简</a:t>
            </a:r>
            <a:r>
              <a:rPr sz="2800" spc="5" dirty="0">
                <a:latin typeface="Microsoft JhengHei"/>
                <a:cs typeface="Microsoft JhengHei"/>
              </a:rPr>
              <a:t>捷</a:t>
            </a:r>
            <a:r>
              <a:rPr sz="2800" dirty="0">
                <a:latin typeface="Microsoft JhengHei"/>
                <a:cs typeface="Microsoft JhengHei"/>
              </a:rPr>
              <a:t>使用格式</a:t>
            </a:r>
            <a:endParaRPr sz="28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556766" y="3839989"/>
          <a:ext cx="6529527" cy="22035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942"/>
                <a:gridCol w="1731695"/>
                <a:gridCol w="4391888"/>
              </a:tblGrid>
              <a:tr h="44824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4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title(s)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006600"/>
                          </a:solidFill>
                          <a:latin typeface="Times New Roman"/>
                          <a:cs typeface="Times New Roman"/>
                        </a:rPr>
                        <a:t>% s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为</a:t>
                      </a:r>
                      <a:r>
                        <a:rPr sz="2400" spc="5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字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符串变量或常量</a:t>
                      </a:r>
                      <a:endParaRPr sz="24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43686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4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xlabel(s)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903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4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ylabel(s)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87942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400">
                        <a:latin typeface="Wingdings"/>
                        <a:cs typeface="Wingdings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24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4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 marR="167640">
                        <a:lnSpc>
                          <a:spcPct val="1173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legend(s) text(x, </a:t>
                      </a:r>
                      <a:r>
                        <a:rPr sz="2400" b="1" spc="-135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, s)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99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006600"/>
                          </a:solidFill>
                          <a:latin typeface="Times New Roman"/>
                          <a:cs typeface="Times New Roman"/>
                        </a:rPr>
                        <a:t>% 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指</a:t>
                      </a:r>
                      <a:r>
                        <a:rPr sz="2400" spc="5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定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坐标</a:t>
                      </a:r>
                      <a:r>
                        <a:rPr sz="2400" spc="5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（</a:t>
                      </a:r>
                      <a:r>
                        <a:rPr sz="2400" b="1" dirty="0">
                          <a:solidFill>
                            <a:srgbClr val="006600"/>
                          </a:solidFill>
                          <a:latin typeface="Times New Roman"/>
                          <a:cs typeface="Times New Roman"/>
                        </a:rPr>
                        <a:t>x,</a:t>
                      </a:r>
                      <a:r>
                        <a:rPr sz="2400" b="1" spc="-20" dirty="0">
                          <a:solidFill>
                            <a:srgbClr val="0066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solidFill>
                            <a:srgbClr val="006600"/>
                          </a:solidFill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）</a:t>
                      </a:r>
                      <a:r>
                        <a:rPr sz="2400" spc="5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处</a:t>
                      </a:r>
                      <a:r>
                        <a:rPr sz="2400" dirty="0">
                          <a:solidFill>
                            <a:srgbClr val="006600"/>
                          </a:solidFill>
                          <a:latin typeface="Microsoft JhengHei"/>
                          <a:cs typeface="Microsoft JhengHei"/>
                        </a:rPr>
                        <a:t>加注文字</a:t>
                      </a:r>
                      <a:endParaRPr sz="24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991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图形标</a:t>
            </a:r>
            <a:r>
              <a:rPr dirty="0">
                <a:latin typeface="Microsoft JhengHei"/>
                <a:cs typeface="Microsoft JhengHei"/>
              </a:rPr>
              <a:t>识</a:t>
            </a:r>
            <a:r>
              <a:rPr sz="3200" spc="-35" dirty="0"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6773"/>
            <a:ext cx="7546975" cy="2061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精</a:t>
            </a:r>
            <a:r>
              <a:rPr sz="2400" spc="5" dirty="0">
                <a:latin typeface="Microsoft JhengHei"/>
                <a:cs typeface="Microsoft JhengHei"/>
              </a:rPr>
              <a:t>细</a:t>
            </a:r>
            <a:r>
              <a:rPr sz="2400" dirty="0">
                <a:latin typeface="Microsoft JhengHei"/>
                <a:cs typeface="Microsoft JhengHei"/>
              </a:rPr>
              <a:t>指令形式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字</a:t>
            </a:r>
            <a:r>
              <a:rPr sz="2400" spc="5" dirty="0">
                <a:latin typeface="Microsoft JhengHei"/>
                <a:cs typeface="Microsoft JhengHei"/>
              </a:rPr>
              <a:t>体</a:t>
            </a:r>
            <a:r>
              <a:rPr sz="2400" dirty="0">
                <a:latin typeface="Microsoft JhengHei"/>
                <a:cs typeface="Microsoft JhengHei"/>
              </a:rPr>
              <a:t>样式设置：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698500">
              <a:lnSpc>
                <a:spcPct val="100000"/>
              </a:lnSpc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fontna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e{arg}</a:t>
            </a:r>
            <a:r>
              <a:rPr sz="2400" b="1" spc="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\arg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\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fontsize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{arg}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string</a:t>
            </a:r>
            <a:endParaRPr sz="24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  <a:spcBef>
                <a:spcPts val="495"/>
              </a:spcBef>
            </a:pPr>
            <a:r>
              <a:rPr sz="2400" spc="5" dirty="0">
                <a:latin typeface="Microsoft JhengHei"/>
                <a:cs typeface="Microsoft JhengHei"/>
              </a:rPr>
              <a:t>其中，</a:t>
            </a:r>
            <a:r>
              <a:rPr sz="2400" b="1" dirty="0">
                <a:latin typeface="Times New Roman"/>
                <a:cs typeface="Times New Roman"/>
              </a:rPr>
              <a:t>Strin</a:t>
            </a:r>
            <a:r>
              <a:rPr sz="2400" b="1" spc="-5" dirty="0">
                <a:latin typeface="Times New Roman"/>
                <a:cs typeface="Times New Roman"/>
              </a:rPr>
              <a:t>g</a:t>
            </a:r>
            <a:r>
              <a:rPr sz="2400" dirty="0">
                <a:latin typeface="Microsoft JhengHei"/>
                <a:cs typeface="Microsoft JhengHei"/>
              </a:rPr>
              <a:t>为要输出的字符串，其前面的均</a:t>
            </a:r>
            <a:r>
              <a:rPr sz="2400" spc="10" dirty="0">
                <a:latin typeface="Microsoft JhengHei"/>
                <a:cs typeface="Microsoft JhengHei"/>
              </a:rPr>
              <a:t>为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属性</a:t>
            </a:r>
            <a:endParaRPr sz="2400">
              <a:latin typeface="Microsoft JhengHei"/>
              <a:cs typeface="Microsoft JhengHei"/>
            </a:endParaRPr>
          </a:p>
          <a:p>
            <a:pPr marL="10033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控制</a:t>
            </a:r>
            <a:r>
              <a:rPr sz="2400" dirty="0">
                <a:latin typeface="Microsoft JhengHei"/>
                <a:cs typeface="Microsoft JhengHei"/>
              </a:rPr>
              <a:t>，使用方法见</a:t>
            </a:r>
            <a:r>
              <a:rPr sz="2400" spc="-10" dirty="0">
                <a:latin typeface="Microsoft JhengHei"/>
                <a:cs typeface="Microsoft JhengHei"/>
              </a:rPr>
              <a:t>下</a:t>
            </a:r>
            <a:r>
              <a:rPr sz="2400" dirty="0">
                <a:latin typeface="Microsoft JhengHei"/>
                <a:cs typeface="Microsoft JhengHei"/>
              </a:rPr>
              <a:t>表。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87196" y="3493770"/>
            <a:ext cx="6697980" cy="25275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4741" rIns="0" bIns="0" rtlCol="0">
            <a:spAutoFit/>
          </a:bodyPr>
          <a:lstStyle/>
          <a:p>
            <a:pPr marL="74295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图形标识</a:t>
            </a:r>
            <a:r>
              <a:rPr sz="3200" spc="-35" dirty="0"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99922" y="1268730"/>
            <a:ext cx="6048756" cy="20490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71550" y="3381755"/>
            <a:ext cx="7200900" cy="27111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9313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dirty="0">
                <a:latin typeface="Microsoft JhengHei"/>
                <a:cs typeface="Microsoft JhengHei"/>
              </a:rPr>
              <a:t>例</a:t>
            </a:r>
            <a:r>
              <a:rPr b="1" spc="-5" dirty="0">
                <a:latin typeface="Times New Roman"/>
                <a:cs typeface="Times New Roman"/>
              </a:rPr>
              <a:t>3.1</a:t>
            </a:r>
            <a:r>
              <a:rPr b="1" dirty="0">
                <a:latin typeface="Times New Roman"/>
                <a:cs typeface="Times New Roman"/>
              </a:rPr>
              <a:t>2</a:t>
            </a:r>
            <a:r>
              <a:rPr dirty="0">
                <a:latin typeface="Microsoft JhengHei"/>
                <a:cs typeface="Microsoft JhengHei"/>
              </a:rPr>
              <a:t>在正弦曲线上标注特殊值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39189" y="2112772"/>
            <a:ext cx="7315200" cy="3032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177155">
              <a:lnSpc>
                <a:spcPct val="110000"/>
              </a:lnSpc>
            </a:pPr>
            <a:r>
              <a:rPr sz="2000" b="1" spc="-10" dirty="0">
                <a:latin typeface="Times New Roman"/>
                <a:cs typeface="Times New Roman"/>
              </a:rPr>
              <a:t>t=(0:100)/</a:t>
            </a:r>
            <a:r>
              <a:rPr sz="2000" b="1" spc="-20" dirty="0">
                <a:latin typeface="Times New Roman"/>
                <a:cs typeface="Times New Roman"/>
              </a:rPr>
              <a:t>1</a:t>
            </a:r>
            <a:r>
              <a:rPr sz="2000" b="1" spc="-10" dirty="0">
                <a:latin typeface="Times New Roman"/>
                <a:cs typeface="Times New Roman"/>
              </a:rPr>
              <a:t>00*2*pi; y=sin(t);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plot(t,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text(3*p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/4,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(3*p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/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),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\fonts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iz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e{16}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\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ar</a:t>
            </a:r>
            <a:r>
              <a:rPr sz="20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sin(t)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= .707 ')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text(p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i,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sin(pi),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\fontsi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z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e{16}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\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ftar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owsin(t)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')</a:t>
            </a:r>
            <a:endParaRPr sz="2000">
              <a:latin typeface="Times New Roman"/>
              <a:cs typeface="Times New Roman"/>
            </a:endParaRPr>
          </a:p>
          <a:p>
            <a:pPr marL="457200" marR="372110" indent="-444500">
              <a:lnSpc>
                <a:spcPct val="11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text(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*pi/4,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sin(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*pi/4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\fonts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ze{16}s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n(t)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-.70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\rightar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ow',... 'Horizonta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Alignment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,'r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ght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'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14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spc="-15" dirty="0">
                <a:latin typeface="Microsoft JhengHei"/>
                <a:cs typeface="Microsoft JhengHei"/>
              </a:rPr>
              <a:t>其中，‘</a:t>
            </a:r>
            <a:r>
              <a:rPr sz="2000" b="1" spc="-15" dirty="0">
                <a:latin typeface="Times New Roman"/>
                <a:cs typeface="Times New Roman"/>
              </a:rPr>
              <a:t>Hor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zontalAl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5" dirty="0">
                <a:latin typeface="Times New Roman"/>
                <a:cs typeface="Times New Roman"/>
              </a:rPr>
              <a:t>gn</a:t>
            </a:r>
            <a:r>
              <a:rPr sz="2000" b="1" spc="-30" dirty="0">
                <a:latin typeface="Times New Roman"/>
                <a:cs typeface="Times New Roman"/>
              </a:rPr>
              <a:t>m</a:t>
            </a:r>
            <a:r>
              <a:rPr sz="2000" b="1" spc="-10" dirty="0">
                <a:latin typeface="Times New Roman"/>
                <a:cs typeface="Times New Roman"/>
              </a:rPr>
              <a:t>ent’,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‘ri</a:t>
            </a:r>
            <a:r>
              <a:rPr sz="2000" b="1" spc="-5" dirty="0">
                <a:latin typeface="Times New Roman"/>
                <a:cs typeface="Times New Roman"/>
              </a:rPr>
              <a:t>g</a:t>
            </a:r>
            <a:r>
              <a:rPr sz="2000" b="1" spc="-10" dirty="0">
                <a:latin typeface="Times New Roman"/>
                <a:cs typeface="Times New Roman"/>
              </a:rPr>
              <a:t>ht’</a:t>
            </a:r>
            <a:r>
              <a:rPr sz="2000" spc="-20" dirty="0">
                <a:latin typeface="Microsoft JhengHei"/>
                <a:cs typeface="Microsoft JhengHei"/>
              </a:rPr>
              <a:t>设置图形标识为水平右对齐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16702" y="1125474"/>
            <a:ext cx="2738628" cy="18211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0" rIns="0" bIns="0" rtlCol="0">
            <a:spAutoFit/>
          </a:bodyPr>
          <a:lstStyle/>
          <a:p>
            <a:pPr marL="1085850">
              <a:lnSpc>
                <a:spcPts val="4305"/>
              </a:lnSpc>
            </a:pPr>
            <a:r>
              <a:rPr dirty="0">
                <a:latin typeface="微软雅黑"/>
                <a:cs typeface="微软雅黑"/>
              </a:rPr>
              <a:t>例</a:t>
            </a:r>
            <a:r>
              <a:rPr b="1" spc="-5" dirty="0">
                <a:latin typeface="Times New Roman"/>
                <a:cs typeface="Times New Roman"/>
              </a:rPr>
              <a:t>3.13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56436" y="1259078"/>
            <a:ext cx="6694170" cy="2143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 = 0:900;</a:t>
            </a:r>
            <a:endParaRPr sz="2400">
              <a:latin typeface="Times New Roman"/>
              <a:cs typeface="Times New Roman"/>
            </a:endParaRPr>
          </a:p>
          <a:p>
            <a:pPr marL="63500" marR="2054225">
              <a:lnSpc>
                <a:spcPct val="120000"/>
              </a:lnSpc>
              <a:spcBef>
                <a:spcPts val="185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plot(t,0.25*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xp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0.005*t))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title(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'\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fontsize{16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}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itAe^{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alphat}'); text(30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0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,.25*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xp</a:t>
            </a:r>
            <a:r>
              <a:rPr sz="2400" b="1" spc="-15" dirty="0">
                <a:solidFill>
                  <a:srgbClr val="1C1C1C"/>
                </a:solidFill>
                <a:latin typeface="Times New Roman"/>
                <a:cs typeface="Times New Roman"/>
              </a:rPr>
              <a:t>(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0.005*300),...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68300">
              <a:lnSpc>
                <a:spcPts val="2870"/>
              </a:lnSpc>
            </a:pP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'\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fon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size{14}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lefta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r</a:t>
            </a:r>
            <a:r>
              <a:rPr sz="2400" b="1" spc="-50" dirty="0">
                <a:solidFill>
                  <a:srgbClr val="1C1C1C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ow0.2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5\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it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e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^-0.005\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itt</a:t>
            </a:r>
            <a:r>
              <a:rPr sz="24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at 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itt</a:t>
            </a:r>
            <a:r>
              <a:rPr sz="2400" b="1" spc="-15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41144" y="3404361"/>
            <a:ext cx="77089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300');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289655" y="3723638"/>
            <a:ext cx="2576510" cy="0"/>
          </a:xfrm>
          <a:custGeom>
            <a:avLst/>
            <a:gdLst/>
            <a:ahLst/>
            <a:cxnLst/>
            <a:rect l="l" t="t" r="r" b="b"/>
            <a:pathLst>
              <a:path w="2576510">
                <a:moveTo>
                  <a:pt x="0" y="0"/>
                </a:moveTo>
                <a:lnTo>
                  <a:pt x="2576510" y="0"/>
                </a:lnTo>
              </a:path>
            </a:pathLst>
          </a:custGeom>
          <a:ln w="632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89655" y="5735841"/>
            <a:ext cx="2576509" cy="0"/>
          </a:xfrm>
          <a:custGeom>
            <a:avLst/>
            <a:gdLst/>
            <a:ahLst/>
            <a:cxnLst/>
            <a:rect l="l" t="t" r="r" b="b"/>
            <a:pathLst>
              <a:path w="2576509">
                <a:moveTo>
                  <a:pt x="0" y="0"/>
                </a:moveTo>
                <a:lnTo>
                  <a:pt x="2576509" y="0"/>
                </a:lnTo>
              </a:path>
            </a:pathLst>
          </a:custGeom>
          <a:ln w="63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57288" y="3720912"/>
            <a:ext cx="0" cy="2012197"/>
          </a:xfrm>
          <a:custGeom>
            <a:avLst/>
            <a:gdLst/>
            <a:ahLst/>
            <a:cxnLst/>
            <a:rect l="l" t="t" r="r" b="b"/>
            <a:pathLst>
              <a:path h="2012197">
                <a:moveTo>
                  <a:pt x="0" y="0"/>
                </a:moveTo>
                <a:lnTo>
                  <a:pt x="0" y="20121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89655" y="3720912"/>
            <a:ext cx="0" cy="2012197"/>
          </a:xfrm>
          <a:custGeom>
            <a:avLst/>
            <a:gdLst/>
            <a:ahLst/>
            <a:cxnLst/>
            <a:rect l="l" t="t" r="r" b="b"/>
            <a:pathLst>
              <a:path h="2012197">
                <a:moveTo>
                  <a:pt x="0" y="0"/>
                </a:moveTo>
                <a:lnTo>
                  <a:pt x="0" y="201219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92604" y="5706385"/>
            <a:ext cx="5906" cy="0"/>
          </a:xfrm>
          <a:custGeom>
            <a:avLst/>
            <a:gdLst/>
            <a:ahLst/>
            <a:cxnLst/>
            <a:rect l="l" t="t" r="r" b="b"/>
            <a:pathLst>
              <a:path w="5906">
                <a:moveTo>
                  <a:pt x="0" y="0"/>
                </a:moveTo>
                <a:lnTo>
                  <a:pt x="5906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92604" y="3747468"/>
            <a:ext cx="5906" cy="0"/>
          </a:xfrm>
          <a:custGeom>
            <a:avLst/>
            <a:gdLst/>
            <a:ahLst/>
            <a:cxnLst/>
            <a:rect l="l" t="t" r="r" b="b"/>
            <a:pathLst>
              <a:path w="5906">
                <a:moveTo>
                  <a:pt x="0" y="0"/>
                </a:moveTo>
                <a:lnTo>
                  <a:pt x="5906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259235" y="5751531"/>
            <a:ext cx="6858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dirty="0">
                <a:latin typeface="Arial"/>
                <a:cs typeface="Arial"/>
              </a:rPr>
              <a:t>0</a:t>
            </a:r>
            <a:endParaRPr sz="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577820" y="5703415"/>
            <a:ext cx="0" cy="29693"/>
          </a:xfrm>
          <a:custGeom>
            <a:avLst/>
            <a:gdLst/>
            <a:ahLst/>
            <a:cxnLst/>
            <a:rect l="l" t="t" r="r" b="b"/>
            <a:pathLst>
              <a:path h="29693">
                <a:moveTo>
                  <a:pt x="0" y="0"/>
                </a:moveTo>
                <a:lnTo>
                  <a:pt x="0" y="29693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77820" y="3720912"/>
            <a:ext cx="0" cy="29525"/>
          </a:xfrm>
          <a:custGeom>
            <a:avLst/>
            <a:gdLst/>
            <a:ahLst/>
            <a:cxnLst/>
            <a:rect l="l" t="t" r="r" b="b"/>
            <a:pathLst>
              <a:path h="29525">
                <a:moveTo>
                  <a:pt x="0" y="0"/>
                </a:moveTo>
                <a:lnTo>
                  <a:pt x="0" y="29525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501710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100</a:t>
            </a:r>
            <a:endParaRPr sz="6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861773" y="5703415"/>
            <a:ext cx="0" cy="29693"/>
          </a:xfrm>
          <a:custGeom>
            <a:avLst/>
            <a:gdLst/>
            <a:ahLst/>
            <a:cxnLst/>
            <a:rect l="l" t="t" r="r" b="b"/>
            <a:pathLst>
              <a:path h="29693">
                <a:moveTo>
                  <a:pt x="0" y="0"/>
                </a:moveTo>
                <a:lnTo>
                  <a:pt x="0" y="29693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61773" y="3720912"/>
            <a:ext cx="0" cy="29525"/>
          </a:xfrm>
          <a:custGeom>
            <a:avLst/>
            <a:gdLst/>
            <a:ahLst/>
            <a:cxnLst/>
            <a:rect l="l" t="t" r="r" b="b"/>
            <a:pathLst>
              <a:path h="29525">
                <a:moveTo>
                  <a:pt x="0" y="0"/>
                </a:moveTo>
                <a:lnTo>
                  <a:pt x="0" y="29525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785788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200</a:t>
            </a:r>
            <a:endParaRPr sz="60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145851" y="5703415"/>
            <a:ext cx="0" cy="29693"/>
          </a:xfrm>
          <a:custGeom>
            <a:avLst/>
            <a:gdLst/>
            <a:ahLst/>
            <a:cxnLst/>
            <a:rect l="l" t="t" r="r" b="b"/>
            <a:pathLst>
              <a:path h="29693">
                <a:moveTo>
                  <a:pt x="0" y="0"/>
                </a:moveTo>
                <a:lnTo>
                  <a:pt x="0" y="29693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145851" y="3720912"/>
            <a:ext cx="0" cy="29525"/>
          </a:xfrm>
          <a:custGeom>
            <a:avLst/>
            <a:gdLst/>
            <a:ahLst/>
            <a:cxnLst/>
            <a:rect l="l" t="t" r="r" b="b"/>
            <a:pathLst>
              <a:path h="29525">
                <a:moveTo>
                  <a:pt x="0" y="0"/>
                </a:moveTo>
                <a:lnTo>
                  <a:pt x="0" y="29525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6069741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300</a:t>
            </a:r>
            <a:endParaRPr sz="6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29804" y="5703415"/>
            <a:ext cx="0" cy="29693"/>
          </a:xfrm>
          <a:custGeom>
            <a:avLst/>
            <a:gdLst/>
            <a:ahLst/>
            <a:cxnLst/>
            <a:rect l="l" t="t" r="r" b="b"/>
            <a:pathLst>
              <a:path h="29693">
                <a:moveTo>
                  <a:pt x="0" y="0"/>
                </a:moveTo>
                <a:lnTo>
                  <a:pt x="0" y="29693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29804" y="3720912"/>
            <a:ext cx="0" cy="29525"/>
          </a:xfrm>
          <a:custGeom>
            <a:avLst/>
            <a:gdLst/>
            <a:ahLst/>
            <a:cxnLst/>
            <a:rect l="l" t="t" r="r" b="b"/>
            <a:pathLst>
              <a:path h="29525">
                <a:moveTo>
                  <a:pt x="0" y="0"/>
                </a:moveTo>
                <a:lnTo>
                  <a:pt x="0" y="29525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353694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400</a:t>
            </a:r>
            <a:endParaRPr sz="6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715476" y="5703435"/>
            <a:ext cx="0" cy="29674"/>
          </a:xfrm>
          <a:custGeom>
            <a:avLst/>
            <a:gdLst/>
            <a:ahLst/>
            <a:cxnLst/>
            <a:rect l="l" t="t" r="r" b="b"/>
            <a:pathLst>
              <a:path h="29674">
                <a:moveTo>
                  <a:pt x="0" y="296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718413" y="5706385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715476" y="3720912"/>
            <a:ext cx="0" cy="23557"/>
          </a:xfrm>
          <a:custGeom>
            <a:avLst/>
            <a:gdLst/>
            <a:ahLst/>
            <a:cxnLst/>
            <a:rect l="l" t="t" r="r" b="b"/>
            <a:pathLst>
              <a:path h="23557">
                <a:moveTo>
                  <a:pt x="0" y="0"/>
                </a:moveTo>
                <a:lnTo>
                  <a:pt x="0" y="235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718413" y="3747468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6643523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500</a:t>
            </a:r>
            <a:endParaRPr sz="6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6999366" y="5703435"/>
            <a:ext cx="0" cy="29674"/>
          </a:xfrm>
          <a:custGeom>
            <a:avLst/>
            <a:gdLst/>
            <a:ahLst/>
            <a:cxnLst/>
            <a:rect l="l" t="t" r="r" b="b"/>
            <a:pathLst>
              <a:path h="29674">
                <a:moveTo>
                  <a:pt x="0" y="296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002367" y="5706385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6999366" y="3720912"/>
            <a:ext cx="0" cy="23557"/>
          </a:xfrm>
          <a:custGeom>
            <a:avLst/>
            <a:gdLst/>
            <a:ahLst/>
            <a:cxnLst/>
            <a:rect l="l" t="t" r="r" b="b"/>
            <a:pathLst>
              <a:path h="23557">
                <a:moveTo>
                  <a:pt x="0" y="0"/>
                </a:moveTo>
                <a:lnTo>
                  <a:pt x="0" y="235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002366" y="3747468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927663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600</a:t>
            </a:r>
            <a:endParaRPr sz="6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7287726" y="5703415"/>
            <a:ext cx="0" cy="29693"/>
          </a:xfrm>
          <a:custGeom>
            <a:avLst/>
            <a:gdLst/>
            <a:ahLst/>
            <a:cxnLst/>
            <a:rect l="l" t="t" r="r" b="b"/>
            <a:pathLst>
              <a:path h="29693">
                <a:moveTo>
                  <a:pt x="0" y="0"/>
                </a:moveTo>
                <a:lnTo>
                  <a:pt x="0" y="29693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287726" y="3720912"/>
            <a:ext cx="0" cy="29525"/>
          </a:xfrm>
          <a:custGeom>
            <a:avLst/>
            <a:gdLst/>
            <a:ahLst/>
            <a:cxnLst/>
            <a:rect l="l" t="t" r="r" b="b"/>
            <a:pathLst>
              <a:path h="29525">
                <a:moveTo>
                  <a:pt x="0" y="0"/>
                </a:moveTo>
                <a:lnTo>
                  <a:pt x="0" y="29525"/>
                </a:lnTo>
              </a:path>
            </a:pathLst>
          </a:custGeom>
          <a:ln w="931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7211554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700</a:t>
            </a:r>
            <a:endParaRPr sz="6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7567460" y="5703435"/>
            <a:ext cx="0" cy="29674"/>
          </a:xfrm>
          <a:custGeom>
            <a:avLst/>
            <a:gdLst/>
            <a:ahLst/>
            <a:cxnLst/>
            <a:rect l="l" t="t" r="r" b="b"/>
            <a:pathLst>
              <a:path h="29674">
                <a:moveTo>
                  <a:pt x="0" y="29674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570397" y="5706385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567459" y="3720912"/>
            <a:ext cx="0" cy="23557"/>
          </a:xfrm>
          <a:custGeom>
            <a:avLst/>
            <a:gdLst/>
            <a:ahLst/>
            <a:cxnLst/>
            <a:rect l="l" t="t" r="r" b="b"/>
            <a:pathLst>
              <a:path h="23557">
                <a:moveTo>
                  <a:pt x="0" y="0"/>
                </a:moveTo>
                <a:lnTo>
                  <a:pt x="0" y="2355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70397" y="3747468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7495506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800</a:t>
            </a:r>
            <a:endParaRPr sz="6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7860226" y="5706385"/>
            <a:ext cx="5937" cy="0"/>
          </a:xfrm>
          <a:custGeom>
            <a:avLst/>
            <a:gdLst/>
            <a:ahLst/>
            <a:cxnLst/>
            <a:rect l="l" t="t" r="r" b="b"/>
            <a:pathLst>
              <a:path w="5937">
                <a:moveTo>
                  <a:pt x="0" y="0"/>
                </a:moveTo>
                <a:lnTo>
                  <a:pt x="5937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860225" y="3747468"/>
            <a:ext cx="5937" cy="0"/>
          </a:xfrm>
          <a:custGeom>
            <a:avLst/>
            <a:gdLst/>
            <a:ahLst/>
            <a:cxnLst/>
            <a:rect l="l" t="t" r="r" b="b"/>
            <a:pathLst>
              <a:path w="5937">
                <a:moveTo>
                  <a:pt x="0" y="0"/>
                </a:moveTo>
                <a:lnTo>
                  <a:pt x="5937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7785397" y="5751531"/>
            <a:ext cx="150495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0" dirty="0">
                <a:latin typeface="Arial"/>
                <a:cs typeface="Arial"/>
              </a:rPr>
              <a:t>900</a:t>
            </a:r>
            <a:endParaRPr sz="60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289655" y="5733109"/>
            <a:ext cx="2567634" cy="0"/>
          </a:xfrm>
          <a:custGeom>
            <a:avLst/>
            <a:gdLst/>
            <a:ahLst/>
            <a:cxnLst/>
            <a:rect l="l" t="t" r="r" b="b"/>
            <a:pathLst>
              <a:path w="2567634">
                <a:moveTo>
                  <a:pt x="0" y="0"/>
                </a:moveTo>
                <a:lnTo>
                  <a:pt x="25676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7830724" y="5736059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5211832" y="5686428"/>
            <a:ext cx="6858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dirty="0">
                <a:latin typeface="Arial"/>
                <a:cs typeface="Arial"/>
              </a:rPr>
              <a:t>0</a:t>
            </a:r>
            <a:endParaRPr sz="6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5289655" y="5333422"/>
            <a:ext cx="32483" cy="0"/>
          </a:xfrm>
          <a:custGeom>
            <a:avLst/>
            <a:gdLst/>
            <a:ahLst/>
            <a:cxnLst/>
            <a:rect l="l" t="t" r="r" b="b"/>
            <a:pathLst>
              <a:path w="32483">
                <a:moveTo>
                  <a:pt x="0" y="0"/>
                </a:moveTo>
                <a:lnTo>
                  <a:pt x="32483" y="0"/>
                </a:lnTo>
              </a:path>
            </a:pathLst>
          </a:custGeom>
          <a:ln w="638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827787" y="5330665"/>
            <a:ext cx="29501" cy="0"/>
          </a:xfrm>
          <a:custGeom>
            <a:avLst/>
            <a:gdLst/>
            <a:ahLst/>
            <a:cxnLst/>
            <a:rect l="l" t="t" r="r" b="b"/>
            <a:pathLst>
              <a:path w="29501">
                <a:moveTo>
                  <a:pt x="295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830724" y="5333664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5105370" y="5284020"/>
            <a:ext cx="17526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5" dirty="0">
                <a:latin typeface="Arial"/>
                <a:cs typeface="Arial"/>
              </a:rPr>
              <a:t>0</a:t>
            </a:r>
            <a:r>
              <a:rPr sz="600" spc="15" dirty="0">
                <a:latin typeface="Arial"/>
                <a:cs typeface="Arial"/>
              </a:rPr>
              <a:t>.</a:t>
            </a:r>
            <a:r>
              <a:rPr sz="600" spc="-15" dirty="0">
                <a:latin typeface="Arial"/>
                <a:cs typeface="Arial"/>
              </a:rPr>
              <a:t>0</a:t>
            </a:r>
            <a:r>
              <a:rPr sz="600" dirty="0"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5289655" y="4931015"/>
            <a:ext cx="32483" cy="0"/>
          </a:xfrm>
          <a:custGeom>
            <a:avLst/>
            <a:gdLst/>
            <a:ahLst/>
            <a:cxnLst/>
            <a:rect l="l" t="t" r="r" b="b"/>
            <a:pathLst>
              <a:path w="32483">
                <a:moveTo>
                  <a:pt x="0" y="0"/>
                </a:moveTo>
                <a:lnTo>
                  <a:pt x="32483" y="0"/>
                </a:lnTo>
              </a:path>
            </a:pathLst>
          </a:custGeom>
          <a:ln w="638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827786" y="4928258"/>
            <a:ext cx="29501" cy="0"/>
          </a:xfrm>
          <a:custGeom>
            <a:avLst/>
            <a:gdLst/>
            <a:ahLst/>
            <a:cxnLst/>
            <a:rect l="l" t="t" r="r" b="b"/>
            <a:pathLst>
              <a:path w="29501">
                <a:moveTo>
                  <a:pt x="295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830724" y="4931257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 txBox="1"/>
          <p:nvPr/>
        </p:nvSpPr>
        <p:spPr>
          <a:xfrm>
            <a:off x="5146716" y="4881614"/>
            <a:ext cx="13335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5" dirty="0">
                <a:latin typeface="Arial"/>
                <a:cs typeface="Arial"/>
              </a:rPr>
              <a:t>0</a:t>
            </a:r>
            <a:r>
              <a:rPr sz="600" spc="15" dirty="0">
                <a:latin typeface="Arial"/>
                <a:cs typeface="Arial"/>
              </a:rPr>
              <a:t>.</a:t>
            </a:r>
            <a:r>
              <a:rPr sz="600" dirty="0">
                <a:latin typeface="Arial"/>
                <a:cs typeface="Arial"/>
              </a:rPr>
              <a:t>1</a:t>
            </a:r>
            <a:endParaRPr sz="600">
              <a:latin typeface="Arial"/>
              <a:cs typeface="Arial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5289654" y="4522547"/>
            <a:ext cx="32483" cy="0"/>
          </a:xfrm>
          <a:custGeom>
            <a:avLst/>
            <a:gdLst/>
            <a:ahLst/>
            <a:cxnLst/>
            <a:rect l="l" t="t" r="r" b="b"/>
            <a:pathLst>
              <a:path w="32483">
                <a:moveTo>
                  <a:pt x="0" y="0"/>
                </a:moveTo>
                <a:lnTo>
                  <a:pt x="32483" y="0"/>
                </a:lnTo>
              </a:path>
            </a:pathLst>
          </a:custGeom>
          <a:ln w="638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827786" y="4519790"/>
            <a:ext cx="29501" cy="0"/>
          </a:xfrm>
          <a:custGeom>
            <a:avLst/>
            <a:gdLst/>
            <a:ahLst/>
            <a:cxnLst/>
            <a:rect l="l" t="t" r="r" b="b"/>
            <a:pathLst>
              <a:path w="29501">
                <a:moveTo>
                  <a:pt x="295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830724" y="4522789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5105370" y="4473271"/>
            <a:ext cx="17526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5" dirty="0">
                <a:latin typeface="Arial"/>
                <a:cs typeface="Arial"/>
              </a:rPr>
              <a:t>0</a:t>
            </a:r>
            <a:r>
              <a:rPr sz="600" spc="15" dirty="0">
                <a:latin typeface="Arial"/>
                <a:cs typeface="Arial"/>
              </a:rPr>
              <a:t>.</a:t>
            </a:r>
            <a:r>
              <a:rPr sz="600" spc="-15" dirty="0">
                <a:latin typeface="Arial"/>
                <a:cs typeface="Arial"/>
              </a:rPr>
              <a:t>1</a:t>
            </a:r>
            <a:r>
              <a:rPr sz="600" dirty="0"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5289654" y="4126045"/>
            <a:ext cx="32483" cy="0"/>
          </a:xfrm>
          <a:custGeom>
            <a:avLst/>
            <a:gdLst/>
            <a:ahLst/>
            <a:cxnLst/>
            <a:rect l="l" t="t" r="r" b="b"/>
            <a:pathLst>
              <a:path w="32483">
                <a:moveTo>
                  <a:pt x="0" y="0"/>
                </a:moveTo>
                <a:lnTo>
                  <a:pt x="32483" y="0"/>
                </a:lnTo>
              </a:path>
            </a:pathLst>
          </a:custGeom>
          <a:ln w="632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827786" y="4123319"/>
            <a:ext cx="29501" cy="0"/>
          </a:xfrm>
          <a:custGeom>
            <a:avLst/>
            <a:gdLst/>
            <a:ahLst/>
            <a:cxnLst/>
            <a:rect l="l" t="t" r="r" b="b"/>
            <a:pathLst>
              <a:path w="29501">
                <a:moveTo>
                  <a:pt x="29501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30724" y="4126256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" name="object 63"/>
          <p:cNvSpPr txBox="1"/>
          <p:nvPr/>
        </p:nvSpPr>
        <p:spPr>
          <a:xfrm>
            <a:off x="5146716" y="4076799"/>
            <a:ext cx="13335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5" dirty="0">
                <a:latin typeface="Arial"/>
                <a:cs typeface="Arial"/>
              </a:rPr>
              <a:t>0</a:t>
            </a:r>
            <a:r>
              <a:rPr sz="600" spc="15" dirty="0">
                <a:latin typeface="Arial"/>
                <a:cs typeface="Arial"/>
              </a:rPr>
              <a:t>.</a:t>
            </a:r>
            <a:r>
              <a:rPr sz="600" dirty="0">
                <a:latin typeface="Arial"/>
                <a:cs typeface="Arial"/>
              </a:rPr>
              <a:t>2</a:t>
            </a:r>
            <a:endParaRPr sz="600">
              <a:latin typeface="Arial"/>
              <a:cs typeface="Arial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5289654" y="3720912"/>
            <a:ext cx="2567633" cy="0"/>
          </a:xfrm>
          <a:custGeom>
            <a:avLst/>
            <a:gdLst/>
            <a:ahLst/>
            <a:cxnLst/>
            <a:rect l="l" t="t" r="r" b="b"/>
            <a:pathLst>
              <a:path w="2567633">
                <a:moveTo>
                  <a:pt x="0" y="0"/>
                </a:moveTo>
                <a:lnTo>
                  <a:pt x="25676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830724" y="3723849"/>
            <a:ext cx="5875" cy="0"/>
          </a:xfrm>
          <a:custGeom>
            <a:avLst/>
            <a:gdLst/>
            <a:ahLst/>
            <a:cxnLst/>
            <a:rect l="l" t="t" r="r" b="b"/>
            <a:pathLst>
              <a:path w="5875">
                <a:moveTo>
                  <a:pt x="0" y="0"/>
                </a:moveTo>
                <a:lnTo>
                  <a:pt x="5875" y="0"/>
                </a:lnTo>
              </a:path>
            </a:pathLst>
          </a:custGeom>
          <a:ln w="590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" name="object 66"/>
          <p:cNvSpPr txBox="1"/>
          <p:nvPr/>
        </p:nvSpPr>
        <p:spPr>
          <a:xfrm>
            <a:off x="5105370" y="3674330"/>
            <a:ext cx="175260" cy="103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" spc="-15" dirty="0">
                <a:latin typeface="Arial"/>
                <a:cs typeface="Arial"/>
              </a:rPr>
              <a:t>0</a:t>
            </a:r>
            <a:r>
              <a:rPr sz="600" spc="15" dirty="0">
                <a:latin typeface="Arial"/>
                <a:cs typeface="Arial"/>
              </a:rPr>
              <a:t>.</a:t>
            </a:r>
            <a:r>
              <a:rPr sz="600" spc="-15" dirty="0">
                <a:latin typeface="Arial"/>
                <a:cs typeface="Arial"/>
              </a:rPr>
              <a:t>2</a:t>
            </a:r>
            <a:r>
              <a:rPr sz="600" dirty="0">
                <a:latin typeface="Arial"/>
                <a:cs typeface="Arial"/>
              </a:rPr>
              <a:t>5</a:t>
            </a:r>
            <a:endParaRPr sz="600">
              <a:latin typeface="Arial"/>
              <a:cs typeface="Arial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5289654" y="3720912"/>
            <a:ext cx="384514" cy="982398"/>
          </a:xfrm>
          <a:custGeom>
            <a:avLst/>
            <a:gdLst/>
            <a:ahLst/>
            <a:cxnLst/>
            <a:rect l="l" t="t" r="r" b="b"/>
            <a:pathLst>
              <a:path w="384514" h="982398">
                <a:moveTo>
                  <a:pt x="0" y="0"/>
                </a:moveTo>
                <a:lnTo>
                  <a:pt x="0" y="17683"/>
                </a:lnTo>
                <a:lnTo>
                  <a:pt x="5906" y="29618"/>
                </a:lnTo>
                <a:lnTo>
                  <a:pt x="5906" y="35554"/>
                </a:lnTo>
                <a:lnTo>
                  <a:pt x="11806" y="47364"/>
                </a:lnTo>
                <a:lnTo>
                  <a:pt x="11806" y="59173"/>
                </a:lnTo>
                <a:lnTo>
                  <a:pt x="17713" y="65047"/>
                </a:lnTo>
                <a:lnTo>
                  <a:pt x="17713" y="76857"/>
                </a:lnTo>
                <a:lnTo>
                  <a:pt x="23620" y="82793"/>
                </a:lnTo>
                <a:lnTo>
                  <a:pt x="23620" y="94728"/>
                </a:lnTo>
                <a:lnTo>
                  <a:pt x="29526" y="106537"/>
                </a:lnTo>
                <a:lnTo>
                  <a:pt x="29526" y="112474"/>
                </a:lnTo>
                <a:lnTo>
                  <a:pt x="35433" y="124283"/>
                </a:lnTo>
                <a:lnTo>
                  <a:pt x="35433" y="130157"/>
                </a:lnTo>
                <a:lnTo>
                  <a:pt x="41339" y="141967"/>
                </a:lnTo>
                <a:lnTo>
                  <a:pt x="41339" y="153776"/>
                </a:lnTo>
                <a:lnTo>
                  <a:pt x="47246" y="159838"/>
                </a:lnTo>
                <a:lnTo>
                  <a:pt x="47246" y="171647"/>
                </a:lnTo>
                <a:lnTo>
                  <a:pt x="53309" y="177583"/>
                </a:lnTo>
                <a:lnTo>
                  <a:pt x="53309" y="189393"/>
                </a:lnTo>
                <a:lnTo>
                  <a:pt x="59209" y="195267"/>
                </a:lnTo>
                <a:lnTo>
                  <a:pt x="59209" y="207077"/>
                </a:lnTo>
                <a:lnTo>
                  <a:pt x="65116" y="213013"/>
                </a:lnTo>
                <a:lnTo>
                  <a:pt x="65116" y="224948"/>
                </a:lnTo>
                <a:lnTo>
                  <a:pt x="71022" y="230884"/>
                </a:lnTo>
                <a:lnTo>
                  <a:pt x="71022" y="242631"/>
                </a:lnTo>
                <a:lnTo>
                  <a:pt x="76929" y="248567"/>
                </a:lnTo>
                <a:lnTo>
                  <a:pt x="76929" y="266250"/>
                </a:lnTo>
                <a:lnTo>
                  <a:pt x="82835" y="278060"/>
                </a:lnTo>
                <a:lnTo>
                  <a:pt x="82835" y="283996"/>
                </a:lnTo>
                <a:lnTo>
                  <a:pt x="88742" y="295931"/>
                </a:lnTo>
                <a:lnTo>
                  <a:pt x="88742" y="301867"/>
                </a:lnTo>
                <a:lnTo>
                  <a:pt x="94648" y="313677"/>
                </a:lnTo>
                <a:lnTo>
                  <a:pt x="94648" y="319551"/>
                </a:lnTo>
                <a:lnTo>
                  <a:pt x="100555" y="331360"/>
                </a:lnTo>
                <a:lnTo>
                  <a:pt x="100555" y="337297"/>
                </a:lnTo>
                <a:lnTo>
                  <a:pt x="106455" y="343170"/>
                </a:lnTo>
                <a:lnTo>
                  <a:pt x="106455" y="355167"/>
                </a:lnTo>
                <a:lnTo>
                  <a:pt x="112362" y="361041"/>
                </a:lnTo>
                <a:lnTo>
                  <a:pt x="112362" y="372851"/>
                </a:lnTo>
                <a:lnTo>
                  <a:pt x="118269" y="378787"/>
                </a:lnTo>
                <a:lnTo>
                  <a:pt x="118269" y="384661"/>
                </a:lnTo>
                <a:lnTo>
                  <a:pt x="124175" y="396470"/>
                </a:lnTo>
                <a:lnTo>
                  <a:pt x="124175" y="402407"/>
                </a:lnTo>
                <a:lnTo>
                  <a:pt x="130082" y="408280"/>
                </a:lnTo>
                <a:lnTo>
                  <a:pt x="130082" y="420277"/>
                </a:lnTo>
                <a:lnTo>
                  <a:pt x="135988" y="426151"/>
                </a:lnTo>
                <a:lnTo>
                  <a:pt x="135988" y="432087"/>
                </a:lnTo>
                <a:lnTo>
                  <a:pt x="142051" y="443897"/>
                </a:lnTo>
                <a:lnTo>
                  <a:pt x="142051" y="449771"/>
                </a:lnTo>
                <a:lnTo>
                  <a:pt x="147951" y="455707"/>
                </a:lnTo>
                <a:lnTo>
                  <a:pt x="147951" y="467516"/>
                </a:lnTo>
                <a:lnTo>
                  <a:pt x="153858" y="473390"/>
                </a:lnTo>
                <a:lnTo>
                  <a:pt x="153858" y="479264"/>
                </a:lnTo>
                <a:lnTo>
                  <a:pt x="159765" y="491261"/>
                </a:lnTo>
                <a:lnTo>
                  <a:pt x="159765" y="503071"/>
                </a:lnTo>
                <a:lnTo>
                  <a:pt x="165671" y="508944"/>
                </a:lnTo>
                <a:lnTo>
                  <a:pt x="165671" y="520754"/>
                </a:lnTo>
                <a:lnTo>
                  <a:pt x="171578" y="526690"/>
                </a:lnTo>
                <a:lnTo>
                  <a:pt x="171578" y="532564"/>
                </a:lnTo>
                <a:lnTo>
                  <a:pt x="177484" y="538500"/>
                </a:lnTo>
                <a:lnTo>
                  <a:pt x="177484" y="550435"/>
                </a:lnTo>
                <a:lnTo>
                  <a:pt x="183391" y="556371"/>
                </a:lnTo>
                <a:lnTo>
                  <a:pt x="183391" y="562245"/>
                </a:lnTo>
                <a:lnTo>
                  <a:pt x="189297" y="568181"/>
                </a:lnTo>
                <a:lnTo>
                  <a:pt x="189297" y="574054"/>
                </a:lnTo>
                <a:lnTo>
                  <a:pt x="195191" y="585864"/>
                </a:lnTo>
                <a:lnTo>
                  <a:pt x="195191" y="591800"/>
                </a:lnTo>
                <a:lnTo>
                  <a:pt x="201129" y="597674"/>
                </a:lnTo>
                <a:lnTo>
                  <a:pt x="201129" y="603610"/>
                </a:lnTo>
                <a:lnTo>
                  <a:pt x="207005" y="609484"/>
                </a:lnTo>
                <a:lnTo>
                  <a:pt x="207005" y="621481"/>
                </a:lnTo>
                <a:lnTo>
                  <a:pt x="212942" y="627355"/>
                </a:lnTo>
                <a:lnTo>
                  <a:pt x="212942" y="633291"/>
                </a:lnTo>
                <a:lnTo>
                  <a:pt x="218818" y="639164"/>
                </a:lnTo>
                <a:lnTo>
                  <a:pt x="218818" y="645100"/>
                </a:lnTo>
                <a:lnTo>
                  <a:pt x="224756" y="650974"/>
                </a:lnTo>
                <a:lnTo>
                  <a:pt x="224756" y="662784"/>
                </a:lnTo>
                <a:lnTo>
                  <a:pt x="230818" y="668720"/>
                </a:lnTo>
                <a:lnTo>
                  <a:pt x="230818" y="674594"/>
                </a:lnTo>
                <a:lnTo>
                  <a:pt x="236694" y="680655"/>
                </a:lnTo>
                <a:lnTo>
                  <a:pt x="236694" y="692464"/>
                </a:lnTo>
                <a:lnTo>
                  <a:pt x="242632" y="698338"/>
                </a:lnTo>
                <a:lnTo>
                  <a:pt x="242632" y="704274"/>
                </a:lnTo>
                <a:lnTo>
                  <a:pt x="248507" y="716084"/>
                </a:lnTo>
                <a:lnTo>
                  <a:pt x="248507" y="721958"/>
                </a:lnTo>
                <a:lnTo>
                  <a:pt x="254445" y="727894"/>
                </a:lnTo>
                <a:lnTo>
                  <a:pt x="254445" y="733767"/>
                </a:lnTo>
                <a:lnTo>
                  <a:pt x="260320" y="739704"/>
                </a:lnTo>
                <a:lnTo>
                  <a:pt x="260320" y="745765"/>
                </a:lnTo>
                <a:lnTo>
                  <a:pt x="266195" y="751638"/>
                </a:lnTo>
                <a:lnTo>
                  <a:pt x="266195" y="757574"/>
                </a:lnTo>
                <a:lnTo>
                  <a:pt x="272133" y="763448"/>
                </a:lnTo>
                <a:lnTo>
                  <a:pt x="272133" y="769384"/>
                </a:lnTo>
                <a:lnTo>
                  <a:pt x="278009" y="775258"/>
                </a:lnTo>
                <a:lnTo>
                  <a:pt x="278009" y="781194"/>
                </a:lnTo>
                <a:lnTo>
                  <a:pt x="283946" y="787068"/>
                </a:lnTo>
                <a:lnTo>
                  <a:pt x="283946" y="793004"/>
                </a:lnTo>
                <a:lnTo>
                  <a:pt x="289822" y="798877"/>
                </a:lnTo>
                <a:lnTo>
                  <a:pt x="289822" y="804814"/>
                </a:lnTo>
                <a:lnTo>
                  <a:pt x="295760" y="810875"/>
                </a:lnTo>
                <a:lnTo>
                  <a:pt x="295760" y="816748"/>
                </a:lnTo>
                <a:lnTo>
                  <a:pt x="301635" y="822684"/>
                </a:lnTo>
                <a:lnTo>
                  <a:pt x="301635" y="828558"/>
                </a:lnTo>
                <a:lnTo>
                  <a:pt x="307573" y="834494"/>
                </a:lnTo>
                <a:lnTo>
                  <a:pt x="307573" y="840368"/>
                </a:lnTo>
                <a:lnTo>
                  <a:pt x="313448" y="846304"/>
                </a:lnTo>
                <a:lnTo>
                  <a:pt x="313448" y="852178"/>
                </a:lnTo>
                <a:lnTo>
                  <a:pt x="319511" y="858114"/>
                </a:lnTo>
                <a:lnTo>
                  <a:pt x="319511" y="869923"/>
                </a:lnTo>
                <a:lnTo>
                  <a:pt x="325449" y="875797"/>
                </a:lnTo>
                <a:lnTo>
                  <a:pt x="325449" y="881858"/>
                </a:lnTo>
                <a:lnTo>
                  <a:pt x="331324" y="887794"/>
                </a:lnTo>
                <a:lnTo>
                  <a:pt x="331324" y="893668"/>
                </a:lnTo>
                <a:lnTo>
                  <a:pt x="337262" y="899604"/>
                </a:lnTo>
                <a:lnTo>
                  <a:pt x="337262" y="905478"/>
                </a:lnTo>
                <a:lnTo>
                  <a:pt x="343137" y="911414"/>
                </a:lnTo>
                <a:lnTo>
                  <a:pt x="343137" y="917288"/>
                </a:lnTo>
                <a:lnTo>
                  <a:pt x="349075" y="923161"/>
                </a:lnTo>
                <a:lnTo>
                  <a:pt x="349075" y="929097"/>
                </a:lnTo>
                <a:lnTo>
                  <a:pt x="354950" y="934971"/>
                </a:lnTo>
                <a:lnTo>
                  <a:pt x="360888" y="940907"/>
                </a:lnTo>
                <a:lnTo>
                  <a:pt x="360888" y="946968"/>
                </a:lnTo>
                <a:lnTo>
                  <a:pt x="366763" y="952842"/>
                </a:lnTo>
                <a:lnTo>
                  <a:pt x="366763" y="958778"/>
                </a:lnTo>
                <a:lnTo>
                  <a:pt x="372701" y="964652"/>
                </a:lnTo>
                <a:lnTo>
                  <a:pt x="372701" y="970588"/>
                </a:lnTo>
                <a:lnTo>
                  <a:pt x="384514" y="982398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674169" y="4703310"/>
            <a:ext cx="692225" cy="722008"/>
          </a:xfrm>
          <a:custGeom>
            <a:avLst/>
            <a:gdLst/>
            <a:ahLst/>
            <a:cxnLst/>
            <a:rect l="l" t="t" r="r" b="b"/>
            <a:pathLst>
              <a:path w="692225" h="722008">
                <a:moveTo>
                  <a:pt x="0" y="0"/>
                </a:moveTo>
                <a:lnTo>
                  <a:pt x="0" y="5873"/>
                </a:lnTo>
                <a:lnTo>
                  <a:pt x="5875" y="11809"/>
                </a:lnTo>
                <a:lnTo>
                  <a:pt x="5875" y="17683"/>
                </a:lnTo>
                <a:lnTo>
                  <a:pt x="11813" y="23619"/>
                </a:lnTo>
                <a:lnTo>
                  <a:pt x="11813" y="35554"/>
                </a:lnTo>
                <a:lnTo>
                  <a:pt x="17875" y="41490"/>
                </a:lnTo>
                <a:lnTo>
                  <a:pt x="23751" y="47364"/>
                </a:lnTo>
                <a:lnTo>
                  <a:pt x="23751" y="53300"/>
                </a:lnTo>
                <a:lnTo>
                  <a:pt x="29689" y="59173"/>
                </a:lnTo>
                <a:lnTo>
                  <a:pt x="35564" y="65109"/>
                </a:lnTo>
                <a:lnTo>
                  <a:pt x="35564" y="70983"/>
                </a:lnTo>
                <a:lnTo>
                  <a:pt x="47377" y="82793"/>
                </a:lnTo>
                <a:lnTo>
                  <a:pt x="47377" y="88729"/>
                </a:lnTo>
                <a:lnTo>
                  <a:pt x="53315" y="94790"/>
                </a:lnTo>
                <a:lnTo>
                  <a:pt x="53315" y="100664"/>
                </a:lnTo>
                <a:lnTo>
                  <a:pt x="59190" y="106600"/>
                </a:lnTo>
                <a:lnTo>
                  <a:pt x="65128" y="112474"/>
                </a:lnTo>
                <a:lnTo>
                  <a:pt x="65128" y="118410"/>
                </a:lnTo>
                <a:lnTo>
                  <a:pt x="71003" y="124283"/>
                </a:lnTo>
                <a:lnTo>
                  <a:pt x="76941" y="130219"/>
                </a:lnTo>
                <a:lnTo>
                  <a:pt x="76941" y="136093"/>
                </a:lnTo>
                <a:lnTo>
                  <a:pt x="88754" y="147903"/>
                </a:lnTo>
                <a:lnTo>
                  <a:pt x="88754" y="153839"/>
                </a:lnTo>
                <a:lnTo>
                  <a:pt x="94630" y="159900"/>
                </a:lnTo>
                <a:lnTo>
                  <a:pt x="94630" y="165774"/>
                </a:lnTo>
                <a:lnTo>
                  <a:pt x="106630" y="177583"/>
                </a:lnTo>
                <a:lnTo>
                  <a:pt x="106630" y="183457"/>
                </a:lnTo>
                <a:lnTo>
                  <a:pt x="112506" y="189393"/>
                </a:lnTo>
                <a:lnTo>
                  <a:pt x="118381" y="195267"/>
                </a:lnTo>
                <a:lnTo>
                  <a:pt x="118381" y="201203"/>
                </a:lnTo>
                <a:lnTo>
                  <a:pt x="124319" y="207077"/>
                </a:lnTo>
                <a:lnTo>
                  <a:pt x="136132" y="218886"/>
                </a:lnTo>
                <a:lnTo>
                  <a:pt x="136132" y="224948"/>
                </a:lnTo>
                <a:lnTo>
                  <a:pt x="142007" y="230884"/>
                </a:lnTo>
                <a:lnTo>
                  <a:pt x="153820" y="242693"/>
                </a:lnTo>
                <a:lnTo>
                  <a:pt x="153820" y="248567"/>
                </a:lnTo>
                <a:lnTo>
                  <a:pt x="159758" y="254503"/>
                </a:lnTo>
                <a:lnTo>
                  <a:pt x="171571" y="266313"/>
                </a:lnTo>
                <a:lnTo>
                  <a:pt x="171571" y="278123"/>
                </a:lnTo>
                <a:lnTo>
                  <a:pt x="177447" y="283996"/>
                </a:lnTo>
                <a:lnTo>
                  <a:pt x="183385" y="290057"/>
                </a:lnTo>
                <a:lnTo>
                  <a:pt x="189260" y="295994"/>
                </a:lnTo>
                <a:lnTo>
                  <a:pt x="201261" y="307803"/>
                </a:lnTo>
                <a:lnTo>
                  <a:pt x="201261" y="313677"/>
                </a:lnTo>
                <a:lnTo>
                  <a:pt x="207136" y="319613"/>
                </a:lnTo>
                <a:lnTo>
                  <a:pt x="213074" y="325487"/>
                </a:lnTo>
                <a:lnTo>
                  <a:pt x="218949" y="331423"/>
                </a:lnTo>
                <a:lnTo>
                  <a:pt x="224887" y="337297"/>
                </a:lnTo>
                <a:lnTo>
                  <a:pt x="236700" y="349106"/>
                </a:lnTo>
                <a:lnTo>
                  <a:pt x="236700" y="355167"/>
                </a:lnTo>
                <a:lnTo>
                  <a:pt x="242575" y="361104"/>
                </a:lnTo>
                <a:lnTo>
                  <a:pt x="248513" y="366977"/>
                </a:lnTo>
                <a:lnTo>
                  <a:pt x="260326" y="378787"/>
                </a:lnTo>
                <a:lnTo>
                  <a:pt x="260326" y="384723"/>
                </a:lnTo>
                <a:lnTo>
                  <a:pt x="266202" y="390597"/>
                </a:lnTo>
                <a:lnTo>
                  <a:pt x="272139" y="396470"/>
                </a:lnTo>
                <a:lnTo>
                  <a:pt x="278015" y="402407"/>
                </a:lnTo>
                <a:lnTo>
                  <a:pt x="284078" y="408280"/>
                </a:lnTo>
                <a:lnTo>
                  <a:pt x="290015" y="414216"/>
                </a:lnTo>
                <a:lnTo>
                  <a:pt x="295891" y="420277"/>
                </a:lnTo>
                <a:lnTo>
                  <a:pt x="301829" y="426151"/>
                </a:lnTo>
                <a:lnTo>
                  <a:pt x="307704" y="432087"/>
                </a:lnTo>
                <a:lnTo>
                  <a:pt x="313642" y="437961"/>
                </a:lnTo>
                <a:lnTo>
                  <a:pt x="319517" y="443897"/>
                </a:lnTo>
                <a:lnTo>
                  <a:pt x="325455" y="449771"/>
                </a:lnTo>
                <a:lnTo>
                  <a:pt x="331330" y="455707"/>
                </a:lnTo>
                <a:lnTo>
                  <a:pt x="337268" y="461580"/>
                </a:lnTo>
                <a:lnTo>
                  <a:pt x="343143" y="467516"/>
                </a:lnTo>
                <a:lnTo>
                  <a:pt x="349081" y="473390"/>
                </a:lnTo>
                <a:lnTo>
                  <a:pt x="354956" y="479326"/>
                </a:lnTo>
                <a:lnTo>
                  <a:pt x="360832" y="485387"/>
                </a:lnTo>
                <a:lnTo>
                  <a:pt x="366770" y="491261"/>
                </a:lnTo>
                <a:lnTo>
                  <a:pt x="372832" y="497197"/>
                </a:lnTo>
                <a:lnTo>
                  <a:pt x="378708" y="503071"/>
                </a:lnTo>
                <a:lnTo>
                  <a:pt x="384646" y="509007"/>
                </a:lnTo>
                <a:lnTo>
                  <a:pt x="390521" y="514881"/>
                </a:lnTo>
                <a:lnTo>
                  <a:pt x="396459" y="520817"/>
                </a:lnTo>
                <a:lnTo>
                  <a:pt x="402334" y="520817"/>
                </a:lnTo>
                <a:lnTo>
                  <a:pt x="408272" y="526690"/>
                </a:lnTo>
                <a:lnTo>
                  <a:pt x="414147" y="532626"/>
                </a:lnTo>
                <a:lnTo>
                  <a:pt x="420085" y="538500"/>
                </a:lnTo>
                <a:lnTo>
                  <a:pt x="425960" y="544436"/>
                </a:lnTo>
                <a:lnTo>
                  <a:pt x="431898" y="550497"/>
                </a:lnTo>
                <a:lnTo>
                  <a:pt x="437773" y="556371"/>
                </a:lnTo>
                <a:lnTo>
                  <a:pt x="443711" y="562307"/>
                </a:lnTo>
                <a:lnTo>
                  <a:pt x="449587" y="562307"/>
                </a:lnTo>
                <a:lnTo>
                  <a:pt x="455524" y="568181"/>
                </a:lnTo>
                <a:lnTo>
                  <a:pt x="461587" y="574117"/>
                </a:lnTo>
                <a:lnTo>
                  <a:pt x="467463" y="579990"/>
                </a:lnTo>
                <a:lnTo>
                  <a:pt x="473400" y="579990"/>
                </a:lnTo>
                <a:lnTo>
                  <a:pt x="479276" y="585927"/>
                </a:lnTo>
                <a:lnTo>
                  <a:pt x="485214" y="591800"/>
                </a:lnTo>
                <a:lnTo>
                  <a:pt x="491089" y="597736"/>
                </a:lnTo>
                <a:lnTo>
                  <a:pt x="497027" y="603610"/>
                </a:lnTo>
                <a:lnTo>
                  <a:pt x="502902" y="603610"/>
                </a:lnTo>
                <a:lnTo>
                  <a:pt x="508840" y="609546"/>
                </a:lnTo>
                <a:lnTo>
                  <a:pt x="514715" y="615607"/>
                </a:lnTo>
                <a:lnTo>
                  <a:pt x="520653" y="621481"/>
                </a:lnTo>
                <a:lnTo>
                  <a:pt x="526528" y="621481"/>
                </a:lnTo>
                <a:lnTo>
                  <a:pt x="532466" y="627355"/>
                </a:lnTo>
                <a:lnTo>
                  <a:pt x="538341" y="633291"/>
                </a:lnTo>
                <a:lnTo>
                  <a:pt x="544279" y="633291"/>
                </a:lnTo>
                <a:lnTo>
                  <a:pt x="550342" y="639164"/>
                </a:lnTo>
                <a:lnTo>
                  <a:pt x="556217" y="645100"/>
                </a:lnTo>
                <a:lnTo>
                  <a:pt x="562155" y="645100"/>
                </a:lnTo>
                <a:lnTo>
                  <a:pt x="568031" y="650974"/>
                </a:lnTo>
                <a:lnTo>
                  <a:pt x="573968" y="656910"/>
                </a:lnTo>
                <a:lnTo>
                  <a:pt x="579844" y="656910"/>
                </a:lnTo>
                <a:lnTo>
                  <a:pt x="585719" y="662784"/>
                </a:lnTo>
                <a:lnTo>
                  <a:pt x="591657" y="668720"/>
                </a:lnTo>
                <a:lnTo>
                  <a:pt x="597532" y="668720"/>
                </a:lnTo>
                <a:lnTo>
                  <a:pt x="603470" y="674594"/>
                </a:lnTo>
                <a:lnTo>
                  <a:pt x="609345" y="674594"/>
                </a:lnTo>
                <a:lnTo>
                  <a:pt x="615283" y="680680"/>
                </a:lnTo>
                <a:lnTo>
                  <a:pt x="621158" y="686585"/>
                </a:lnTo>
                <a:lnTo>
                  <a:pt x="627096" y="686585"/>
                </a:lnTo>
                <a:lnTo>
                  <a:pt x="632972" y="692483"/>
                </a:lnTo>
                <a:lnTo>
                  <a:pt x="639034" y="692483"/>
                </a:lnTo>
                <a:lnTo>
                  <a:pt x="644972" y="698388"/>
                </a:lnTo>
                <a:lnTo>
                  <a:pt x="650848" y="698388"/>
                </a:lnTo>
                <a:lnTo>
                  <a:pt x="656785" y="704293"/>
                </a:lnTo>
                <a:lnTo>
                  <a:pt x="662661" y="710198"/>
                </a:lnTo>
                <a:lnTo>
                  <a:pt x="668599" y="710198"/>
                </a:lnTo>
                <a:lnTo>
                  <a:pt x="674474" y="716103"/>
                </a:lnTo>
                <a:lnTo>
                  <a:pt x="680412" y="716103"/>
                </a:lnTo>
                <a:lnTo>
                  <a:pt x="686287" y="722008"/>
                </a:lnTo>
                <a:lnTo>
                  <a:pt x="692225" y="722008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366394" y="5425318"/>
            <a:ext cx="751416" cy="224979"/>
          </a:xfrm>
          <a:custGeom>
            <a:avLst/>
            <a:gdLst/>
            <a:ahLst/>
            <a:cxnLst/>
            <a:rect l="l" t="t" r="r" b="b"/>
            <a:pathLst>
              <a:path w="751416" h="224979">
                <a:moveTo>
                  <a:pt x="0" y="0"/>
                </a:moveTo>
                <a:lnTo>
                  <a:pt x="5875" y="5904"/>
                </a:lnTo>
                <a:lnTo>
                  <a:pt x="11813" y="5904"/>
                </a:lnTo>
                <a:lnTo>
                  <a:pt x="17688" y="11809"/>
                </a:lnTo>
                <a:lnTo>
                  <a:pt x="23626" y="11809"/>
                </a:lnTo>
                <a:lnTo>
                  <a:pt x="29501" y="17708"/>
                </a:lnTo>
                <a:lnTo>
                  <a:pt x="35564" y="17708"/>
                </a:lnTo>
                <a:lnTo>
                  <a:pt x="41502" y="23769"/>
                </a:lnTo>
                <a:lnTo>
                  <a:pt x="47377" y="29674"/>
                </a:lnTo>
                <a:lnTo>
                  <a:pt x="53315" y="29674"/>
                </a:lnTo>
                <a:lnTo>
                  <a:pt x="59190" y="29674"/>
                </a:lnTo>
                <a:lnTo>
                  <a:pt x="65128" y="35579"/>
                </a:lnTo>
                <a:lnTo>
                  <a:pt x="71003" y="35579"/>
                </a:lnTo>
                <a:lnTo>
                  <a:pt x="76941" y="41484"/>
                </a:lnTo>
                <a:lnTo>
                  <a:pt x="82817" y="41484"/>
                </a:lnTo>
                <a:lnTo>
                  <a:pt x="88754" y="47389"/>
                </a:lnTo>
                <a:lnTo>
                  <a:pt x="94630" y="47389"/>
                </a:lnTo>
                <a:lnTo>
                  <a:pt x="100567" y="53293"/>
                </a:lnTo>
                <a:lnTo>
                  <a:pt x="106443" y="53293"/>
                </a:lnTo>
                <a:lnTo>
                  <a:pt x="112381" y="53293"/>
                </a:lnTo>
                <a:lnTo>
                  <a:pt x="118381" y="59192"/>
                </a:lnTo>
                <a:lnTo>
                  <a:pt x="124319" y="59192"/>
                </a:lnTo>
                <a:lnTo>
                  <a:pt x="130194" y="65097"/>
                </a:lnTo>
                <a:lnTo>
                  <a:pt x="136132" y="65097"/>
                </a:lnTo>
                <a:lnTo>
                  <a:pt x="142007" y="71002"/>
                </a:lnTo>
                <a:lnTo>
                  <a:pt x="147945" y="71002"/>
                </a:lnTo>
                <a:lnTo>
                  <a:pt x="153820" y="71002"/>
                </a:lnTo>
                <a:lnTo>
                  <a:pt x="159758" y="76907"/>
                </a:lnTo>
                <a:lnTo>
                  <a:pt x="165634" y="76907"/>
                </a:lnTo>
                <a:lnTo>
                  <a:pt x="171571" y="82812"/>
                </a:lnTo>
                <a:lnTo>
                  <a:pt x="177447" y="82812"/>
                </a:lnTo>
                <a:lnTo>
                  <a:pt x="183385" y="82812"/>
                </a:lnTo>
                <a:lnTo>
                  <a:pt x="189260" y="88873"/>
                </a:lnTo>
                <a:lnTo>
                  <a:pt x="195198" y="88873"/>
                </a:lnTo>
                <a:lnTo>
                  <a:pt x="201073" y="88873"/>
                </a:lnTo>
                <a:lnTo>
                  <a:pt x="207136" y="94778"/>
                </a:lnTo>
                <a:lnTo>
                  <a:pt x="213074" y="94778"/>
                </a:lnTo>
                <a:lnTo>
                  <a:pt x="218949" y="100682"/>
                </a:lnTo>
                <a:lnTo>
                  <a:pt x="224887" y="100682"/>
                </a:lnTo>
                <a:lnTo>
                  <a:pt x="230762" y="100682"/>
                </a:lnTo>
                <a:lnTo>
                  <a:pt x="236700" y="106581"/>
                </a:lnTo>
                <a:lnTo>
                  <a:pt x="242575" y="106581"/>
                </a:lnTo>
                <a:lnTo>
                  <a:pt x="248513" y="106581"/>
                </a:lnTo>
                <a:lnTo>
                  <a:pt x="254388" y="112486"/>
                </a:lnTo>
                <a:lnTo>
                  <a:pt x="260326" y="112486"/>
                </a:lnTo>
                <a:lnTo>
                  <a:pt x="266202" y="112486"/>
                </a:lnTo>
                <a:lnTo>
                  <a:pt x="272139" y="118391"/>
                </a:lnTo>
                <a:lnTo>
                  <a:pt x="278015" y="118391"/>
                </a:lnTo>
                <a:lnTo>
                  <a:pt x="283953" y="124296"/>
                </a:lnTo>
                <a:lnTo>
                  <a:pt x="289828" y="124296"/>
                </a:lnTo>
                <a:lnTo>
                  <a:pt x="295891" y="124296"/>
                </a:lnTo>
                <a:lnTo>
                  <a:pt x="301828" y="124296"/>
                </a:lnTo>
                <a:lnTo>
                  <a:pt x="307704" y="130201"/>
                </a:lnTo>
                <a:lnTo>
                  <a:pt x="313642" y="130201"/>
                </a:lnTo>
                <a:lnTo>
                  <a:pt x="319517" y="130201"/>
                </a:lnTo>
                <a:lnTo>
                  <a:pt x="325455" y="136106"/>
                </a:lnTo>
                <a:lnTo>
                  <a:pt x="331330" y="136106"/>
                </a:lnTo>
                <a:lnTo>
                  <a:pt x="337268" y="136106"/>
                </a:lnTo>
                <a:lnTo>
                  <a:pt x="343143" y="136106"/>
                </a:lnTo>
                <a:lnTo>
                  <a:pt x="349081" y="142010"/>
                </a:lnTo>
                <a:lnTo>
                  <a:pt x="354956" y="142010"/>
                </a:lnTo>
                <a:lnTo>
                  <a:pt x="360832" y="142010"/>
                </a:lnTo>
                <a:lnTo>
                  <a:pt x="366770" y="147915"/>
                </a:lnTo>
                <a:lnTo>
                  <a:pt x="372645" y="147915"/>
                </a:lnTo>
                <a:lnTo>
                  <a:pt x="378583" y="147915"/>
                </a:lnTo>
                <a:lnTo>
                  <a:pt x="384646" y="147915"/>
                </a:lnTo>
                <a:lnTo>
                  <a:pt x="390521" y="153970"/>
                </a:lnTo>
                <a:lnTo>
                  <a:pt x="396459" y="153970"/>
                </a:lnTo>
                <a:lnTo>
                  <a:pt x="402334" y="153970"/>
                </a:lnTo>
                <a:lnTo>
                  <a:pt x="408272" y="153970"/>
                </a:lnTo>
                <a:lnTo>
                  <a:pt x="414147" y="159875"/>
                </a:lnTo>
                <a:lnTo>
                  <a:pt x="420085" y="159875"/>
                </a:lnTo>
                <a:lnTo>
                  <a:pt x="425960" y="159875"/>
                </a:lnTo>
                <a:lnTo>
                  <a:pt x="431898" y="159875"/>
                </a:lnTo>
                <a:lnTo>
                  <a:pt x="437773" y="165780"/>
                </a:lnTo>
                <a:lnTo>
                  <a:pt x="443711" y="165780"/>
                </a:lnTo>
                <a:lnTo>
                  <a:pt x="449587" y="165780"/>
                </a:lnTo>
                <a:lnTo>
                  <a:pt x="455524" y="171685"/>
                </a:lnTo>
                <a:lnTo>
                  <a:pt x="461400" y="171685"/>
                </a:lnTo>
                <a:lnTo>
                  <a:pt x="467338" y="171685"/>
                </a:lnTo>
                <a:lnTo>
                  <a:pt x="473400" y="171685"/>
                </a:lnTo>
                <a:lnTo>
                  <a:pt x="479276" y="171685"/>
                </a:lnTo>
                <a:lnTo>
                  <a:pt x="485214" y="177590"/>
                </a:lnTo>
                <a:lnTo>
                  <a:pt x="491089" y="177590"/>
                </a:lnTo>
                <a:lnTo>
                  <a:pt x="497027" y="177590"/>
                </a:lnTo>
                <a:lnTo>
                  <a:pt x="502902" y="177590"/>
                </a:lnTo>
                <a:lnTo>
                  <a:pt x="508840" y="183495"/>
                </a:lnTo>
                <a:lnTo>
                  <a:pt x="514715" y="183495"/>
                </a:lnTo>
                <a:lnTo>
                  <a:pt x="520653" y="183495"/>
                </a:lnTo>
                <a:lnTo>
                  <a:pt x="526528" y="183495"/>
                </a:lnTo>
                <a:lnTo>
                  <a:pt x="532466" y="183495"/>
                </a:lnTo>
                <a:lnTo>
                  <a:pt x="538341" y="189399"/>
                </a:lnTo>
                <a:lnTo>
                  <a:pt x="544279" y="189399"/>
                </a:lnTo>
                <a:lnTo>
                  <a:pt x="550155" y="189399"/>
                </a:lnTo>
                <a:lnTo>
                  <a:pt x="556092" y="189399"/>
                </a:lnTo>
                <a:lnTo>
                  <a:pt x="562155" y="189399"/>
                </a:lnTo>
                <a:lnTo>
                  <a:pt x="568031" y="195304"/>
                </a:lnTo>
                <a:lnTo>
                  <a:pt x="573968" y="195304"/>
                </a:lnTo>
                <a:lnTo>
                  <a:pt x="579844" y="195304"/>
                </a:lnTo>
                <a:lnTo>
                  <a:pt x="585719" y="195304"/>
                </a:lnTo>
                <a:lnTo>
                  <a:pt x="591657" y="195304"/>
                </a:lnTo>
                <a:lnTo>
                  <a:pt x="597532" y="201203"/>
                </a:lnTo>
                <a:lnTo>
                  <a:pt x="603470" y="201203"/>
                </a:lnTo>
                <a:lnTo>
                  <a:pt x="609345" y="201203"/>
                </a:lnTo>
                <a:lnTo>
                  <a:pt x="615283" y="201203"/>
                </a:lnTo>
                <a:lnTo>
                  <a:pt x="621158" y="201203"/>
                </a:lnTo>
                <a:lnTo>
                  <a:pt x="627096" y="201203"/>
                </a:lnTo>
                <a:lnTo>
                  <a:pt x="632972" y="207108"/>
                </a:lnTo>
                <a:lnTo>
                  <a:pt x="638909" y="207108"/>
                </a:lnTo>
                <a:lnTo>
                  <a:pt x="644785" y="207108"/>
                </a:lnTo>
                <a:lnTo>
                  <a:pt x="650848" y="207108"/>
                </a:lnTo>
                <a:lnTo>
                  <a:pt x="656785" y="207108"/>
                </a:lnTo>
                <a:lnTo>
                  <a:pt x="662661" y="207108"/>
                </a:lnTo>
                <a:lnTo>
                  <a:pt x="668599" y="213013"/>
                </a:lnTo>
                <a:lnTo>
                  <a:pt x="674474" y="213013"/>
                </a:lnTo>
                <a:lnTo>
                  <a:pt x="680412" y="213013"/>
                </a:lnTo>
                <a:lnTo>
                  <a:pt x="686287" y="213013"/>
                </a:lnTo>
                <a:lnTo>
                  <a:pt x="692225" y="213013"/>
                </a:lnTo>
                <a:lnTo>
                  <a:pt x="698100" y="213013"/>
                </a:lnTo>
                <a:lnTo>
                  <a:pt x="704038" y="219074"/>
                </a:lnTo>
                <a:lnTo>
                  <a:pt x="709913" y="219074"/>
                </a:lnTo>
                <a:lnTo>
                  <a:pt x="715851" y="219074"/>
                </a:lnTo>
                <a:lnTo>
                  <a:pt x="721726" y="219074"/>
                </a:lnTo>
                <a:lnTo>
                  <a:pt x="727664" y="219074"/>
                </a:lnTo>
                <a:lnTo>
                  <a:pt x="733540" y="219074"/>
                </a:lnTo>
                <a:lnTo>
                  <a:pt x="739602" y="224979"/>
                </a:lnTo>
                <a:lnTo>
                  <a:pt x="745540" y="224979"/>
                </a:lnTo>
                <a:lnTo>
                  <a:pt x="751416" y="224979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117810" y="5650297"/>
            <a:ext cx="739477" cy="59192"/>
          </a:xfrm>
          <a:custGeom>
            <a:avLst/>
            <a:gdLst/>
            <a:ahLst/>
            <a:cxnLst/>
            <a:rect l="l" t="t" r="r" b="b"/>
            <a:pathLst>
              <a:path w="739477" h="59192">
                <a:moveTo>
                  <a:pt x="0" y="0"/>
                </a:moveTo>
                <a:lnTo>
                  <a:pt x="5937" y="0"/>
                </a:lnTo>
                <a:lnTo>
                  <a:pt x="11813" y="0"/>
                </a:lnTo>
                <a:lnTo>
                  <a:pt x="17750" y="0"/>
                </a:lnTo>
                <a:lnTo>
                  <a:pt x="23626" y="0"/>
                </a:lnTo>
                <a:lnTo>
                  <a:pt x="29564" y="5904"/>
                </a:lnTo>
                <a:lnTo>
                  <a:pt x="35439" y="5904"/>
                </a:lnTo>
                <a:lnTo>
                  <a:pt x="41377" y="5904"/>
                </a:lnTo>
                <a:lnTo>
                  <a:pt x="47252" y="5904"/>
                </a:lnTo>
                <a:lnTo>
                  <a:pt x="53190" y="5904"/>
                </a:lnTo>
                <a:lnTo>
                  <a:pt x="59065" y="5904"/>
                </a:lnTo>
                <a:lnTo>
                  <a:pt x="65003" y="5904"/>
                </a:lnTo>
                <a:lnTo>
                  <a:pt x="70878" y="5904"/>
                </a:lnTo>
                <a:lnTo>
                  <a:pt x="76941" y="11809"/>
                </a:lnTo>
                <a:lnTo>
                  <a:pt x="82817" y="11809"/>
                </a:lnTo>
                <a:lnTo>
                  <a:pt x="88754" y="11809"/>
                </a:lnTo>
                <a:lnTo>
                  <a:pt x="94630" y="11809"/>
                </a:lnTo>
                <a:lnTo>
                  <a:pt x="100567" y="11809"/>
                </a:lnTo>
                <a:lnTo>
                  <a:pt x="106443" y="11809"/>
                </a:lnTo>
                <a:lnTo>
                  <a:pt x="112381" y="11809"/>
                </a:lnTo>
                <a:lnTo>
                  <a:pt x="118256" y="11809"/>
                </a:lnTo>
                <a:lnTo>
                  <a:pt x="124194" y="11809"/>
                </a:lnTo>
                <a:lnTo>
                  <a:pt x="130069" y="17708"/>
                </a:lnTo>
                <a:lnTo>
                  <a:pt x="136007" y="17708"/>
                </a:lnTo>
                <a:lnTo>
                  <a:pt x="141882" y="17708"/>
                </a:lnTo>
                <a:lnTo>
                  <a:pt x="147820" y="17708"/>
                </a:lnTo>
                <a:lnTo>
                  <a:pt x="153695" y="17708"/>
                </a:lnTo>
                <a:lnTo>
                  <a:pt x="159758" y="17708"/>
                </a:lnTo>
                <a:lnTo>
                  <a:pt x="165696" y="17708"/>
                </a:lnTo>
                <a:lnTo>
                  <a:pt x="171571" y="17708"/>
                </a:lnTo>
                <a:lnTo>
                  <a:pt x="177509" y="17708"/>
                </a:lnTo>
                <a:lnTo>
                  <a:pt x="183385" y="23613"/>
                </a:lnTo>
                <a:lnTo>
                  <a:pt x="189322" y="23613"/>
                </a:lnTo>
                <a:lnTo>
                  <a:pt x="195198" y="23613"/>
                </a:lnTo>
                <a:lnTo>
                  <a:pt x="201135" y="23613"/>
                </a:lnTo>
                <a:lnTo>
                  <a:pt x="207011" y="23613"/>
                </a:lnTo>
                <a:lnTo>
                  <a:pt x="212949" y="23613"/>
                </a:lnTo>
                <a:lnTo>
                  <a:pt x="218824" y="23613"/>
                </a:lnTo>
                <a:lnTo>
                  <a:pt x="224762" y="23613"/>
                </a:lnTo>
                <a:lnTo>
                  <a:pt x="230637" y="23613"/>
                </a:lnTo>
                <a:lnTo>
                  <a:pt x="236575" y="23613"/>
                </a:lnTo>
                <a:lnTo>
                  <a:pt x="242450" y="29518"/>
                </a:lnTo>
                <a:lnTo>
                  <a:pt x="248513" y="29518"/>
                </a:lnTo>
                <a:lnTo>
                  <a:pt x="254451" y="29518"/>
                </a:lnTo>
                <a:lnTo>
                  <a:pt x="260326" y="29518"/>
                </a:lnTo>
                <a:lnTo>
                  <a:pt x="266264" y="29518"/>
                </a:lnTo>
                <a:lnTo>
                  <a:pt x="272139" y="29518"/>
                </a:lnTo>
                <a:lnTo>
                  <a:pt x="278077" y="29518"/>
                </a:lnTo>
                <a:lnTo>
                  <a:pt x="283952" y="29518"/>
                </a:lnTo>
                <a:lnTo>
                  <a:pt x="289890" y="29518"/>
                </a:lnTo>
                <a:lnTo>
                  <a:pt x="295766" y="29518"/>
                </a:lnTo>
                <a:lnTo>
                  <a:pt x="301641" y="29518"/>
                </a:lnTo>
                <a:lnTo>
                  <a:pt x="307579" y="35423"/>
                </a:lnTo>
                <a:lnTo>
                  <a:pt x="313454" y="35423"/>
                </a:lnTo>
                <a:lnTo>
                  <a:pt x="319392" y="35423"/>
                </a:lnTo>
                <a:lnTo>
                  <a:pt x="325267" y="35423"/>
                </a:lnTo>
                <a:lnTo>
                  <a:pt x="331205" y="35423"/>
                </a:lnTo>
                <a:lnTo>
                  <a:pt x="337268" y="35423"/>
                </a:lnTo>
                <a:lnTo>
                  <a:pt x="343143" y="35423"/>
                </a:lnTo>
                <a:lnTo>
                  <a:pt x="349081" y="35423"/>
                </a:lnTo>
                <a:lnTo>
                  <a:pt x="354956" y="35423"/>
                </a:lnTo>
                <a:lnTo>
                  <a:pt x="360894" y="35423"/>
                </a:lnTo>
                <a:lnTo>
                  <a:pt x="366770" y="35423"/>
                </a:lnTo>
                <a:lnTo>
                  <a:pt x="372707" y="35423"/>
                </a:lnTo>
                <a:lnTo>
                  <a:pt x="378583" y="35423"/>
                </a:lnTo>
                <a:lnTo>
                  <a:pt x="384520" y="41327"/>
                </a:lnTo>
                <a:lnTo>
                  <a:pt x="390396" y="41327"/>
                </a:lnTo>
                <a:lnTo>
                  <a:pt x="396334" y="41327"/>
                </a:lnTo>
                <a:lnTo>
                  <a:pt x="402209" y="41327"/>
                </a:lnTo>
                <a:lnTo>
                  <a:pt x="408147" y="41327"/>
                </a:lnTo>
                <a:lnTo>
                  <a:pt x="414022" y="41327"/>
                </a:lnTo>
                <a:lnTo>
                  <a:pt x="419960" y="41327"/>
                </a:lnTo>
                <a:lnTo>
                  <a:pt x="426023" y="41327"/>
                </a:lnTo>
                <a:lnTo>
                  <a:pt x="431898" y="41327"/>
                </a:lnTo>
                <a:lnTo>
                  <a:pt x="437836" y="41327"/>
                </a:lnTo>
                <a:lnTo>
                  <a:pt x="443711" y="41327"/>
                </a:lnTo>
                <a:lnTo>
                  <a:pt x="449649" y="41327"/>
                </a:lnTo>
                <a:lnTo>
                  <a:pt x="455524" y="41327"/>
                </a:lnTo>
                <a:lnTo>
                  <a:pt x="461462" y="41327"/>
                </a:lnTo>
                <a:lnTo>
                  <a:pt x="467338" y="41327"/>
                </a:lnTo>
                <a:lnTo>
                  <a:pt x="473275" y="47232"/>
                </a:lnTo>
                <a:lnTo>
                  <a:pt x="479151" y="47232"/>
                </a:lnTo>
                <a:lnTo>
                  <a:pt x="485088" y="47232"/>
                </a:lnTo>
                <a:lnTo>
                  <a:pt x="490964" y="47232"/>
                </a:lnTo>
                <a:lnTo>
                  <a:pt x="496902" y="47232"/>
                </a:lnTo>
                <a:lnTo>
                  <a:pt x="502777" y="47232"/>
                </a:lnTo>
                <a:lnTo>
                  <a:pt x="508715" y="47232"/>
                </a:lnTo>
                <a:lnTo>
                  <a:pt x="514778" y="47232"/>
                </a:lnTo>
                <a:lnTo>
                  <a:pt x="520653" y="47232"/>
                </a:lnTo>
                <a:lnTo>
                  <a:pt x="526591" y="47232"/>
                </a:lnTo>
                <a:lnTo>
                  <a:pt x="532466" y="47232"/>
                </a:lnTo>
                <a:lnTo>
                  <a:pt x="538341" y="47232"/>
                </a:lnTo>
                <a:lnTo>
                  <a:pt x="544279" y="47232"/>
                </a:lnTo>
                <a:lnTo>
                  <a:pt x="550155" y="47232"/>
                </a:lnTo>
                <a:lnTo>
                  <a:pt x="556092" y="47232"/>
                </a:lnTo>
                <a:lnTo>
                  <a:pt x="561968" y="47232"/>
                </a:lnTo>
                <a:lnTo>
                  <a:pt x="567905" y="47232"/>
                </a:lnTo>
                <a:lnTo>
                  <a:pt x="573781" y="53137"/>
                </a:lnTo>
                <a:lnTo>
                  <a:pt x="579719" y="53137"/>
                </a:lnTo>
                <a:lnTo>
                  <a:pt x="585594" y="53137"/>
                </a:lnTo>
                <a:lnTo>
                  <a:pt x="591532" y="53137"/>
                </a:lnTo>
                <a:lnTo>
                  <a:pt x="597407" y="53137"/>
                </a:lnTo>
                <a:lnTo>
                  <a:pt x="603470" y="53137"/>
                </a:lnTo>
                <a:lnTo>
                  <a:pt x="609408" y="53137"/>
                </a:lnTo>
                <a:lnTo>
                  <a:pt x="615283" y="53137"/>
                </a:lnTo>
                <a:lnTo>
                  <a:pt x="621221" y="53137"/>
                </a:lnTo>
                <a:lnTo>
                  <a:pt x="627096" y="53137"/>
                </a:lnTo>
                <a:lnTo>
                  <a:pt x="633034" y="53137"/>
                </a:lnTo>
                <a:lnTo>
                  <a:pt x="638909" y="53137"/>
                </a:lnTo>
                <a:lnTo>
                  <a:pt x="644847" y="53137"/>
                </a:lnTo>
                <a:lnTo>
                  <a:pt x="650723" y="53137"/>
                </a:lnTo>
                <a:lnTo>
                  <a:pt x="656660" y="53137"/>
                </a:lnTo>
                <a:lnTo>
                  <a:pt x="662536" y="53137"/>
                </a:lnTo>
                <a:lnTo>
                  <a:pt x="668473" y="53137"/>
                </a:lnTo>
                <a:lnTo>
                  <a:pt x="674349" y="53137"/>
                </a:lnTo>
                <a:lnTo>
                  <a:pt x="680287" y="53137"/>
                </a:lnTo>
                <a:lnTo>
                  <a:pt x="686162" y="53137"/>
                </a:lnTo>
                <a:lnTo>
                  <a:pt x="692225" y="53137"/>
                </a:lnTo>
                <a:lnTo>
                  <a:pt x="698163" y="53137"/>
                </a:lnTo>
                <a:lnTo>
                  <a:pt x="704038" y="59192"/>
                </a:lnTo>
                <a:lnTo>
                  <a:pt x="709976" y="59192"/>
                </a:lnTo>
                <a:lnTo>
                  <a:pt x="715851" y="59192"/>
                </a:lnTo>
                <a:lnTo>
                  <a:pt x="721789" y="59192"/>
                </a:lnTo>
                <a:lnTo>
                  <a:pt x="727664" y="59192"/>
                </a:lnTo>
                <a:lnTo>
                  <a:pt x="733602" y="59192"/>
                </a:lnTo>
                <a:lnTo>
                  <a:pt x="739477" y="59192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6430636" y="3493661"/>
            <a:ext cx="271145" cy="193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25" i="1" spc="15" baseline="-17543" dirty="0">
                <a:latin typeface="Arial"/>
                <a:cs typeface="Arial"/>
              </a:rPr>
              <a:t>A</a:t>
            </a:r>
            <a:r>
              <a:rPr sz="1425" i="1" spc="37" baseline="-17543" dirty="0">
                <a:latin typeface="Arial"/>
                <a:cs typeface="Arial"/>
              </a:rPr>
              <a:t>e</a:t>
            </a:r>
            <a:r>
              <a:rPr sz="750" spc="30" dirty="0">
                <a:latin typeface="Symbol"/>
                <a:cs typeface="Symbol"/>
              </a:rPr>
              <a:t></a:t>
            </a:r>
            <a:r>
              <a:rPr sz="750" i="1" spc="-5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73" name="object 7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4" name="object 7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5" name="object 7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128932" y="5222715"/>
            <a:ext cx="1221105" cy="14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spc="40" dirty="0">
                <a:latin typeface="Symbol"/>
                <a:cs typeface="Symbol"/>
              </a:rPr>
              <a:t></a:t>
            </a:r>
            <a:r>
              <a:rPr sz="850" spc="25" dirty="0">
                <a:latin typeface="Arial"/>
                <a:cs typeface="Arial"/>
              </a:rPr>
              <a:t>0</a:t>
            </a:r>
            <a:r>
              <a:rPr sz="850" spc="-10" dirty="0">
                <a:latin typeface="Arial"/>
                <a:cs typeface="Arial"/>
              </a:rPr>
              <a:t>.</a:t>
            </a:r>
            <a:r>
              <a:rPr sz="850" spc="25" dirty="0">
                <a:latin typeface="Arial"/>
                <a:cs typeface="Arial"/>
              </a:rPr>
              <a:t>2</a:t>
            </a:r>
            <a:r>
              <a:rPr sz="850" spc="30" dirty="0">
                <a:latin typeface="Arial"/>
                <a:cs typeface="Arial"/>
              </a:rPr>
              <a:t>5</a:t>
            </a:r>
            <a:r>
              <a:rPr sz="800" i="1" spc="10" dirty="0">
                <a:latin typeface="Arial"/>
                <a:cs typeface="Arial"/>
              </a:rPr>
              <a:t>e</a:t>
            </a:r>
            <a:r>
              <a:rPr sz="1050" i="1" spc="-7" baseline="23809" dirty="0">
                <a:latin typeface="Arial"/>
                <a:cs typeface="Arial"/>
              </a:rPr>
              <a:t>-</a:t>
            </a:r>
            <a:r>
              <a:rPr sz="800" i="1" spc="10" dirty="0">
                <a:latin typeface="Arial"/>
                <a:cs typeface="Arial"/>
              </a:rPr>
              <a:t>0.005</a:t>
            </a:r>
            <a:r>
              <a:rPr sz="800" i="1" spc="5" dirty="0">
                <a:latin typeface="Arial"/>
                <a:cs typeface="Arial"/>
              </a:rPr>
              <a:t>t </a:t>
            </a:r>
            <a:r>
              <a:rPr sz="800" i="1" spc="10" dirty="0">
                <a:latin typeface="Arial"/>
                <a:cs typeface="Arial"/>
              </a:rPr>
              <a:t>a</a:t>
            </a:r>
            <a:r>
              <a:rPr sz="800" i="1" spc="5" dirty="0">
                <a:latin typeface="Arial"/>
                <a:cs typeface="Arial"/>
              </a:rPr>
              <a:t>t</a:t>
            </a:r>
            <a:r>
              <a:rPr sz="800" i="1" spc="10" dirty="0">
                <a:latin typeface="Arial"/>
                <a:cs typeface="Arial"/>
              </a:rPr>
              <a:t> </a:t>
            </a:r>
            <a:r>
              <a:rPr sz="800" i="1" spc="5" dirty="0">
                <a:latin typeface="Arial"/>
                <a:cs typeface="Arial"/>
              </a:rPr>
              <a:t>t</a:t>
            </a:r>
            <a:r>
              <a:rPr sz="800" i="1" spc="10" dirty="0">
                <a:latin typeface="Arial"/>
                <a:cs typeface="Arial"/>
              </a:rPr>
              <a:t> </a:t>
            </a:r>
            <a:r>
              <a:rPr sz="800" i="1" spc="15" dirty="0">
                <a:latin typeface="Arial"/>
                <a:cs typeface="Arial"/>
              </a:rPr>
              <a:t>=</a:t>
            </a:r>
            <a:r>
              <a:rPr sz="800" i="1" spc="30" dirty="0">
                <a:latin typeface="Arial"/>
                <a:cs typeface="Arial"/>
              </a:rPr>
              <a:t> </a:t>
            </a:r>
            <a:r>
              <a:rPr sz="800" i="1" spc="15" dirty="0">
                <a:latin typeface="Arial"/>
                <a:cs typeface="Arial"/>
              </a:rPr>
              <a:t>300</a:t>
            </a:r>
            <a:endParaRPr sz="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2. </a:t>
            </a:r>
            <a:r>
              <a:rPr spc="5" dirty="0">
                <a:latin typeface="Microsoft JhengHei"/>
                <a:cs typeface="Microsoft JhengHei"/>
              </a:rPr>
              <a:t>特殊图形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3791"/>
            <a:ext cx="3543935" cy="3783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直方</a:t>
            </a:r>
            <a:r>
              <a:rPr sz="2800" dirty="0">
                <a:latin typeface="Microsoft JhengHei"/>
                <a:cs typeface="Microsoft JhengHei"/>
              </a:rPr>
              <a:t>图</a:t>
            </a:r>
            <a:r>
              <a:rPr sz="2800" b="1" dirty="0">
                <a:latin typeface="Times New Roman"/>
                <a:cs typeface="Times New Roman"/>
              </a:rPr>
              <a:t>(</a:t>
            </a:r>
            <a:r>
              <a:rPr sz="2800" dirty="0">
                <a:latin typeface="Microsoft JhengHei"/>
                <a:cs typeface="Microsoft JhengHei"/>
              </a:rPr>
              <a:t>柱形</a:t>
            </a:r>
            <a:r>
              <a:rPr sz="2800" spc="-5" dirty="0">
                <a:latin typeface="Microsoft JhengHei"/>
                <a:cs typeface="Microsoft JhengHei"/>
              </a:rPr>
              <a:t>图</a:t>
            </a:r>
            <a:r>
              <a:rPr sz="2800" b="1" dirty="0">
                <a:latin typeface="Times New Roman"/>
                <a:cs typeface="Times New Roman"/>
              </a:rPr>
              <a:t>)bar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垂</a:t>
            </a:r>
            <a:r>
              <a:rPr sz="2800" spc="5" dirty="0">
                <a:latin typeface="Microsoft JhengHei"/>
                <a:cs typeface="Microsoft JhengHei"/>
              </a:rPr>
              <a:t>直</a:t>
            </a:r>
            <a:r>
              <a:rPr sz="2800" dirty="0">
                <a:latin typeface="Microsoft JhengHei"/>
                <a:cs typeface="Microsoft JhengHei"/>
              </a:rPr>
              <a:t>直方图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7"/>
              </a:spcBef>
            </a:pPr>
            <a:endParaRPr sz="100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累计式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7"/>
              </a:spcBef>
            </a:pPr>
            <a:endParaRPr sz="100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分组式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9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水</a:t>
            </a:r>
            <a:r>
              <a:rPr sz="2800" spc="5" dirty="0">
                <a:latin typeface="Microsoft JhengHei"/>
                <a:cs typeface="Microsoft JhengHei"/>
              </a:rPr>
              <a:t>平</a:t>
            </a:r>
            <a:r>
              <a:rPr sz="2800" dirty="0">
                <a:latin typeface="Microsoft JhengHei"/>
                <a:cs typeface="Microsoft JhengHei"/>
              </a:rPr>
              <a:t>直方图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累计式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7"/>
              </a:spcBef>
            </a:pPr>
            <a:endParaRPr sz="100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latin typeface="Microsoft JhengHei"/>
                <a:cs typeface="Microsoft JhengHei"/>
              </a:rPr>
              <a:t>分组式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3.15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98244" y="1242059"/>
            <a:ext cx="3021330" cy="937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x =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-2.9</a:t>
            </a:r>
            <a:r>
              <a:rPr sz="2800" b="1" spc="5" dirty="0">
                <a:latin typeface="Times New Roman"/>
                <a:cs typeface="Times New Roman"/>
              </a:rPr>
              <a:t>:</a:t>
            </a:r>
            <a:r>
              <a:rPr sz="2800" b="1" dirty="0">
                <a:latin typeface="Times New Roman"/>
                <a:cs typeface="Times New Roman"/>
              </a:rPr>
              <a:t>0.2</a:t>
            </a:r>
            <a:r>
              <a:rPr sz="2800" b="1" spc="5" dirty="0">
                <a:latin typeface="Times New Roman"/>
                <a:cs typeface="Times New Roman"/>
              </a:rPr>
              <a:t>:</a:t>
            </a:r>
            <a:r>
              <a:rPr sz="2800" b="1" dirty="0">
                <a:latin typeface="Times New Roman"/>
                <a:cs typeface="Times New Roman"/>
              </a:rPr>
              <a:t>2.9;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2700">
              <a:lnSpc>
                <a:spcPts val="3345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bar(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,exp</a:t>
            </a:r>
            <a:r>
              <a:rPr sz="28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-x.*x),'r</a:t>
            </a:r>
            <a:r>
              <a:rPr sz="2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'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08048" y="2465070"/>
            <a:ext cx="5506974" cy="36278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4295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3.16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8490" y="1366773"/>
            <a:ext cx="3379470" cy="758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北</a:t>
            </a:r>
            <a:r>
              <a:rPr sz="2400" spc="5" dirty="0">
                <a:latin typeface="Microsoft JhengHei"/>
                <a:cs typeface="Microsoft JhengHei"/>
              </a:rPr>
              <a:t>京</a:t>
            </a:r>
            <a:r>
              <a:rPr sz="2400" dirty="0">
                <a:latin typeface="Microsoft JhengHei"/>
                <a:cs typeface="Microsoft JhengHei"/>
              </a:rPr>
              <a:t>市从业人员统计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8"/>
              </a:spcBef>
            </a:pPr>
            <a:endParaRPr sz="500"/>
          </a:p>
          <a:p>
            <a:pPr marL="22225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1990</a:t>
            </a:r>
            <a:r>
              <a:rPr sz="2000" spc="-20" dirty="0">
                <a:latin typeface="Microsoft JhengHei"/>
                <a:cs typeface="Microsoft JhengHei"/>
              </a:rPr>
              <a:t>年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76344" y="1797050"/>
            <a:ext cx="78867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1995</a:t>
            </a:r>
            <a:r>
              <a:rPr sz="2000" spc="-20" dirty="0">
                <a:latin typeface="Microsoft JhengHei"/>
                <a:cs typeface="Microsoft JhengHei"/>
              </a:rPr>
              <a:t>年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80252" y="1797050"/>
            <a:ext cx="78867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2000</a:t>
            </a:r>
            <a:r>
              <a:rPr sz="2000" spc="-20" dirty="0">
                <a:latin typeface="Microsoft JhengHei"/>
                <a:cs typeface="Microsoft JhengHei"/>
              </a:rPr>
              <a:t>年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5689" y="3415283"/>
            <a:ext cx="7648575" cy="2512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icrosoft JhengHei"/>
                <a:cs typeface="Microsoft JhengHei"/>
              </a:rPr>
              <a:t>执</a:t>
            </a:r>
            <a:r>
              <a:rPr sz="2400" spc="5" dirty="0">
                <a:latin typeface="Microsoft JhengHei"/>
                <a:cs typeface="Microsoft JhengHei"/>
              </a:rPr>
              <a:t>行</a:t>
            </a:r>
            <a:r>
              <a:rPr sz="2400" dirty="0">
                <a:latin typeface="Microsoft JhengHei"/>
                <a:cs typeface="Microsoft JhengHei"/>
              </a:rPr>
              <a:t>以下语句：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year=[1990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1995 2000];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people=[90.7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281.6 254.8; 70.6 271 323.7; 73.9 214.6 326.5];</a:t>
            </a:r>
            <a:endParaRPr sz="2400">
              <a:latin typeface="Times New Roman"/>
              <a:cs typeface="Times New Roman"/>
            </a:endParaRPr>
          </a:p>
          <a:p>
            <a:pPr marL="12700" marR="246379">
              <a:lnSpc>
                <a:spcPct val="117300"/>
              </a:lnSpc>
              <a:spcBef>
                <a:spcPts val="75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bar(yea</a:t>
            </a:r>
            <a:r>
              <a:rPr sz="2400" b="1" spc="-22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eople, ‘stack’); legend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(‘\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fontsize{6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}</a:t>
            </a:r>
            <a:r>
              <a:rPr sz="2400" dirty="0">
                <a:solidFill>
                  <a:srgbClr val="1C1C1C"/>
                </a:solidFill>
                <a:latin typeface="Microsoft JhengHei"/>
                <a:cs typeface="Microsoft JhengHei"/>
              </a:rPr>
              <a:t>第</a:t>
            </a:r>
            <a:r>
              <a:rPr sz="2400" spc="5" dirty="0">
                <a:solidFill>
                  <a:srgbClr val="1C1C1C"/>
                </a:solidFill>
                <a:latin typeface="Microsoft JhengHei"/>
                <a:cs typeface="Microsoft JhengHei"/>
              </a:rPr>
              <a:t>一</a:t>
            </a:r>
            <a:r>
              <a:rPr sz="2400" dirty="0">
                <a:solidFill>
                  <a:srgbClr val="1C1C1C"/>
                </a:solidFill>
                <a:latin typeface="Microsoft JhengHei"/>
                <a:cs typeface="Microsoft JhengHei"/>
              </a:rPr>
              <a:t>产业</a:t>
            </a:r>
            <a:r>
              <a:rPr sz="2400" spc="10" dirty="0">
                <a:solidFill>
                  <a:srgbClr val="1C1C1C"/>
                </a:solidFill>
                <a:latin typeface="Microsoft JhengHei"/>
                <a:cs typeface="Microsoft JhengHei"/>
              </a:rPr>
              <a:t>’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,</a:t>
            </a:r>
            <a:r>
              <a:rPr sz="2400" b="1" spc="-20" dirty="0">
                <a:solidFill>
                  <a:srgbClr val="1C1C1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‘\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fontsize{6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}</a:t>
            </a:r>
            <a:r>
              <a:rPr sz="2400" dirty="0">
                <a:solidFill>
                  <a:srgbClr val="1C1C1C"/>
                </a:solidFill>
                <a:latin typeface="Microsoft JhengHei"/>
                <a:cs typeface="Microsoft JhengHei"/>
              </a:rPr>
              <a:t>第</a:t>
            </a:r>
            <a:r>
              <a:rPr sz="2400" spc="5" dirty="0">
                <a:solidFill>
                  <a:srgbClr val="1C1C1C"/>
                </a:solidFill>
                <a:latin typeface="Microsoft JhengHei"/>
                <a:cs typeface="Microsoft JhengHei"/>
              </a:rPr>
              <a:t>二</a:t>
            </a:r>
            <a:r>
              <a:rPr sz="2400" dirty="0">
                <a:solidFill>
                  <a:srgbClr val="1C1C1C"/>
                </a:solidFill>
                <a:latin typeface="Microsoft JhengHei"/>
                <a:cs typeface="Microsoft JhengHei"/>
              </a:rPr>
              <a:t>产业’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  <a:p>
            <a:pPr marL="546100">
              <a:lnSpc>
                <a:spcPct val="100000"/>
              </a:lnSpc>
            </a:pPr>
            <a:r>
              <a:rPr sz="2400" b="1" spc="-5" dirty="0">
                <a:solidFill>
                  <a:srgbClr val="1C1C1C"/>
                </a:solidFill>
                <a:latin typeface="Times New Roman"/>
                <a:cs typeface="Times New Roman"/>
              </a:rPr>
              <a:t>‘\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fontsize{6</a:t>
            </a:r>
            <a:r>
              <a:rPr sz="2400" b="1" spc="5" dirty="0">
                <a:solidFill>
                  <a:srgbClr val="1C1C1C"/>
                </a:solidFill>
                <a:latin typeface="Times New Roman"/>
                <a:cs typeface="Times New Roman"/>
              </a:rPr>
              <a:t>}</a:t>
            </a:r>
            <a:r>
              <a:rPr sz="2400" spc="5" dirty="0">
                <a:solidFill>
                  <a:srgbClr val="1C1C1C"/>
                </a:solidFill>
                <a:latin typeface="Microsoft JhengHei"/>
                <a:cs typeface="Microsoft JhengHei"/>
              </a:rPr>
              <a:t>第三产</a:t>
            </a:r>
            <a:r>
              <a:rPr sz="2400" dirty="0">
                <a:solidFill>
                  <a:srgbClr val="1C1C1C"/>
                </a:solidFill>
                <a:latin typeface="Microsoft JhengHei"/>
                <a:cs typeface="Microsoft JhengHei"/>
              </a:rPr>
              <a:t>业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'</a:t>
            </a:r>
            <a:r>
              <a:rPr sz="2400" b="1" spc="-10" dirty="0">
                <a:solidFill>
                  <a:srgbClr val="1C1C1C"/>
                </a:solidFill>
                <a:latin typeface="Times New Roman"/>
                <a:cs typeface="Times New Roman"/>
              </a:rPr>
              <a:t>)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050036" y="2280191"/>
          <a:ext cx="6556502" cy="1139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17320"/>
                <a:gridCol w="1383505"/>
                <a:gridCol w="1638427"/>
                <a:gridCol w="2117249"/>
              </a:tblGrid>
              <a:tr h="38681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第一产业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688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90.7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70.6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73.9</a:t>
                      </a: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（万人）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7337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第二产业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338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281.6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271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214.6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919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spc="5" dirty="0">
                          <a:latin typeface="Microsoft JhengHei"/>
                          <a:cs typeface="Microsoft JhengHei"/>
                        </a:rPr>
                        <a:t>第三产业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7338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254.8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323.7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326.5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1316" y="1186179"/>
            <a:ext cx="2162175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累</a:t>
            </a:r>
            <a:r>
              <a:rPr sz="2800" spc="5" dirty="0">
                <a:latin typeface="Microsoft JhengHei"/>
                <a:cs typeface="Microsoft JhengHei"/>
              </a:rPr>
              <a:t>计</a:t>
            </a:r>
            <a:r>
              <a:rPr sz="2800" dirty="0">
                <a:latin typeface="Microsoft JhengHei"/>
                <a:cs typeface="Microsoft JhengHei"/>
              </a:rPr>
              <a:t>式直方图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692401" y="1844801"/>
            <a:ext cx="5410200" cy="38160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98244" y="1154429"/>
            <a:ext cx="6170295" cy="998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127375" algn="l"/>
              </a:tabLst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bar(yea</a:t>
            </a:r>
            <a:r>
              <a:rPr sz="2000" b="1" spc="-19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people, ‘g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oup’);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分组式直方图</a:t>
            </a:r>
            <a:endParaRPr sz="2000">
              <a:latin typeface="Microsoft JhengHei"/>
              <a:cs typeface="Microsoft JhengHei"/>
            </a:endParaRPr>
          </a:p>
          <a:p>
            <a:pPr marL="546100" marR="6350" indent="-5334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legend(‘\fon</a:t>
            </a:r>
            <a:r>
              <a:rPr sz="2000" b="1" spc="-20" dirty="0">
                <a:latin typeface="Times New Roman"/>
                <a:cs typeface="Times New Roman"/>
              </a:rPr>
              <a:t>t</a:t>
            </a:r>
            <a:r>
              <a:rPr sz="2000" b="1" spc="-10" dirty="0">
                <a:latin typeface="Times New Roman"/>
                <a:cs typeface="Times New Roman"/>
              </a:rPr>
              <a:t>s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ze{6}</a:t>
            </a:r>
            <a:r>
              <a:rPr sz="2000" spc="-20" dirty="0">
                <a:latin typeface="Microsoft JhengHei"/>
                <a:cs typeface="Microsoft JhengHei"/>
              </a:rPr>
              <a:t>第一产业</a:t>
            </a:r>
            <a:r>
              <a:rPr sz="2000" spc="-15" dirty="0">
                <a:latin typeface="Microsoft JhengHei"/>
                <a:cs typeface="Microsoft JhengHei"/>
              </a:rPr>
              <a:t>’</a:t>
            </a:r>
            <a:r>
              <a:rPr sz="2000" b="1" spc="-5" dirty="0">
                <a:latin typeface="Times New Roman"/>
                <a:cs typeface="Times New Roman"/>
              </a:rPr>
              <a:t>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‘\fonts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ze{6}</a:t>
            </a:r>
            <a:r>
              <a:rPr sz="2000" spc="-20" dirty="0">
                <a:latin typeface="Microsoft JhengHei"/>
                <a:cs typeface="Microsoft JhengHei"/>
              </a:rPr>
              <a:t>第二产业’</a:t>
            </a:r>
            <a:r>
              <a:rPr sz="2000" b="1" spc="-5" dirty="0">
                <a:latin typeface="Times New Roman"/>
                <a:cs typeface="Times New Roman"/>
              </a:rPr>
              <a:t>, </a:t>
            </a:r>
            <a:r>
              <a:rPr sz="2000" b="1" spc="-10" dirty="0">
                <a:latin typeface="Times New Roman"/>
                <a:cs typeface="Times New Roman"/>
              </a:rPr>
              <a:t>‘\fontsize{6</a:t>
            </a:r>
            <a:r>
              <a:rPr sz="2000" b="1" spc="-15" dirty="0">
                <a:latin typeface="Times New Roman"/>
                <a:cs typeface="Times New Roman"/>
              </a:rPr>
              <a:t>}</a:t>
            </a:r>
            <a:r>
              <a:rPr sz="2000" spc="-20" dirty="0">
                <a:latin typeface="Microsoft JhengHei"/>
                <a:cs typeface="Microsoft JhengHei"/>
              </a:rPr>
              <a:t>第三产业</a:t>
            </a:r>
            <a:r>
              <a:rPr sz="2000" b="1" spc="-10" dirty="0">
                <a:latin typeface="Times New Roman"/>
                <a:cs typeface="Times New Roman"/>
              </a:rPr>
              <a:t>'</a:t>
            </a:r>
            <a:r>
              <a:rPr sz="2000" b="1" spc="-20" dirty="0">
                <a:latin typeface="Times New Roman"/>
                <a:cs typeface="Times New Roman"/>
              </a:rPr>
              <a:t>)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8048" y="2335529"/>
            <a:ext cx="5410200" cy="3744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189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6189" y="352552"/>
            <a:ext cx="686689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55295" algn="l"/>
              </a:tabLst>
            </a:pPr>
            <a:r>
              <a:rPr sz="3600" spc="-325" dirty="0">
                <a:solidFill>
                  <a:srgbClr val="4D009A"/>
                </a:solidFill>
                <a:latin typeface="Arial"/>
                <a:cs typeface="Arial"/>
              </a:rPr>
              <a:t>2	</a:t>
            </a:r>
            <a:r>
              <a:rPr sz="3600" spc="1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600" spc="-25" dirty="0">
                <a:solidFill>
                  <a:srgbClr val="4D009A"/>
                </a:solidFill>
                <a:latin typeface="Arial"/>
                <a:cs typeface="Arial"/>
              </a:rPr>
              <a:t>ATLA</a:t>
            </a:r>
            <a:r>
              <a:rPr sz="3600" spc="-2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的桌面环境及入门知识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4268470" cy="3296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启动与退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出</a:t>
            </a:r>
            <a:r>
              <a:rPr sz="2600" spc="15" dirty="0">
                <a:solidFill>
                  <a:srgbClr val="0000FF"/>
                </a:solidFill>
                <a:latin typeface="Arial"/>
                <a:cs typeface="Arial"/>
              </a:rPr>
              <a:t>MATL</a:t>
            </a:r>
            <a:r>
              <a:rPr sz="2600" spc="2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600" spc="-14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endParaRPr sz="26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4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窗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口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及使用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3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值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表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、变量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表达式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3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命令历史窗口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6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工作空间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3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获取在线帮助</a:t>
            </a:r>
            <a:endParaRPr sz="26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5267" y="1249679"/>
            <a:ext cx="7144384" cy="690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269615" algn="l"/>
              </a:tabLst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barh(yea</a:t>
            </a:r>
            <a:r>
              <a:rPr sz="2000" b="1" spc="-19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people,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‘g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oup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’);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6600"/>
                </a:solidFill>
                <a:latin typeface="Microsoft JhengHei"/>
                <a:cs typeface="Microsoft JhengHei"/>
              </a:rPr>
              <a:t>分组式直方图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legend(‘\fon</a:t>
            </a:r>
            <a:r>
              <a:rPr sz="2000" b="1" spc="-20" dirty="0">
                <a:latin typeface="Times New Roman"/>
                <a:cs typeface="Times New Roman"/>
              </a:rPr>
              <a:t>t</a:t>
            </a:r>
            <a:r>
              <a:rPr sz="2000" b="1" spc="-10" dirty="0">
                <a:latin typeface="Times New Roman"/>
                <a:cs typeface="Times New Roman"/>
              </a:rPr>
              <a:t>s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ze</a:t>
            </a:r>
            <a:r>
              <a:rPr sz="2000" b="1" spc="-15" dirty="0">
                <a:latin typeface="Times New Roman"/>
                <a:cs typeface="Times New Roman"/>
              </a:rPr>
              <a:t>{</a:t>
            </a:r>
            <a:r>
              <a:rPr sz="2000" b="1" spc="-10" dirty="0">
                <a:latin typeface="Times New Roman"/>
                <a:cs typeface="Times New Roman"/>
              </a:rPr>
              <a:t>6}</a:t>
            </a:r>
            <a:r>
              <a:rPr sz="2000" b="1" spc="-20" dirty="0">
                <a:latin typeface="Times New Roman"/>
                <a:cs typeface="Times New Roman"/>
              </a:rPr>
              <a:t>f</a:t>
            </a:r>
            <a:r>
              <a:rPr sz="2000" b="1" spc="-10" dirty="0">
                <a:latin typeface="Times New Roman"/>
                <a:cs typeface="Times New Roman"/>
              </a:rPr>
              <a:t>irs</a:t>
            </a:r>
            <a:r>
              <a:rPr sz="2000" b="1" spc="-20" dirty="0">
                <a:latin typeface="Times New Roman"/>
                <a:cs typeface="Times New Roman"/>
              </a:rPr>
              <a:t>t’</a:t>
            </a:r>
            <a:r>
              <a:rPr sz="2000" b="1" spc="-5" dirty="0">
                <a:latin typeface="Times New Roman"/>
                <a:cs typeface="Times New Roman"/>
              </a:rPr>
              <a:t>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‘\fontsize</a:t>
            </a:r>
            <a:r>
              <a:rPr sz="2000" b="1" spc="-15" dirty="0">
                <a:latin typeface="Times New Roman"/>
                <a:cs typeface="Times New Roman"/>
              </a:rPr>
              <a:t>{</a:t>
            </a:r>
            <a:r>
              <a:rPr sz="2000" b="1" spc="-10" dirty="0">
                <a:latin typeface="Times New Roman"/>
                <a:cs typeface="Times New Roman"/>
              </a:rPr>
              <a:t>6}seco</a:t>
            </a:r>
            <a:r>
              <a:rPr sz="2000" b="1" spc="-25" dirty="0">
                <a:latin typeface="Times New Roman"/>
                <a:cs typeface="Times New Roman"/>
              </a:rPr>
              <a:t>n</a:t>
            </a:r>
            <a:r>
              <a:rPr sz="2000" b="1" spc="-20" dirty="0">
                <a:latin typeface="Times New Roman"/>
                <a:cs typeface="Times New Roman"/>
              </a:rPr>
              <a:t>d</a:t>
            </a:r>
            <a:r>
              <a:rPr sz="2000" b="1" spc="-10" dirty="0">
                <a:latin typeface="Times New Roman"/>
                <a:cs typeface="Times New Roman"/>
              </a:rPr>
              <a:t>’</a:t>
            </a:r>
            <a:r>
              <a:rPr sz="2000" b="1" spc="-5" dirty="0">
                <a:latin typeface="Times New Roman"/>
                <a:cs typeface="Times New Roman"/>
              </a:rPr>
              <a:t>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‘\fontsize</a:t>
            </a:r>
            <a:r>
              <a:rPr sz="2000" b="1" spc="-15" dirty="0">
                <a:latin typeface="Times New Roman"/>
                <a:cs typeface="Times New Roman"/>
              </a:rPr>
              <a:t>{</a:t>
            </a:r>
            <a:r>
              <a:rPr sz="2000" b="1" spc="-5" dirty="0">
                <a:latin typeface="Times New Roman"/>
                <a:cs typeface="Times New Roman"/>
              </a:rPr>
              <a:t>6</a:t>
            </a:r>
            <a:r>
              <a:rPr sz="2000" b="1" spc="-10" dirty="0">
                <a:latin typeface="Times New Roman"/>
                <a:cs typeface="Times New Roman"/>
              </a:rPr>
              <a:t>}third</a:t>
            </a:r>
            <a:r>
              <a:rPr sz="2000" b="1" spc="-20" dirty="0">
                <a:latin typeface="Times New Roman"/>
                <a:cs typeface="Times New Roman"/>
              </a:rPr>
              <a:t>'</a:t>
            </a:r>
            <a:r>
              <a:rPr sz="2000" b="1" spc="-10" dirty="0">
                <a:latin typeface="Times New Roman"/>
                <a:cs typeface="Times New Roman"/>
              </a:rPr>
              <a:t>);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08048" y="2241804"/>
            <a:ext cx="5329428" cy="3744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3489" y="1267205"/>
            <a:ext cx="7207250" cy="690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187700" algn="l"/>
              </a:tabLst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barh(yea</a:t>
            </a:r>
            <a:r>
              <a:rPr sz="2000" b="1" spc="-19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people,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‘stack’);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006600"/>
                </a:solidFill>
                <a:latin typeface="Microsoft JhengHei"/>
                <a:cs typeface="Microsoft JhengHei"/>
              </a:rPr>
              <a:t>累积式直方图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legend(‘\fon</a:t>
            </a:r>
            <a:r>
              <a:rPr sz="2000" b="1" spc="-20" dirty="0">
                <a:latin typeface="Times New Roman"/>
                <a:cs typeface="Times New Roman"/>
              </a:rPr>
              <a:t>t</a:t>
            </a:r>
            <a:r>
              <a:rPr sz="2000" b="1" spc="-10" dirty="0">
                <a:latin typeface="Times New Roman"/>
                <a:cs typeface="Times New Roman"/>
              </a:rPr>
              <a:t>s</a:t>
            </a:r>
            <a:r>
              <a:rPr sz="2000" b="1" spc="-20" dirty="0">
                <a:latin typeface="Times New Roman"/>
                <a:cs typeface="Times New Roman"/>
              </a:rPr>
              <a:t>i</a:t>
            </a:r>
            <a:r>
              <a:rPr sz="2000" b="1" spc="-10" dirty="0">
                <a:latin typeface="Times New Roman"/>
                <a:cs typeface="Times New Roman"/>
              </a:rPr>
              <a:t>ze{6}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firs</a:t>
            </a:r>
            <a:r>
              <a:rPr sz="2000" b="1" spc="-15" dirty="0">
                <a:latin typeface="Times New Roman"/>
                <a:cs typeface="Times New Roman"/>
              </a:rPr>
              <a:t>t</a:t>
            </a:r>
            <a:r>
              <a:rPr sz="2000" b="1" spc="-10" dirty="0">
                <a:latin typeface="Times New Roman"/>
                <a:cs typeface="Times New Roman"/>
              </a:rPr>
              <a:t>’,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‘\fontsize{6}second’,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‘\fontsi</a:t>
            </a:r>
            <a:r>
              <a:rPr sz="2000" b="1" spc="-20" dirty="0">
                <a:latin typeface="Times New Roman"/>
                <a:cs typeface="Times New Roman"/>
              </a:rPr>
              <a:t>z</a:t>
            </a:r>
            <a:r>
              <a:rPr sz="2000" b="1" spc="-10" dirty="0">
                <a:latin typeface="Times New Roman"/>
                <a:cs typeface="Times New Roman"/>
              </a:rPr>
              <a:t>e{6}third'</a:t>
            </a:r>
            <a:r>
              <a:rPr sz="2000" b="1" spc="-20" dirty="0">
                <a:latin typeface="Times New Roman"/>
                <a:cs typeface="Times New Roman"/>
              </a:rPr>
              <a:t>)</a:t>
            </a:r>
            <a:r>
              <a:rPr sz="2000" b="1" spc="-10" dirty="0">
                <a:latin typeface="Times New Roman"/>
                <a:cs typeface="Times New Roman"/>
              </a:rPr>
              <a:t>;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34895" y="2205227"/>
            <a:ext cx="5472684" cy="36796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饼图指</a:t>
            </a:r>
            <a:r>
              <a:rPr spc="-5" dirty="0">
                <a:latin typeface="Microsoft JhengHei"/>
                <a:cs typeface="Microsoft JhengHei"/>
              </a:rPr>
              <a:t>令</a:t>
            </a:r>
            <a:r>
              <a:rPr b="1" dirty="0">
                <a:latin typeface="Times New Roman"/>
                <a:cs typeface="Times New Roman"/>
              </a:rPr>
              <a:t>pie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312417"/>
            <a:ext cx="7394575" cy="4437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饼</a:t>
            </a:r>
            <a:r>
              <a:rPr sz="2800" spc="10" dirty="0">
                <a:latin typeface="Microsoft JhengHei"/>
                <a:cs typeface="Microsoft JhengHei"/>
              </a:rPr>
              <a:t>图</a:t>
            </a:r>
            <a:r>
              <a:rPr sz="2800" dirty="0">
                <a:latin typeface="Microsoft JhengHei"/>
                <a:cs typeface="Microsoft JhengHei"/>
              </a:rPr>
              <a:t>指令</a:t>
            </a:r>
            <a:r>
              <a:rPr sz="2800" b="1" dirty="0">
                <a:latin typeface="Times New Roman"/>
                <a:cs typeface="Times New Roman"/>
              </a:rPr>
              <a:t>pie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Microsoft JhengHei"/>
                <a:cs typeface="Microsoft JhengHei"/>
              </a:rPr>
              <a:t>用来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表示各元素占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总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和的百分 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800" dirty="0">
                <a:latin typeface="Microsoft JhengHei"/>
                <a:cs typeface="Microsoft JhengHei"/>
              </a:rPr>
              <a:t>。该指令第二输入变</a:t>
            </a:r>
            <a:r>
              <a:rPr sz="2800" spc="-15" dirty="0">
                <a:latin typeface="Microsoft JhengHei"/>
                <a:cs typeface="Microsoft JhengHei"/>
              </a:rPr>
              <a:t>量</a:t>
            </a:r>
            <a:r>
              <a:rPr sz="2800" dirty="0">
                <a:latin typeface="Microsoft JhengHei"/>
                <a:cs typeface="Microsoft JhengHei"/>
              </a:rPr>
              <a:t>是与第一变</a:t>
            </a:r>
            <a:r>
              <a:rPr sz="2800" spc="-15" dirty="0">
                <a:latin typeface="Microsoft JhengHei"/>
                <a:cs typeface="Microsoft JhengHei"/>
              </a:rPr>
              <a:t>量</a:t>
            </a:r>
            <a:r>
              <a:rPr sz="2800" dirty="0">
                <a:latin typeface="Microsoft JhengHei"/>
                <a:cs typeface="Microsoft JhengHei"/>
              </a:rPr>
              <a:t>同长 </a:t>
            </a:r>
            <a:r>
              <a:rPr sz="2800" spc="5" dirty="0">
                <a:latin typeface="Microsoft JhengHei"/>
                <a:cs typeface="Microsoft JhengHei"/>
              </a:rPr>
              <a:t>的</a:t>
            </a:r>
            <a:r>
              <a:rPr sz="2800" b="1" dirty="0">
                <a:latin typeface="Times New Roman"/>
                <a:cs typeface="Times New Roman"/>
              </a:rPr>
              <a:t>0-1</a:t>
            </a:r>
            <a:r>
              <a:rPr sz="2800" dirty="0">
                <a:latin typeface="Microsoft JhengHei"/>
                <a:cs typeface="Microsoft JhengHei"/>
              </a:rPr>
              <a:t>向量，</a:t>
            </a:r>
            <a:r>
              <a:rPr sz="2800" b="1" spc="-5" dirty="0">
                <a:latin typeface="Times New Roman"/>
                <a:cs typeface="Times New Roman"/>
              </a:rPr>
              <a:t>1</a:t>
            </a:r>
            <a:r>
              <a:rPr sz="2800" dirty="0">
                <a:latin typeface="Microsoft JhengHei"/>
                <a:cs typeface="Microsoft JhengHei"/>
              </a:rPr>
              <a:t>使对应扇</a:t>
            </a:r>
            <a:r>
              <a:rPr sz="2800" spc="-15" dirty="0">
                <a:latin typeface="Microsoft JhengHei"/>
                <a:cs typeface="Microsoft JhengHei"/>
              </a:rPr>
              <a:t>块</a:t>
            </a:r>
            <a:r>
              <a:rPr sz="2800" dirty="0">
                <a:latin typeface="Microsoft JhengHei"/>
                <a:cs typeface="Microsoft JhengHei"/>
              </a:rPr>
              <a:t>突出。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723265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a=</a:t>
            </a:r>
            <a:r>
              <a:rPr sz="2800" b="1" spc="5" dirty="0">
                <a:latin typeface="Times New Roman"/>
                <a:cs typeface="Times New Roman"/>
              </a:rPr>
              <a:t>[</a:t>
            </a:r>
            <a:r>
              <a:rPr sz="2800" b="1" dirty="0">
                <a:latin typeface="Times New Roman"/>
                <a:cs typeface="Times New Roman"/>
              </a:rPr>
              <a:t>1,</a:t>
            </a:r>
            <a:r>
              <a:rPr sz="2800" b="1" spc="5" dirty="0">
                <a:latin typeface="Times New Roman"/>
                <a:cs typeface="Times New Roman"/>
              </a:rPr>
              <a:t>1</a:t>
            </a:r>
            <a:r>
              <a:rPr sz="2800" b="1" dirty="0">
                <a:latin typeface="Times New Roman"/>
                <a:cs typeface="Times New Roman"/>
              </a:rPr>
              <a:t>.6,</a:t>
            </a:r>
            <a:r>
              <a:rPr sz="2800" b="1" spc="10" dirty="0">
                <a:latin typeface="Times New Roman"/>
                <a:cs typeface="Times New Roman"/>
              </a:rPr>
              <a:t>1</a:t>
            </a:r>
            <a:r>
              <a:rPr sz="2800" b="1" dirty="0">
                <a:latin typeface="Times New Roman"/>
                <a:cs typeface="Times New Roman"/>
              </a:rPr>
              <a:t>.2,0.8,2.1];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723265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su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pl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,1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,pie(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,[1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0 1 0 0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),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723265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lege</a:t>
            </a:r>
            <a:r>
              <a:rPr sz="2800" b="1" spc="5" dirty="0">
                <a:latin typeface="Times New Roman"/>
                <a:cs typeface="Times New Roman"/>
              </a:rPr>
              <a:t>n</a:t>
            </a:r>
            <a:r>
              <a:rPr sz="2800" b="1" dirty="0">
                <a:latin typeface="Times New Roman"/>
                <a:cs typeface="Times New Roman"/>
              </a:rPr>
              <a:t>d</a:t>
            </a:r>
            <a:r>
              <a:rPr sz="2800" b="1" spc="5" dirty="0">
                <a:latin typeface="Times New Roman"/>
                <a:cs typeface="Times New Roman"/>
              </a:rPr>
              <a:t>(</a:t>
            </a:r>
            <a:r>
              <a:rPr sz="2800" b="1" dirty="0">
                <a:latin typeface="Times New Roman"/>
                <a:cs typeface="Times New Roman"/>
              </a:rPr>
              <a:t>{'1','2'</a:t>
            </a:r>
            <a:r>
              <a:rPr sz="2800" b="1" spc="-15" dirty="0">
                <a:latin typeface="Times New Roman"/>
                <a:cs typeface="Times New Roman"/>
              </a:rPr>
              <a:t>,</a:t>
            </a:r>
            <a:r>
              <a:rPr sz="2800" b="1" dirty="0">
                <a:latin typeface="Times New Roman"/>
                <a:cs typeface="Times New Roman"/>
              </a:rPr>
              <a:t>'3','</a:t>
            </a:r>
            <a:r>
              <a:rPr sz="2800" b="1" spc="-10" dirty="0">
                <a:latin typeface="Times New Roman"/>
                <a:cs typeface="Times New Roman"/>
              </a:rPr>
              <a:t>4</a:t>
            </a:r>
            <a:r>
              <a:rPr sz="2800" b="1" dirty="0">
                <a:latin typeface="Times New Roman"/>
                <a:cs typeface="Times New Roman"/>
              </a:rPr>
              <a:t>',</a:t>
            </a:r>
            <a:r>
              <a:rPr sz="2800" b="1" spc="-10" dirty="0">
                <a:latin typeface="Times New Roman"/>
                <a:cs typeface="Times New Roman"/>
              </a:rPr>
              <a:t>'</a:t>
            </a:r>
            <a:r>
              <a:rPr sz="2800" b="1" dirty="0">
                <a:latin typeface="Times New Roman"/>
                <a:cs typeface="Times New Roman"/>
              </a:rPr>
              <a:t>5'})</a:t>
            </a:r>
            <a:endParaRPr sz="2800">
              <a:latin typeface="Times New Roman"/>
              <a:cs typeface="Times New Roman"/>
            </a:endParaRPr>
          </a:p>
          <a:p>
            <a:pPr marL="635000" marR="1668145">
              <a:lnSpc>
                <a:spcPct val="12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su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pl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1,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,2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b=i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==mi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n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)) pie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,b)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635000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col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rmap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cool)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4503" y="1412648"/>
            <a:ext cx="6925490" cy="4367985"/>
          </a:xfrm>
          <a:custGeom>
            <a:avLst/>
            <a:gdLst/>
            <a:ahLst/>
            <a:cxnLst/>
            <a:rect l="l" t="t" r="r" b="b"/>
            <a:pathLst>
              <a:path w="6925490" h="4367985">
                <a:moveTo>
                  <a:pt x="0" y="4367985"/>
                </a:moveTo>
                <a:lnTo>
                  <a:pt x="6925490" y="4367985"/>
                </a:lnTo>
                <a:lnTo>
                  <a:pt x="6925490" y="0"/>
                </a:lnTo>
                <a:lnTo>
                  <a:pt x="0" y="0"/>
                </a:lnTo>
                <a:lnTo>
                  <a:pt x="0" y="4367985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06536" y="2551236"/>
            <a:ext cx="765216" cy="882866"/>
          </a:xfrm>
          <a:custGeom>
            <a:avLst/>
            <a:gdLst/>
            <a:ahLst/>
            <a:cxnLst/>
            <a:rect l="l" t="t" r="r" b="b"/>
            <a:pathLst>
              <a:path w="765216" h="882866">
                <a:moveTo>
                  <a:pt x="765216" y="0"/>
                </a:moveTo>
                <a:lnTo>
                  <a:pt x="642073" y="0"/>
                </a:lnTo>
                <a:lnTo>
                  <a:pt x="580337" y="11586"/>
                </a:lnTo>
                <a:lnTo>
                  <a:pt x="530783" y="23172"/>
                </a:lnTo>
                <a:lnTo>
                  <a:pt x="469047" y="46344"/>
                </a:lnTo>
                <a:lnTo>
                  <a:pt x="419790" y="57930"/>
                </a:lnTo>
                <a:lnTo>
                  <a:pt x="358185" y="81103"/>
                </a:lnTo>
                <a:lnTo>
                  <a:pt x="308895" y="104584"/>
                </a:lnTo>
                <a:lnTo>
                  <a:pt x="259193" y="139342"/>
                </a:lnTo>
                <a:lnTo>
                  <a:pt x="209886" y="162515"/>
                </a:lnTo>
                <a:lnTo>
                  <a:pt x="160596" y="197273"/>
                </a:lnTo>
                <a:lnTo>
                  <a:pt x="123637" y="232032"/>
                </a:lnTo>
                <a:lnTo>
                  <a:pt x="86661" y="278840"/>
                </a:lnTo>
                <a:lnTo>
                  <a:pt x="36959" y="313598"/>
                </a:lnTo>
                <a:lnTo>
                  <a:pt x="0" y="359943"/>
                </a:lnTo>
                <a:lnTo>
                  <a:pt x="765216" y="882866"/>
                </a:lnTo>
                <a:lnTo>
                  <a:pt x="765216" y="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12693" y="2556952"/>
            <a:ext cx="765315" cy="882866"/>
          </a:xfrm>
          <a:custGeom>
            <a:avLst/>
            <a:gdLst/>
            <a:ahLst/>
            <a:cxnLst/>
            <a:rect l="l" t="t" r="r" b="b"/>
            <a:pathLst>
              <a:path w="765315" h="882866">
                <a:moveTo>
                  <a:pt x="765315" y="882866"/>
                </a:moveTo>
                <a:lnTo>
                  <a:pt x="765315" y="0"/>
                </a:lnTo>
                <a:lnTo>
                  <a:pt x="703579" y="0"/>
                </a:lnTo>
                <a:lnTo>
                  <a:pt x="642007" y="0"/>
                </a:lnTo>
                <a:lnTo>
                  <a:pt x="580435" y="11586"/>
                </a:lnTo>
                <a:lnTo>
                  <a:pt x="530717" y="23172"/>
                </a:lnTo>
                <a:lnTo>
                  <a:pt x="469146" y="46344"/>
                </a:lnTo>
                <a:lnTo>
                  <a:pt x="419757" y="57930"/>
                </a:lnTo>
                <a:lnTo>
                  <a:pt x="358185" y="81103"/>
                </a:lnTo>
                <a:lnTo>
                  <a:pt x="308895" y="104738"/>
                </a:lnTo>
                <a:lnTo>
                  <a:pt x="259193" y="139497"/>
                </a:lnTo>
                <a:lnTo>
                  <a:pt x="209903" y="162669"/>
                </a:lnTo>
                <a:lnTo>
                  <a:pt x="160613" y="197428"/>
                </a:lnTo>
                <a:lnTo>
                  <a:pt x="123637" y="232186"/>
                </a:lnTo>
                <a:lnTo>
                  <a:pt x="86661" y="278840"/>
                </a:lnTo>
                <a:lnTo>
                  <a:pt x="36959" y="313598"/>
                </a:lnTo>
                <a:lnTo>
                  <a:pt x="0" y="359943"/>
                </a:lnTo>
                <a:lnTo>
                  <a:pt x="765315" y="882866"/>
                </a:lnTo>
              </a:path>
            </a:pathLst>
          </a:custGeom>
          <a:ln w="1199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268182" y="2392486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15%</a:t>
            </a:r>
            <a:endParaRPr sz="125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70979" y="2992592"/>
            <a:ext cx="938144" cy="1184878"/>
          </a:xfrm>
          <a:custGeom>
            <a:avLst/>
            <a:gdLst/>
            <a:ahLst/>
            <a:cxnLst/>
            <a:rect l="l" t="t" r="r" b="b"/>
            <a:pathLst>
              <a:path w="938144" h="1184878">
                <a:moveTo>
                  <a:pt x="184846" y="0"/>
                </a:moveTo>
                <a:lnTo>
                  <a:pt x="147870" y="46344"/>
                </a:lnTo>
                <a:lnTo>
                  <a:pt x="123225" y="92689"/>
                </a:lnTo>
                <a:lnTo>
                  <a:pt x="98580" y="139497"/>
                </a:lnTo>
                <a:lnTo>
                  <a:pt x="73935" y="185842"/>
                </a:lnTo>
                <a:lnTo>
                  <a:pt x="49290" y="244081"/>
                </a:lnTo>
                <a:lnTo>
                  <a:pt x="36959" y="290426"/>
                </a:lnTo>
                <a:lnTo>
                  <a:pt x="24645" y="348357"/>
                </a:lnTo>
                <a:lnTo>
                  <a:pt x="12314" y="395165"/>
                </a:lnTo>
                <a:lnTo>
                  <a:pt x="0" y="453096"/>
                </a:lnTo>
                <a:lnTo>
                  <a:pt x="0" y="569267"/>
                </a:lnTo>
                <a:lnTo>
                  <a:pt x="12314" y="615611"/>
                </a:lnTo>
                <a:lnTo>
                  <a:pt x="12314" y="673542"/>
                </a:lnTo>
                <a:lnTo>
                  <a:pt x="24645" y="731936"/>
                </a:lnTo>
                <a:lnTo>
                  <a:pt x="49290" y="778281"/>
                </a:lnTo>
                <a:lnTo>
                  <a:pt x="61604" y="836521"/>
                </a:lnTo>
                <a:lnTo>
                  <a:pt x="110911" y="929210"/>
                </a:lnTo>
                <a:lnTo>
                  <a:pt x="147870" y="976018"/>
                </a:lnTo>
                <a:lnTo>
                  <a:pt x="172515" y="1022363"/>
                </a:lnTo>
                <a:lnTo>
                  <a:pt x="209903" y="1068708"/>
                </a:lnTo>
                <a:lnTo>
                  <a:pt x="246862" y="1115361"/>
                </a:lnTo>
                <a:lnTo>
                  <a:pt x="283838" y="1150120"/>
                </a:lnTo>
                <a:lnTo>
                  <a:pt x="333128" y="1184878"/>
                </a:lnTo>
                <a:lnTo>
                  <a:pt x="938144" y="522613"/>
                </a:lnTo>
                <a:lnTo>
                  <a:pt x="184846" y="0"/>
                </a:lnTo>
                <a:close/>
              </a:path>
            </a:pathLst>
          </a:custGeom>
          <a:solidFill>
            <a:srgbClr val="41BD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77136" y="2998462"/>
            <a:ext cx="938242" cy="1184878"/>
          </a:xfrm>
          <a:custGeom>
            <a:avLst/>
            <a:gdLst/>
            <a:ahLst/>
            <a:cxnLst/>
            <a:rect l="l" t="t" r="r" b="b"/>
            <a:pathLst>
              <a:path w="938242" h="1184878">
                <a:moveTo>
                  <a:pt x="938242" y="522458"/>
                </a:moveTo>
                <a:lnTo>
                  <a:pt x="184846" y="0"/>
                </a:lnTo>
                <a:lnTo>
                  <a:pt x="147870" y="46344"/>
                </a:lnTo>
                <a:lnTo>
                  <a:pt x="123225" y="92689"/>
                </a:lnTo>
                <a:lnTo>
                  <a:pt x="98580" y="139342"/>
                </a:lnTo>
                <a:lnTo>
                  <a:pt x="73935" y="185687"/>
                </a:lnTo>
                <a:lnTo>
                  <a:pt x="49290" y="244081"/>
                </a:lnTo>
                <a:lnTo>
                  <a:pt x="36975" y="290426"/>
                </a:lnTo>
                <a:lnTo>
                  <a:pt x="24645" y="348357"/>
                </a:lnTo>
                <a:lnTo>
                  <a:pt x="12330" y="395011"/>
                </a:lnTo>
                <a:lnTo>
                  <a:pt x="0" y="452941"/>
                </a:lnTo>
                <a:lnTo>
                  <a:pt x="0" y="510872"/>
                </a:lnTo>
                <a:lnTo>
                  <a:pt x="0" y="569267"/>
                </a:lnTo>
                <a:lnTo>
                  <a:pt x="12330" y="615611"/>
                </a:lnTo>
                <a:lnTo>
                  <a:pt x="12330" y="673542"/>
                </a:lnTo>
                <a:lnTo>
                  <a:pt x="24645" y="731782"/>
                </a:lnTo>
                <a:lnTo>
                  <a:pt x="49290" y="778127"/>
                </a:lnTo>
                <a:lnTo>
                  <a:pt x="61621" y="836521"/>
                </a:lnTo>
                <a:lnTo>
                  <a:pt x="86266" y="882866"/>
                </a:lnTo>
                <a:lnTo>
                  <a:pt x="110911" y="929210"/>
                </a:lnTo>
                <a:lnTo>
                  <a:pt x="147870" y="975864"/>
                </a:lnTo>
                <a:lnTo>
                  <a:pt x="172515" y="1022209"/>
                </a:lnTo>
                <a:lnTo>
                  <a:pt x="209903" y="1068553"/>
                </a:lnTo>
                <a:lnTo>
                  <a:pt x="246879" y="1115361"/>
                </a:lnTo>
                <a:lnTo>
                  <a:pt x="283838" y="1150120"/>
                </a:lnTo>
                <a:lnTo>
                  <a:pt x="333128" y="1184878"/>
                </a:lnTo>
                <a:lnTo>
                  <a:pt x="938242" y="522458"/>
                </a:lnTo>
              </a:path>
            </a:pathLst>
          </a:custGeom>
          <a:ln w="1203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712408" y="3531020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24%</a:t>
            </a:r>
            <a:endParaRPr sz="12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391777" y="3596618"/>
            <a:ext cx="987434" cy="882896"/>
          </a:xfrm>
          <a:custGeom>
            <a:avLst/>
            <a:gdLst/>
            <a:ahLst/>
            <a:cxnLst/>
            <a:rect l="l" t="t" r="r" b="b"/>
            <a:pathLst>
              <a:path w="987434" h="882896">
                <a:moveTo>
                  <a:pt x="604998" y="0"/>
                </a:moveTo>
                <a:lnTo>
                  <a:pt x="0" y="673959"/>
                </a:lnTo>
                <a:lnTo>
                  <a:pt x="49306" y="708718"/>
                </a:lnTo>
                <a:lnTo>
                  <a:pt x="86266" y="743476"/>
                </a:lnTo>
                <a:lnTo>
                  <a:pt x="148298" y="766649"/>
                </a:lnTo>
                <a:lnTo>
                  <a:pt x="296152" y="836552"/>
                </a:lnTo>
                <a:lnTo>
                  <a:pt x="419790" y="859724"/>
                </a:lnTo>
                <a:lnTo>
                  <a:pt x="469179" y="871310"/>
                </a:lnTo>
                <a:lnTo>
                  <a:pt x="530750" y="882896"/>
                </a:lnTo>
                <a:lnTo>
                  <a:pt x="642040" y="882896"/>
                </a:lnTo>
                <a:lnTo>
                  <a:pt x="703612" y="871310"/>
                </a:lnTo>
                <a:lnTo>
                  <a:pt x="765183" y="871310"/>
                </a:lnTo>
                <a:lnTo>
                  <a:pt x="827249" y="859724"/>
                </a:lnTo>
                <a:lnTo>
                  <a:pt x="876638" y="848138"/>
                </a:lnTo>
                <a:lnTo>
                  <a:pt x="938209" y="824966"/>
                </a:lnTo>
                <a:lnTo>
                  <a:pt x="987434" y="801407"/>
                </a:lnTo>
                <a:lnTo>
                  <a:pt x="604998" y="0"/>
                </a:lnTo>
                <a:close/>
              </a:path>
            </a:pathLst>
          </a:custGeom>
          <a:solidFill>
            <a:srgbClr val="827C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97951" y="3602488"/>
            <a:ext cx="987516" cy="882819"/>
          </a:xfrm>
          <a:custGeom>
            <a:avLst/>
            <a:gdLst/>
            <a:ahLst/>
            <a:cxnLst/>
            <a:rect l="l" t="t" r="r" b="b"/>
            <a:pathLst>
              <a:path w="987516" h="882819">
                <a:moveTo>
                  <a:pt x="605081" y="0"/>
                </a:moveTo>
                <a:lnTo>
                  <a:pt x="0" y="673882"/>
                </a:lnTo>
                <a:lnTo>
                  <a:pt x="49290" y="708640"/>
                </a:lnTo>
                <a:lnTo>
                  <a:pt x="86249" y="743399"/>
                </a:lnTo>
                <a:lnTo>
                  <a:pt x="148282" y="766571"/>
                </a:lnTo>
                <a:lnTo>
                  <a:pt x="197572" y="789744"/>
                </a:lnTo>
                <a:lnTo>
                  <a:pt x="246846" y="813302"/>
                </a:lnTo>
                <a:lnTo>
                  <a:pt x="296235" y="836474"/>
                </a:lnTo>
                <a:lnTo>
                  <a:pt x="358136" y="848061"/>
                </a:lnTo>
                <a:lnTo>
                  <a:pt x="419872" y="859647"/>
                </a:lnTo>
                <a:lnTo>
                  <a:pt x="469096" y="871233"/>
                </a:lnTo>
                <a:lnTo>
                  <a:pt x="530668" y="882819"/>
                </a:lnTo>
                <a:lnTo>
                  <a:pt x="592733" y="882819"/>
                </a:lnTo>
                <a:lnTo>
                  <a:pt x="641958" y="882819"/>
                </a:lnTo>
                <a:lnTo>
                  <a:pt x="703694" y="871233"/>
                </a:lnTo>
                <a:lnTo>
                  <a:pt x="765266" y="871233"/>
                </a:lnTo>
                <a:lnTo>
                  <a:pt x="827331" y="859647"/>
                </a:lnTo>
                <a:lnTo>
                  <a:pt x="876555" y="848061"/>
                </a:lnTo>
                <a:lnTo>
                  <a:pt x="938127" y="824888"/>
                </a:lnTo>
                <a:lnTo>
                  <a:pt x="987516" y="801330"/>
                </a:lnTo>
                <a:lnTo>
                  <a:pt x="605081" y="0"/>
                </a:lnTo>
              </a:path>
            </a:pathLst>
          </a:custGeom>
          <a:ln w="1190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09123" y="3515205"/>
            <a:ext cx="863813" cy="801716"/>
          </a:xfrm>
          <a:custGeom>
            <a:avLst/>
            <a:gdLst/>
            <a:ahLst/>
            <a:cxnLst/>
            <a:rect l="l" t="t" r="r" b="b"/>
            <a:pathLst>
              <a:path w="863813" h="801716">
                <a:moveTo>
                  <a:pt x="0" y="0"/>
                </a:moveTo>
                <a:lnTo>
                  <a:pt x="382435" y="801716"/>
                </a:lnTo>
                <a:lnTo>
                  <a:pt x="431824" y="778544"/>
                </a:lnTo>
                <a:lnTo>
                  <a:pt x="481378" y="743785"/>
                </a:lnTo>
                <a:lnTo>
                  <a:pt x="530767" y="720227"/>
                </a:lnTo>
                <a:lnTo>
                  <a:pt x="629380" y="650679"/>
                </a:lnTo>
                <a:lnTo>
                  <a:pt x="666257" y="604334"/>
                </a:lnTo>
                <a:lnTo>
                  <a:pt x="703628" y="569267"/>
                </a:lnTo>
                <a:lnTo>
                  <a:pt x="777547" y="476577"/>
                </a:lnTo>
                <a:lnTo>
                  <a:pt x="814589" y="429769"/>
                </a:lnTo>
                <a:lnTo>
                  <a:pt x="839283" y="383424"/>
                </a:lnTo>
                <a:lnTo>
                  <a:pt x="863813" y="337080"/>
                </a:lnTo>
                <a:lnTo>
                  <a:pt x="0" y="0"/>
                </a:lnTo>
                <a:close/>
              </a:path>
            </a:pathLst>
          </a:custGeom>
          <a:solidFill>
            <a:srgbClr val="C23C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015379" y="3520921"/>
            <a:ext cx="863813" cy="801793"/>
          </a:xfrm>
          <a:custGeom>
            <a:avLst/>
            <a:gdLst/>
            <a:ahLst/>
            <a:cxnLst/>
            <a:rect l="l" t="t" r="r" b="b"/>
            <a:pathLst>
              <a:path w="863813" h="801793">
                <a:moveTo>
                  <a:pt x="0" y="0"/>
                </a:moveTo>
                <a:lnTo>
                  <a:pt x="382435" y="801793"/>
                </a:lnTo>
                <a:lnTo>
                  <a:pt x="431659" y="778621"/>
                </a:lnTo>
                <a:lnTo>
                  <a:pt x="481378" y="743862"/>
                </a:lnTo>
                <a:lnTo>
                  <a:pt x="530602" y="720304"/>
                </a:lnTo>
                <a:lnTo>
                  <a:pt x="579991" y="685592"/>
                </a:lnTo>
                <a:lnTo>
                  <a:pt x="629215" y="650833"/>
                </a:lnTo>
                <a:lnTo>
                  <a:pt x="666257" y="604489"/>
                </a:lnTo>
                <a:lnTo>
                  <a:pt x="703628" y="569267"/>
                </a:lnTo>
                <a:lnTo>
                  <a:pt x="740505" y="522922"/>
                </a:lnTo>
                <a:lnTo>
                  <a:pt x="777547" y="476577"/>
                </a:lnTo>
                <a:lnTo>
                  <a:pt x="814424" y="429924"/>
                </a:lnTo>
                <a:lnTo>
                  <a:pt x="839119" y="383579"/>
                </a:lnTo>
                <a:lnTo>
                  <a:pt x="863813" y="337234"/>
                </a:lnTo>
                <a:lnTo>
                  <a:pt x="0" y="0"/>
                </a:lnTo>
              </a:path>
            </a:pathLst>
          </a:custGeom>
          <a:ln w="1191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650536" y="4146586"/>
            <a:ext cx="1346835" cy="597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12%</a:t>
            </a:r>
            <a:endParaRPr sz="1250">
              <a:latin typeface="Arial"/>
              <a:cs typeface="Arial"/>
            </a:endParaRPr>
          </a:p>
          <a:p>
            <a:pPr>
              <a:lnSpc>
                <a:spcPts val="600"/>
              </a:lnSpc>
              <a:spcBef>
                <a:spcPts val="10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18%</a:t>
            </a:r>
            <a:endParaRPr sz="125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009123" y="2632340"/>
            <a:ext cx="938226" cy="1219946"/>
          </a:xfrm>
          <a:custGeom>
            <a:avLst/>
            <a:gdLst/>
            <a:ahLst/>
            <a:cxnLst/>
            <a:rect l="l" t="t" r="r" b="b"/>
            <a:pathLst>
              <a:path w="938226" h="1219946">
                <a:moveTo>
                  <a:pt x="110960" y="0"/>
                </a:moveTo>
                <a:lnTo>
                  <a:pt x="0" y="0"/>
                </a:lnTo>
                <a:lnTo>
                  <a:pt x="0" y="882866"/>
                </a:lnTo>
                <a:lnTo>
                  <a:pt x="863813" y="1219946"/>
                </a:lnTo>
                <a:lnTo>
                  <a:pt x="888508" y="1173292"/>
                </a:lnTo>
                <a:lnTo>
                  <a:pt x="900855" y="1115361"/>
                </a:lnTo>
                <a:lnTo>
                  <a:pt x="913531" y="1069017"/>
                </a:lnTo>
                <a:lnTo>
                  <a:pt x="925879" y="1010622"/>
                </a:lnTo>
                <a:lnTo>
                  <a:pt x="938226" y="952692"/>
                </a:lnTo>
                <a:lnTo>
                  <a:pt x="938226" y="790176"/>
                </a:lnTo>
                <a:lnTo>
                  <a:pt x="925879" y="743368"/>
                </a:lnTo>
                <a:lnTo>
                  <a:pt x="913531" y="685437"/>
                </a:lnTo>
                <a:lnTo>
                  <a:pt x="900855" y="639093"/>
                </a:lnTo>
                <a:lnTo>
                  <a:pt x="876160" y="580853"/>
                </a:lnTo>
                <a:lnTo>
                  <a:pt x="863813" y="534508"/>
                </a:lnTo>
                <a:lnTo>
                  <a:pt x="814589" y="441355"/>
                </a:lnTo>
                <a:lnTo>
                  <a:pt x="740670" y="348666"/>
                </a:lnTo>
                <a:lnTo>
                  <a:pt x="715975" y="302012"/>
                </a:lnTo>
                <a:lnTo>
                  <a:pt x="666257" y="267254"/>
                </a:lnTo>
                <a:lnTo>
                  <a:pt x="629380" y="220909"/>
                </a:lnTo>
                <a:lnTo>
                  <a:pt x="592338" y="186151"/>
                </a:lnTo>
                <a:lnTo>
                  <a:pt x="543114" y="162978"/>
                </a:lnTo>
                <a:lnTo>
                  <a:pt x="493725" y="127756"/>
                </a:lnTo>
                <a:lnTo>
                  <a:pt x="394782" y="81412"/>
                </a:lnTo>
                <a:lnTo>
                  <a:pt x="333211" y="58239"/>
                </a:lnTo>
                <a:lnTo>
                  <a:pt x="283822" y="35067"/>
                </a:lnTo>
                <a:lnTo>
                  <a:pt x="222250" y="23481"/>
                </a:lnTo>
                <a:lnTo>
                  <a:pt x="172532" y="11586"/>
                </a:lnTo>
                <a:lnTo>
                  <a:pt x="110960" y="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015379" y="2638055"/>
            <a:ext cx="938061" cy="1220100"/>
          </a:xfrm>
          <a:custGeom>
            <a:avLst/>
            <a:gdLst/>
            <a:ahLst/>
            <a:cxnLst/>
            <a:rect l="l" t="t" r="r" b="b"/>
            <a:pathLst>
              <a:path w="938061" h="1220100">
                <a:moveTo>
                  <a:pt x="0" y="882866"/>
                </a:moveTo>
                <a:lnTo>
                  <a:pt x="863813" y="1220100"/>
                </a:lnTo>
                <a:lnTo>
                  <a:pt x="888508" y="1173292"/>
                </a:lnTo>
                <a:lnTo>
                  <a:pt x="900690" y="1115361"/>
                </a:lnTo>
                <a:lnTo>
                  <a:pt x="913531" y="1069017"/>
                </a:lnTo>
                <a:lnTo>
                  <a:pt x="925879" y="1010777"/>
                </a:lnTo>
                <a:lnTo>
                  <a:pt x="938061" y="952846"/>
                </a:lnTo>
                <a:lnTo>
                  <a:pt x="938061" y="906501"/>
                </a:lnTo>
                <a:lnTo>
                  <a:pt x="938061" y="848107"/>
                </a:lnTo>
                <a:lnTo>
                  <a:pt x="938061" y="790176"/>
                </a:lnTo>
                <a:lnTo>
                  <a:pt x="925879" y="743523"/>
                </a:lnTo>
                <a:lnTo>
                  <a:pt x="913531" y="685592"/>
                </a:lnTo>
                <a:lnTo>
                  <a:pt x="900690" y="639247"/>
                </a:lnTo>
                <a:lnTo>
                  <a:pt x="876160" y="580853"/>
                </a:lnTo>
                <a:lnTo>
                  <a:pt x="863813" y="534508"/>
                </a:lnTo>
                <a:lnTo>
                  <a:pt x="839119" y="488163"/>
                </a:lnTo>
                <a:lnTo>
                  <a:pt x="814424" y="441510"/>
                </a:lnTo>
                <a:lnTo>
                  <a:pt x="777547" y="395165"/>
                </a:lnTo>
                <a:lnTo>
                  <a:pt x="740505" y="348820"/>
                </a:lnTo>
                <a:lnTo>
                  <a:pt x="715975" y="302012"/>
                </a:lnTo>
                <a:lnTo>
                  <a:pt x="666257" y="267254"/>
                </a:lnTo>
                <a:lnTo>
                  <a:pt x="629215" y="220909"/>
                </a:lnTo>
                <a:lnTo>
                  <a:pt x="592338" y="186151"/>
                </a:lnTo>
                <a:lnTo>
                  <a:pt x="542949" y="162978"/>
                </a:lnTo>
                <a:lnTo>
                  <a:pt x="493725" y="127911"/>
                </a:lnTo>
                <a:lnTo>
                  <a:pt x="444336" y="104738"/>
                </a:lnTo>
                <a:lnTo>
                  <a:pt x="394618" y="81566"/>
                </a:lnTo>
                <a:lnTo>
                  <a:pt x="333046" y="58394"/>
                </a:lnTo>
                <a:lnTo>
                  <a:pt x="283822" y="35221"/>
                </a:lnTo>
                <a:lnTo>
                  <a:pt x="222250" y="23635"/>
                </a:lnTo>
                <a:lnTo>
                  <a:pt x="172532" y="11586"/>
                </a:lnTo>
                <a:lnTo>
                  <a:pt x="110795" y="0"/>
                </a:lnTo>
                <a:lnTo>
                  <a:pt x="61571" y="0"/>
                </a:lnTo>
                <a:lnTo>
                  <a:pt x="0" y="0"/>
                </a:lnTo>
                <a:lnTo>
                  <a:pt x="0" y="882866"/>
                </a:lnTo>
              </a:path>
            </a:pathLst>
          </a:custGeom>
          <a:ln w="1204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761788" y="2822256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31%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292945" y="1819299"/>
            <a:ext cx="752935" cy="963969"/>
          </a:xfrm>
          <a:custGeom>
            <a:avLst/>
            <a:gdLst/>
            <a:ahLst/>
            <a:cxnLst/>
            <a:rect l="l" t="t" r="r" b="b"/>
            <a:pathLst>
              <a:path w="752935" h="963969">
                <a:moveTo>
                  <a:pt x="0" y="963969"/>
                </a:moveTo>
                <a:lnTo>
                  <a:pt x="752935" y="963969"/>
                </a:lnTo>
                <a:lnTo>
                  <a:pt x="752935" y="0"/>
                </a:lnTo>
                <a:lnTo>
                  <a:pt x="0" y="0"/>
                </a:lnTo>
                <a:lnTo>
                  <a:pt x="0" y="9639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99201" y="1825170"/>
            <a:ext cx="752853" cy="963969"/>
          </a:xfrm>
          <a:custGeom>
            <a:avLst/>
            <a:gdLst/>
            <a:ahLst/>
            <a:cxnLst/>
            <a:rect l="l" t="t" r="r" b="b"/>
            <a:pathLst>
              <a:path w="752853" h="963969">
                <a:moveTo>
                  <a:pt x="0" y="963969"/>
                </a:moveTo>
                <a:lnTo>
                  <a:pt x="0" y="0"/>
                </a:lnTo>
                <a:lnTo>
                  <a:pt x="752852" y="0"/>
                </a:lnTo>
                <a:lnTo>
                  <a:pt x="752853" y="963969"/>
                </a:lnTo>
                <a:lnTo>
                  <a:pt x="0" y="963969"/>
                </a:lnTo>
              </a:path>
            </a:pathLst>
          </a:custGeom>
          <a:ln w="1203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299201" y="1825170"/>
            <a:ext cx="765201" cy="0"/>
          </a:xfrm>
          <a:custGeom>
            <a:avLst/>
            <a:gdLst/>
            <a:ahLst/>
            <a:cxnLst/>
            <a:rect l="l" t="t" r="r" b="b"/>
            <a:pathLst>
              <a:path w="765201">
                <a:moveTo>
                  <a:pt x="0" y="0"/>
                </a:moveTo>
                <a:lnTo>
                  <a:pt x="765201" y="0"/>
                </a:lnTo>
              </a:path>
            </a:pathLst>
          </a:custGeom>
          <a:ln w="1158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299202" y="2789139"/>
            <a:ext cx="765200" cy="0"/>
          </a:xfrm>
          <a:custGeom>
            <a:avLst/>
            <a:gdLst/>
            <a:ahLst/>
            <a:cxnLst/>
            <a:rect l="l" t="t" r="r" b="b"/>
            <a:pathLst>
              <a:path w="765200">
                <a:moveTo>
                  <a:pt x="0" y="0"/>
                </a:moveTo>
                <a:lnTo>
                  <a:pt x="765200" y="0"/>
                </a:lnTo>
              </a:path>
            </a:pathLst>
          </a:custGeom>
          <a:ln w="1158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052054" y="1836756"/>
            <a:ext cx="0" cy="952383"/>
          </a:xfrm>
          <a:custGeom>
            <a:avLst/>
            <a:gdLst/>
            <a:ahLst/>
            <a:cxnLst/>
            <a:rect l="l" t="t" r="r" b="b"/>
            <a:pathLst>
              <a:path h="952383">
                <a:moveTo>
                  <a:pt x="0" y="0"/>
                </a:moveTo>
                <a:lnTo>
                  <a:pt x="0" y="952383"/>
                </a:lnTo>
              </a:path>
            </a:pathLst>
          </a:custGeom>
          <a:ln w="12322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99202" y="1836756"/>
            <a:ext cx="0" cy="952383"/>
          </a:xfrm>
          <a:custGeom>
            <a:avLst/>
            <a:gdLst/>
            <a:ahLst/>
            <a:cxnLst/>
            <a:rect l="l" t="t" r="r" b="b"/>
            <a:pathLst>
              <a:path h="952383">
                <a:moveTo>
                  <a:pt x="0" y="0"/>
                </a:moveTo>
                <a:lnTo>
                  <a:pt x="0" y="952383"/>
                </a:lnTo>
              </a:path>
            </a:pathLst>
          </a:custGeom>
          <a:ln w="12323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3811012" y="1834806"/>
            <a:ext cx="121920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55" dirty="0">
                <a:latin typeface="Arial"/>
                <a:cs typeface="Arial"/>
              </a:rPr>
              <a:t>1</a:t>
            </a:r>
            <a:endParaRPr sz="125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811012" y="2020493"/>
            <a:ext cx="121920" cy="760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55" dirty="0">
                <a:latin typeface="Arial"/>
                <a:cs typeface="Arial"/>
              </a:rPr>
              <a:t>2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ts val="1465"/>
              </a:lnSpc>
            </a:pPr>
            <a:r>
              <a:rPr sz="1250" spc="55" dirty="0">
                <a:latin typeface="Arial"/>
                <a:cs typeface="Arial"/>
              </a:rPr>
              <a:t>3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ts val="1465"/>
              </a:lnSpc>
            </a:pPr>
            <a:r>
              <a:rPr sz="1250" spc="55" dirty="0">
                <a:latin typeface="Arial"/>
                <a:cs typeface="Arial"/>
              </a:rPr>
              <a:t>4</a:t>
            </a:r>
            <a:endParaRPr sz="1250">
              <a:latin typeface="Arial"/>
              <a:cs typeface="Arial"/>
            </a:endParaRPr>
          </a:p>
          <a:p>
            <a:pPr marL="12700">
              <a:lnSpc>
                <a:spcPts val="1460"/>
              </a:lnSpc>
            </a:pPr>
            <a:r>
              <a:rPr sz="1250" spc="55" dirty="0">
                <a:latin typeface="Arial"/>
                <a:cs typeface="Arial"/>
              </a:rPr>
              <a:t>5</a:t>
            </a:r>
            <a:endParaRPr sz="125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403906" y="1854135"/>
            <a:ext cx="308895" cy="139420"/>
          </a:xfrm>
          <a:custGeom>
            <a:avLst/>
            <a:gdLst/>
            <a:ahLst/>
            <a:cxnLst/>
            <a:rect l="l" t="t" r="r" b="b"/>
            <a:pathLst>
              <a:path w="308895" h="139420">
                <a:moveTo>
                  <a:pt x="0" y="139420"/>
                </a:moveTo>
                <a:lnTo>
                  <a:pt x="308895" y="139420"/>
                </a:lnTo>
                <a:lnTo>
                  <a:pt x="308895" y="0"/>
                </a:lnTo>
                <a:lnTo>
                  <a:pt x="0" y="0"/>
                </a:lnTo>
                <a:lnTo>
                  <a:pt x="0" y="13942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409997" y="1859928"/>
            <a:ext cx="309010" cy="139342"/>
          </a:xfrm>
          <a:custGeom>
            <a:avLst/>
            <a:gdLst/>
            <a:ahLst/>
            <a:cxnLst/>
            <a:rect l="l" t="t" r="r" b="b"/>
            <a:pathLst>
              <a:path w="309010" h="139342">
                <a:moveTo>
                  <a:pt x="0" y="0"/>
                </a:moveTo>
                <a:lnTo>
                  <a:pt x="309010" y="0"/>
                </a:lnTo>
                <a:lnTo>
                  <a:pt x="309010" y="139342"/>
                </a:lnTo>
                <a:lnTo>
                  <a:pt x="0" y="139342"/>
                </a:lnTo>
                <a:lnTo>
                  <a:pt x="0" y="0"/>
                </a:lnTo>
              </a:path>
            </a:pathLst>
          </a:custGeom>
          <a:ln w="1169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403906" y="2051409"/>
            <a:ext cx="308895" cy="127834"/>
          </a:xfrm>
          <a:custGeom>
            <a:avLst/>
            <a:gdLst/>
            <a:ahLst/>
            <a:cxnLst/>
            <a:rect l="l" t="t" r="r" b="b"/>
            <a:pathLst>
              <a:path w="308895" h="127834">
                <a:moveTo>
                  <a:pt x="0" y="127834"/>
                </a:moveTo>
                <a:lnTo>
                  <a:pt x="308895" y="127834"/>
                </a:lnTo>
                <a:lnTo>
                  <a:pt x="308895" y="0"/>
                </a:lnTo>
                <a:lnTo>
                  <a:pt x="0" y="0"/>
                </a:lnTo>
                <a:lnTo>
                  <a:pt x="0" y="127834"/>
                </a:lnTo>
                <a:close/>
              </a:path>
            </a:pathLst>
          </a:custGeom>
          <a:solidFill>
            <a:srgbClr val="41BD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409997" y="2057202"/>
            <a:ext cx="309010" cy="127911"/>
          </a:xfrm>
          <a:custGeom>
            <a:avLst/>
            <a:gdLst/>
            <a:ahLst/>
            <a:cxnLst/>
            <a:rect l="l" t="t" r="r" b="b"/>
            <a:pathLst>
              <a:path w="309010" h="127911">
                <a:moveTo>
                  <a:pt x="0" y="0"/>
                </a:moveTo>
                <a:lnTo>
                  <a:pt x="309010" y="0"/>
                </a:lnTo>
                <a:lnTo>
                  <a:pt x="309010" y="127911"/>
                </a:lnTo>
                <a:lnTo>
                  <a:pt x="0" y="127911"/>
                </a:lnTo>
                <a:lnTo>
                  <a:pt x="0" y="0"/>
                </a:lnTo>
              </a:path>
            </a:pathLst>
          </a:custGeom>
          <a:ln w="116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403906" y="2237560"/>
            <a:ext cx="308895" cy="139420"/>
          </a:xfrm>
          <a:custGeom>
            <a:avLst/>
            <a:gdLst/>
            <a:ahLst/>
            <a:cxnLst/>
            <a:rect l="l" t="t" r="r" b="b"/>
            <a:pathLst>
              <a:path w="308895" h="139420">
                <a:moveTo>
                  <a:pt x="0" y="139420"/>
                </a:moveTo>
                <a:lnTo>
                  <a:pt x="308895" y="139420"/>
                </a:lnTo>
                <a:lnTo>
                  <a:pt x="308895" y="0"/>
                </a:lnTo>
                <a:lnTo>
                  <a:pt x="0" y="0"/>
                </a:lnTo>
                <a:lnTo>
                  <a:pt x="0" y="139420"/>
                </a:lnTo>
                <a:close/>
              </a:path>
            </a:pathLst>
          </a:custGeom>
          <a:solidFill>
            <a:srgbClr val="827C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409997" y="2243353"/>
            <a:ext cx="309010" cy="139497"/>
          </a:xfrm>
          <a:custGeom>
            <a:avLst/>
            <a:gdLst/>
            <a:ahLst/>
            <a:cxnLst/>
            <a:rect l="l" t="t" r="r" b="b"/>
            <a:pathLst>
              <a:path w="309010" h="139497">
                <a:moveTo>
                  <a:pt x="0" y="0"/>
                </a:moveTo>
                <a:lnTo>
                  <a:pt x="309010" y="0"/>
                </a:lnTo>
                <a:lnTo>
                  <a:pt x="309010" y="139497"/>
                </a:lnTo>
                <a:lnTo>
                  <a:pt x="0" y="139497"/>
                </a:lnTo>
                <a:lnTo>
                  <a:pt x="0" y="0"/>
                </a:lnTo>
              </a:path>
            </a:pathLst>
          </a:custGeom>
          <a:ln w="1169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03906" y="2423402"/>
            <a:ext cx="308895" cy="139420"/>
          </a:xfrm>
          <a:custGeom>
            <a:avLst/>
            <a:gdLst/>
            <a:ahLst/>
            <a:cxnLst/>
            <a:rect l="l" t="t" r="r" b="b"/>
            <a:pathLst>
              <a:path w="308895" h="139420">
                <a:moveTo>
                  <a:pt x="0" y="139420"/>
                </a:moveTo>
                <a:lnTo>
                  <a:pt x="308895" y="139420"/>
                </a:lnTo>
                <a:lnTo>
                  <a:pt x="308895" y="0"/>
                </a:lnTo>
                <a:lnTo>
                  <a:pt x="0" y="0"/>
                </a:lnTo>
                <a:lnTo>
                  <a:pt x="0" y="139420"/>
                </a:lnTo>
                <a:close/>
              </a:path>
            </a:pathLst>
          </a:custGeom>
          <a:solidFill>
            <a:srgbClr val="C23C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409997" y="2429195"/>
            <a:ext cx="309010" cy="139342"/>
          </a:xfrm>
          <a:custGeom>
            <a:avLst/>
            <a:gdLst/>
            <a:ahLst/>
            <a:cxnLst/>
            <a:rect l="l" t="t" r="r" b="b"/>
            <a:pathLst>
              <a:path w="309010" h="139342">
                <a:moveTo>
                  <a:pt x="0" y="0"/>
                </a:moveTo>
                <a:lnTo>
                  <a:pt x="309010" y="0"/>
                </a:lnTo>
                <a:lnTo>
                  <a:pt x="309010" y="139342"/>
                </a:lnTo>
                <a:lnTo>
                  <a:pt x="0" y="139342"/>
                </a:lnTo>
                <a:lnTo>
                  <a:pt x="0" y="0"/>
                </a:lnTo>
              </a:path>
            </a:pathLst>
          </a:custGeom>
          <a:ln w="1169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403906" y="2609090"/>
            <a:ext cx="308895" cy="139420"/>
          </a:xfrm>
          <a:custGeom>
            <a:avLst/>
            <a:gdLst/>
            <a:ahLst/>
            <a:cxnLst/>
            <a:rect l="l" t="t" r="r" b="b"/>
            <a:pathLst>
              <a:path w="308895" h="139420">
                <a:moveTo>
                  <a:pt x="0" y="139420"/>
                </a:moveTo>
                <a:lnTo>
                  <a:pt x="308895" y="139420"/>
                </a:lnTo>
                <a:lnTo>
                  <a:pt x="308895" y="0"/>
                </a:lnTo>
                <a:lnTo>
                  <a:pt x="0" y="0"/>
                </a:lnTo>
                <a:lnTo>
                  <a:pt x="0" y="139420"/>
                </a:lnTo>
                <a:close/>
              </a:path>
            </a:pathLst>
          </a:custGeom>
          <a:solidFill>
            <a:srgbClr val="FF00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409997" y="2614883"/>
            <a:ext cx="309010" cy="139497"/>
          </a:xfrm>
          <a:custGeom>
            <a:avLst/>
            <a:gdLst/>
            <a:ahLst/>
            <a:cxnLst/>
            <a:rect l="l" t="t" r="r" b="b"/>
            <a:pathLst>
              <a:path w="309010" h="139497">
                <a:moveTo>
                  <a:pt x="0" y="0"/>
                </a:moveTo>
                <a:lnTo>
                  <a:pt x="309010" y="0"/>
                </a:lnTo>
                <a:lnTo>
                  <a:pt x="309010" y="139497"/>
                </a:lnTo>
                <a:lnTo>
                  <a:pt x="0" y="139497"/>
                </a:lnTo>
                <a:lnTo>
                  <a:pt x="0" y="0"/>
                </a:lnTo>
              </a:path>
            </a:pathLst>
          </a:custGeom>
          <a:ln w="1169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434701" y="3091169"/>
            <a:ext cx="1431272" cy="8426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5169045" y="3147441"/>
            <a:ext cx="2013585" cy="423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15%</a:t>
            </a:r>
            <a:endParaRPr sz="1250">
              <a:latin typeface="Arial"/>
              <a:cs typeface="Arial"/>
            </a:endParaRPr>
          </a:p>
          <a:p>
            <a:pPr marR="6350" algn="r">
              <a:lnSpc>
                <a:spcPct val="100000"/>
              </a:lnSpc>
              <a:spcBef>
                <a:spcPts val="240"/>
              </a:spcBef>
            </a:pPr>
            <a:r>
              <a:rPr sz="1250" spc="65" dirty="0">
                <a:latin typeface="Arial"/>
                <a:cs typeface="Arial"/>
              </a:rPr>
              <a:t>12%</a:t>
            </a:r>
            <a:endParaRPr sz="1250">
              <a:latin typeface="Arial"/>
              <a:cs typeface="Arial"/>
            </a:endParaRPr>
          </a:p>
        </p:txBody>
      </p:sp>
      <p:sp>
        <p:nvSpPr>
          <p:cNvPr id="40" name="object 4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1" name="object 4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42" name="object 4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329357" y="3658777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18%</a:t>
            </a:r>
            <a:endParaRPr sz="125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193373" y="2938581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31%</a:t>
            </a:r>
            <a:endParaRPr sz="125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5329559" y="3588951"/>
            <a:ext cx="37147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50" spc="65" dirty="0">
                <a:latin typeface="Arial"/>
                <a:cs typeface="Arial"/>
              </a:rPr>
              <a:t>24%</a:t>
            </a:r>
            <a:endParaRPr sz="12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193802"/>
            <a:ext cx="3379470" cy="694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spc="-40" dirty="0">
                <a:solidFill>
                  <a:srgbClr val="333399"/>
                </a:solidFill>
                <a:latin typeface="Microsoft JhengHei"/>
                <a:cs typeface="Microsoft JhengHei"/>
              </a:rPr>
              <a:t>离散杆图</a:t>
            </a:r>
            <a:r>
              <a:rPr sz="4400" b="1" spc="-25" dirty="0">
                <a:solidFill>
                  <a:srgbClr val="333399"/>
                </a:solidFill>
                <a:latin typeface="Times New Roman"/>
                <a:cs typeface="Times New Roman"/>
              </a:rPr>
              <a:t>stem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3489" y="1216659"/>
            <a:ext cx="4066540" cy="1526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5" dirty="0">
                <a:latin typeface="Microsoft JhengHei"/>
                <a:cs typeface="Microsoft JhengHei"/>
              </a:rPr>
              <a:t>余</a:t>
            </a:r>
            <a:r>
              <a:rPr sz="3200" spc="-25" dirty="0">
                <a:latin typeface="Microsoft JhengHei"/>
                <a:cs typeface="Microsoft JhengHei"/>
              </a:rPr>
              <a:t>弦</a:t>
            </a:r>
            <a:r>
              <a:rPr sz="3200" spc="-35" dirty="0">
                <a:latin typeface="Microsoft JhengHei"/>
                <a:cs typeface="Microsoft JhengHei"/>
              </a:rPr>
              <a:t>波</a:t>
            </a:r>
            <a:r>
              <a:rPr sz="3200" spc="-25" dirty="0">
                <a:latin typeface="Microsoft JhengHei"/>
                <a:cs typeface="Microsoft JhengHei"/>
              </a:rPr>
              <a:t>的</a:t>
            </a:r>
            <a:r>
              <a:rPr sz="3200" spc="-35" dirty="0">
                <a:latin typeface="Microsoft JhengHei"/>
                <a:cs typeface="Microsoft JhengHei"/>
              </a:rPr>
              <a:t>采</a:t>
            </a:r>
            <a:r>
              <a:rPr sz="3200" spc="-30" dirty="0">
                <a:latin typeface="Microsoft JhengHei"/>
                <a:cs typeface="Microsoft JhengHei"/>
              </a:rPr>
              <a:t>样</a:t>
            </a:r>
            <a:r>
              <a:rPr sz="3200" spc="-35" dirty="0">
                <a:latin typeface="Microsoft JhengHei"/>
                <a:cs typeface="Microsoft JhengHei"/>
              </a:rPr>
              <a:t>信</a:t>
            </a:r>
            <a:r>
              <a:rPr sz="3200" spc="-30" dirty="0">
                <a:latin typeface="Microsoft JhengHei"/>
                <a:cs typeface="Microsoft JhengHei"/>
              </a:rPr>
              <a:t>号</a:t>
            </a:r>
            <a:r>
              <a:rPr sz="3200" spc="-35" dirty="0">
                <a:latin typeface="Microsoft JhengHei"/>
                <a:cs typeface="Microsoft JhengHei"/>
              </a:rPr>
              <a:t>图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48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t = li</a:t>
            </a:r>
            <a:r>
              <a:rPr sz="2800" b="1" spc="5" dirty="0">
                <a:latin typeface="Times New Roman"/>
                <a:cs typeface="Times New Roman"/>
              </a:rPr>
              <a:t>n</a:t>
            </a:r>
            <a:r>
              <a:rPr sz="2800" b="1" dirty="0">
                <a:latin typeface="Times New Roman"/>
                <a:cs typeface="Times New Roman"/>
              </a:rPr>
              <a:t>space</a:t>
            </a:r>
            <a:r>
              <a:rPr sz="2800" b="1" spc="10" dirty="0">
                <a:latin typeface="Times New Roman"/>
                <a:cs typeface="Times New Roman"/>
              </a:rPr>
              <a:t>(</a:t>
            </a:r>
            <a:r>
              <a:rPr sz="2800" b="1" dirty="0">
                <a:latin typeface="Times New Roman"/>
                <a:cs typeface="Times New Roman"/>
              </a:rPr>
              <a:t>-2*pi,2*pi,20);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2700">
              <a:lnSpc>
                <a:spcPts val="3345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h = s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em(t,cos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t)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143505" y="2970276"/>
            <a:ext cx="4897374" cy="29969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84911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例</a:t>
            </a:r>
            <a:r>
              <a:rPr sz="2400" b="1" dirty="0">
                <a:latin typeface="Times New Roman"/>
                <a:cs typeface="Times New Roman"/>
              </a:rPr>
              <a:t>3.17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分</a:t>
            </a:r>
            <a:r>
              <a:rPr sz="2400" spc="5" dirty="0">
                <a:latin typeface="Microsoft JhengHei"/>
                <a:cs typeface="Microsoft JhengHei"/>
              </a:rPr>
              <a:t>别</a:t>
            </a:r>
            <a:r>
              <a:rPr sz="2400" dirty="0">
                <a:latin typeface="Microsoft JhengHei"/>
                <a:cs typeface="Microsoft JhengHei"/>
              </a:rPr>
              <a:t>以条形图、填充图、阶梯图和杆图形式绘图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4300"/>
            <a:ext cx="1972310" cy="4657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32740" algn="just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x = 0</a:t>
            </a:r>
            <a:r>
              <a:rPr sz="2400" b="1" spc="-10" dirty="0">
                <a:latin typeface="Times New Roman"/>
                <a:cs typeface="Times New Roman"/>
              </a:rPr>
              <a:t>:</a:t>
            </a:r>
            <a:r>
              <a:rPr sz="2400" b="1" dirty="0">
                <a:latin typeface="Times New Roman"/>
                <a:cs typeface="Times New Roman"/>
              </a:rPr>
              <a:t>0.35:7;</a:t>
            </a:r>
            <a:endParaRPr sz="2400">
              <a:latin typeface="Times New Roman"/>
              <a:cs typeface="Times New Roman"/>
            </a:endParaRPr>
          </a:p>
          <a:p>
            <a:pPr marL="12700" marR="6350" algn="just">
              <a:lnSpc>
                <a:spcPct val="130000"/>
              </a:lnSpc>
            </a:pPr>
            <a:r>
              <a:rPr sz="2400" b="1" dirty="0">
                <a:latin typeface="Times New Roman"/>
                <a:cs typeface="Times New Roman"/>
              </a:rPr>
              <a:t>y = 2*exp</a:t>
            </a:r>
            <a:r>
              <a:rPr sz="2400" b="1" spc="-10" dirty="0">
                <a:latin typeface="Times New Roman"/>
                <a:cs typeface="Times New Roman"/>
              </a:rPr>
              <a:t>(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0.5 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(221);b title('</a:t>
            </a:r>
            <a:r>
              <a:rPr sz="2400" b="1" spc="-10" dirty="0">
                <a:latin typeface="Times New Roman"/>
                <a:cs typeface="Times New Roman"/>
              </a:rPr>
              <a:t>b</a:t>
            </a:r>
            <a:r>
              <a:rPr sz="2400" b="1" dirty="0">
                <a:latin typeface="Times New Roman"/>
                <a:cs typeface="Times New Roman"/>
              </a:rPr>
              <a:t>ar(x,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,'' 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(222);fi title('f</a:t>
            </a:r>
            <a:r>
              <a:rPr sz="2400" b="1" spc="-10" dirty="0">
                <a:latin typeface="Times New Roman"/>
                <a:cs typeface="Times New Roman"/>
              </a:rPr>
              <a:t>i</a:t>
            </a:r>
            <a:r>
              <a:rPr sz="2400" b="1" dirty="0">
                <a:latin typeface="Times New Roman"/>
                <a:cs typeface="Times New Roman"/>
              </a:rPr>
              <a:t>ll(x,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</a:t>
            </a:r>
            <a:r>
              <a:rPr sz="2400" b="1" spc="-10" dirty="0">
                <a:latin typeface="Times New Roman"/>
                <a:cs typeface="Times New Roman"/>
              </a:rPr>
              <a:t>'</a:t>
            </a:r>
            <a:r>
              <a:rPr sz="2400" b="1" dirty="0">
                <a:latin typeface="Times New Roman"/>
                <a:cs typeface="Times New Roman"/>
              </a:rPr>
              <a:t>r 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(223);st title('stairs(x,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 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(224);st title('stem(x,</a:t>
            </a:r>
            <a:r>
              <a:rPr sz="2400" b="1" spc="-140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97783" y="1750060"/>
            <a:ext cx="5513070" cy="4278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390" marR="4079875" indent="-72390">
              <a:lnSpc>
                <a:spcPct val="130000"/>
              </a:lnSpc>
            </a:pPr>
            <a:r>
              <a:rPr sz="2400" b="1" dirty="0">
                <a:latin typeface="Times New Roman"/>
                <a:cs typeface="Times New Roman"/>
              </a:rPr>
              <a:t>*x); ar(x,</a:t>
            </a:r>
            <a:r>
              <a:rPr sz="2400" b="1" spc="-140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,'g');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38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g'</a:t>
            </a:r>
            <a:r>
              <a:rPr sz="2400" b="1" spc="-10" dirty="0">
                <a:latin typeface="Times New Roman"/>
                <a:cs typeface="Times New Roman"/>
              </a:rPr>
              <a:t>'</a:t>
            </a:r>
            <a:r>
              <a:rPr sz="2400" b="1" dirty="0">
                <a:latin typeface="Times New Roman"/>
                <a:cs typeface="Times New Roman"/>
              </a:rPr>
              <a:t>)');axis([0,7,0,2]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70485" marR="3025140" indent="17780">
              <a:lnSpc>
                <a:spcPct val="130000"/>
              </a:lnSpc>
            </a:pPr>
            <a:r>
              <a:rPr sz="2400" b="1" dirty="0">
                <a:latin typeface="Times New Roman"/>
                <a:cs typeface="Times New Roman"/>
              </a:rPr>
              <a:t>l</a:t>
            </a:r>
            <a:r>
              <a:rPr sz="2400" b="1" spc="-10" dirty="0">
                <a:latin typeface="Times New Roman"/>
                <a:cs typeface="Times New Roman"/>
              </a:rPr>
              <a:t>l</a:t>
            </a:r>
            <a:r>
              <a:rPr sz="2400" b="1" dirty="0">
                <a:latin typeface="Times New Roman"/>
                <a:cs typeface="Times New Roman"/>
              </a:rPr>
              <a:t>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,'r'); '</a:t>
            </a:r>
            <a:r>
              <a:rPr sz="2400" b="1" spc="-15" dirty="0">
                <a:latin typeface="Times New Roman"/>
                <a:cs typeface="Times New Roman"/>
              </a:rPr>
              <a:t>'</a:t>
            </a:r>
            <a:r>
              <a:rPr sz="2400" b="1" dirty="0">
                <a:latin typeface="Times New Roman"/>
                <a:cs typeface="Times New Roman"/>
              </a:rPr>
              <a:t>)');axis([0,7,0,2]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123189" marR="2633345" indent="-635">
              <a:lnSpc>
                <a:spcPct val="130000"/>
              </a:lnSpc>
            </a:pPr>
            <a:r>
              <a:rPr sz="2400" b="1" dirty="0">
                <a:latin typeface="Times New Roman"/>
                <a:cs typeface="Times New Roman"/>
              </a:rPr>
              <a:t>airs(x,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,'b'); ''b''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'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;axis([0,7,0,2]);</a:t>
            </a:r>
            <a:endParaRPr sz="2400">
              <a:latin typeface="Times New Roman"/>
              <a:cs typeface="Times New Roman"/>
            </a:endParaRPr>
          </a:p>
          <a:p>
            <a:pPr marL="105410" marR="2735580" indent="16510">
              <a:lnSpc>
                <a:spcPct val="130000"/>
              </a:lnSpc>
            </a:pPr>
            <a:r>
              <a:rPr sz="2400" b="1" dirty="0">
                <a:latin typeface="Times New Roman"/>
                <a:cs typeface="Times New Roman"/>
              </a:rPr>
              <a:t>em(x,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,'k'); 'k''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');axis([0,7,0,2]</a:t>
            </a:r>
            <a:r>
              <a:rPr sz="2400" b="1" spc="-10" dirty="0">
                <a:latin typeface="Times New Roman"/>
                <a:cs typeface="Times New Roman"/>
              </a:rPr>
              <a:t>)</a:t>
            </a:r>
            <a:r>
              <a:rPr sz="2400" b="1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76600" y="1988820"/>
            <a:ext cx="5334000" cy="4000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例</a:t>
            </a:r>
            <a:r>
              <a:rPr b="1" dirty="0">
                <a:latin typeface="Times New Roman"/>
                <a:cs typeface="Times New Roman"/>
              </a:rPr>
              <a:t>3.18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极坐标图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1617" y="1359661"/>
            <a:ext cx="7454900" cy="3926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00000"/>
              </a:lnSpc>
            </a:pPr>
            <a:r>
              <a:rPr sz="3200" b="1" spc="-15" dirty="0">
                <a:latin typeface="Times New Roman"/>
                <a:cs typeface="Times New Roman"/>
              </a:rPr>
              <a:t>pola</a:t>
            </a:r>
            <a:r>
              <a:rPr sz="3200" b="1" spc="-10" dirty="0">
                <a:latin typeface="Times New Roman"/>
                <a:cs typeface="Times New Roman"/>
              </a:rPr>
              <a:t>r</a:t>
            </a:r>
            <a:r>
              <a:rPr sz="3200" spc="-35" dirty="0">
                <a:latin typeface="Microsoft JhengHei"/>
                <a:cs typeface="Microsoft JhengHei"/>
              </a:rPr>
              <a:t>函</a:t>
            </a:r>
            <a:r>
              <a:rPr sz="3200" spc="-30" dirty="0">
                <a:latin typeface="Microsoft JhengHei"/>
                <a:cs typeface="Microsoft JhengHei"/>
              </a:rPr>
              <a:t>数</a:t>
            </a:r>
            <a:r>
              <a:rPr sz="3200" spc="-35" dirty="0">
                <a:latin typeface="Microsoft JhengHei"/>
                <a:cs typeface="Microsoft JhengHei"/>
              </a:rPr>
              <a:t>用</a:t>
            </a:r>
            <a:r>
              <a:rPr sz="3200" spc="-30" dirty="0">
                <a:latin typeface="Microsoft JhengHei"/>
                <a:cs typeface="Microsoft JhengHei"/>
              </a:rPr>
              <a:t>来</a:t>
            </a:r>
            <a:r>
              <a:rPr sz="3200" spc="-35" dirty="0">
                <a:latin typeface="Microsoft JhengHei"/>
                <a:cs typeface="Microsoft JhengHei"/>
              </a:rPr>
              <a:t>绘制极坐</a:t>
            </a:r>
            <a:r>
              <a:rPr sz="3200" spc="-30" dirty="0">
                <a:latin typeface="Microsoft JhengHei"/>
                <a:cs typeface="Microsoft JhengHei"/>
              </a:rPr>
              <a:t>标</a:t>
            </a:r>
            <a:r>
              <a:rPr sz="3200" spc="-35" dirty="0">
                <a:latin typeface="Microsoft JhengHei"/>
                <a:cs typeface="Microsoft JhengHei"/>
              </a:rPr>
              <a:t>图，其调用</a:t>
            </a:r>
            <a:r>
              <a:rPr sz="3200" spc="-30" dirty="0">
                <a:latin typeface="Microsoft JhengHei"/>
                <a:cs typeface="Microsoft JhengHei"/>
              </a:rPr>
              <a:t>格</a:t>
            </a:r>
            <a:r>
              <a:rPr sz="3200" spc="-35" dirty="0">
                <a:latin typeface="Microsoft JhengHei"/>
                <a:cs typeface="Microsoft JhengHei"/>
              </a:rPr>
              <a:t>式</a:t>
            </a:r>
            <a:r>
              <a:rPr sz="3200" spc="-10" dirty="0">
                <a:latin typeface="Microsoft JhengHei"/>
                <a:cs typeface="Microsoft JhengHei"/>
              </a:rPr>
              <a:t> </a:t>
            </a:r>
            <a:r>
              <a:rPr sz="3200" spc="-30" dirty="0">
                <a:latin typeface="Microsoft JhengHei"/>
                <a:cs typeface="Microsoft JhengHei"/>
              </a:rPr>
              <a:t>为：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 marR="3733165" algn="just">
              <a:lnSpc>
                <a:spcPct val="100000"/>
              </a:lnSpc>
            </a:pPr>
            <a:r>
              <a:rPr sz="32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polar(theta,rho,</a:t>
            </a:r>
            <a:r>
              <a:rPr sz="32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选项</a:t>
            </a:r>
            <a:r>
              <a:rPr sz="32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 marR="4177029" algn="just">
              <a:lnSpc>
                <a:spcPct val="100000"/>
              </a:lnSpc>
            </a:pPr>
            <a:r>
              <a:rPr sz="3200" dirty="0">
                <a:solidFill>
                  <a:srgbClr val="0000FF"/>
                </a:solidFill>
                <a:latin typeface="Microsoft JhengHei"/>
                <a:cs typeface="Microsoft JhengHei"/>
              </a:rPr>
              <a:t>例：绘制</a:t>
            </a:r>
            <a:r>
              <a:rPr sz="32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ρ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=sin</a:t>
            </a:r>
            <a:r>
              <a:rPr sz="32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32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θ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  <a:p>
            <a:pPr marL="12700" marR="4231005" algn="just">
              <a:lnSpc>
                <a:spcPct val="120000"/>
              </a:lnSpc>
              <a:spcBef>
                <a:spcPts val="110"/>
              </a:spcBef>
            </a:pPr>
            <a:r>
              <a:rPr sz="3200" b="1" spc="-15" dirty="0">
                <a:latin typeface="Times New Roman"/>
                <a:cs typeface="Times New Roman"/>
              </a:rPr>
              <a:t>theta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=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0:0.01:2*</a:t>
            </a:r>
            <a:r>
              <a:rPr sz="3200" b="1" spc="-20" dirty="0">
                <a:latin typeface="Times New Roman"/>
                <a:cs typeface="Times New Roman"/>
              </a:rPr>
              <a:t>p</a:t>
            </a:r>
            <a:r>
              <a:rPr sz="3200" b="1" spc="-15" dirty="0">
                <a:latin typeface="Times New Roman"/>
                <a:cs typeface="Times New Roman"/>
              </a:rPr>
              <a:t> rho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=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sin(2*theta).</a:t>
            </a:r>
            <a:r>
              <a:rPr sz="3200" b="1" spc="-10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polar(theta,rho,'k'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06110" y="3017773"/>
            <a:ext cx="4088765" cy="2913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364">
              <a:lnSpc>
                <a:spcPct val="100000"/>
              </a:lnSpc>
            </a:pP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cos(</a:t>
            </a:r>
            <a:r>
              <a:rPr sz="32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2θ)</a:t>
            </a:r>
            <a:r>
              <a:rPr sz="3200" dirty="0">
                <a:solidFill>
                  <a:srgbClr val="0000FF"/>
                </a:solidFill>
                <a:latin typeface="Microsoft JhengHei"/>
                <a:cs typeface="Microsoft JhengHei"/>
              </a:rPr>
              <a:t>的图形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8"/>
              </a:spcBef>
            </a:pPr>
            <a:endParaRPr sz="850"/>
          </a:p>
          <a:p>
            <a:pPr>
              <a:lnSpc>
                <a:spcPct val="100000"/>
              </a:lnSpc>
            </a:pPr>
            <a:r>
              <a:rPr sz="3200" b="1" spc="-10" dirty="0">
                <a:latin typeface="Times New Roman"/>
                <a:cs typeface="Times New Roman"/>
              </a:rPr>
              <a:t>i;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66040">
              <a:lnSpc>
                <a:spcPct val="100000"/>
              </a:lnSpc>
            </a:pPr>
            <a:r>
              <a:rPr sz="3200" b="1" spc="-15" dirty="0">
                <a:latin typeface="Times New Roman"/>
                <a:cs typeface="Times New Roman"/>
              </a:rPr>
              <a:t>*cos(2*theta);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71755">
              <a:lnSpc>
                <a:spcPct val="100000"/>
              </a:lnSpc>
            </a:pPr>
            <a:r>
              <a:rPr sz="32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);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535423" y="2960370"/>
            <a:ext cx="3959352" cy="2970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26567"/>
            <a:ext cx="5614670" cy="706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20" dirty="0">
                <a:solidFill>
                  <a:srgbClr val="333399"/>
                </a:solidFill>
                <a:latin typeface="Times New Roman"/>
                <a:cs typeface="Times New Roman"/>
              </a:rPr>
              <a:t>3.</a:t>
            </a:r>
            <a:r>
              <a:rPr sz="44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 </a:t>
            </a:r>
            <a:r>
              <a:rPr sz="4400" spc="-45" dirty="0">
                <a:solidFill>
                  <a:srgbClr val="333399"/>
                </a:solidFill>
                <a:latin typeface="Microsoft JhengHei"/>
                <a:cs typeface="Microsoft JhengHei"/>
              </a:rPr>
              <a:t>三维</a:t>
            </a:r>
            <a:r>
              <a:rPr sz="4400" spc="-35" dirty="0">
                <a:solidFill>
                  <a:srgbClr val="333399"/>
                </a:solidFill>
                <a:latin typeface="Microsoft JhengHei"/>
                <a:cs typeface="Microsoft JhengHei"/>
              </a:rPr>
              <a:t>绘</a:t>
            </a:r>
            <a:r>
              <a:rPr sz="4400" spc="-45" dirty="0">
                <a:solidFill>
                  <a:srgbClr val="333399"/>
                </a:solidFill>
                <a:latin typeface="Microsoft JhengHei"/>
                <a:cs typeface="Microsoft JhengHei"/>
              </a:rPr>
              <a:t>图的基</a:t>
            </a:r>
            <a:r>
              <a:rPr sz="4400" spc="-35" dirty="0">
                <a:solidFill>
                  <a:srgbClr val="333399"/>
                </a:solidFill>
                <a:latin typeface="Microsoft JhengHei"/>
                <a:cs typeface="Microsoft JhengHei"/>
              </a:rPr>
              <a:t>本</a:t>
            </a:r>
            <a:r>
              <a:rPr sz="4400" spc="-45" dirty="0">
                <a:solidFill>
                  <a:srgbClr val="333399"/>
                </a:solidFill>
                <a:latin typeface="Microsoft JhengHei"/>
                <a:cs typeface="Microsoft JhengHei"/>
              </a:rPr>
              <a:t>操作</a:t>
            </a:r>
            <a:endParaRPr sz="4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6773"/>
            <a:ext cx="7546975" cy="4707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三</a:t>
            </a:r>
            <a:r>
              <a:rPr sz="2400" spc="5" dirty="0">
                <a:latin typeface="Microsoft JhengHei"/>
                <a:cs typeface="Microsoft JhengHei"/>
              </a:rPr>
              <a:t>维</a:t>
            </a:r>
            <a:r>
              <a:rPr sz="2400" dirty="0">
                <a:latin typeface="Microsoft JhengHei"/>
                <a:cs typeface="Microsoft JhengHei"/>
              </a:rPr>
              <a:t>线图指</a:t>
            </a:r>
            <a:r>
              <a:rPr sz="2400" spc="5" dirty="0">
                <a:latin typeface="Microsoft JhengHei"/>
                <a:cs typeface="Microsoft JhengHei"/>
              </a:rPr>
              <a:t>令</a:t>
            </a:r>
            <a:r>
              <a:rPr sz="2400" b="1" dirty="0">
                <a:latin typeface="Times New Roman"/>
                <a:cs typeface="Times New Roman"/>
              </a:rPr>
              <a:t>plo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003300" marR="6350" indent="-5334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三</a:t>
            </a:r>
            <a:r>
              <a:rPr sz="2400" spc="5" dirty="0">
                <a:latin typeface="Microsoft JhengHei"/>
                <a:cs typeface="Microsoft JhengHei"/>
              </a:rPr>
              <a:t>维</a:t>
            </a:r>
            <a:r>
              <a:rPr sz="2400" dirty="0">
                <a:latin typeface="Microsoft JhengHei"/>
                <a:cs typeface="Microsoft JhengHei"/>
              </a:rPr>
              <a:t>绘图指令</a:t>
            </a:r>
            <a:r>
              <a:rPr sz="2400" spc="10" dirty="0">
                <a:latin typeface="Microsoft JhengHei"/>
                <a:cs typeface="Microsoft JhengHei"/>
              </a:rPr>
              <a:t>中</a:t>
            </a:r>
            <a:r>
              <a:rPr sz="2400" dirty="0">
                <a:latin typeface="Microsoft JhengHei"/>
                <a:cs typeface="Microsoft JhengHei"/>
              </a:rPr>
              <a:t>，</a:t>
            </a:r>
            <a:r>
              <a:rPr sz="2400" b="1" dirty="0">
                <a:latin typeface="Times New Roman"/>
                <a:cs typeface="Times New Roman"/>
              </a:rPr>
              <a:t>plo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dirty="0">
                <a:latin typeface="Microsoft JhengHei"/>
                <a:cs typeface="Microsoft JhengHei"/>
              </a:rPr>
              <a:t>最易于理</a:t>
            </a:r>
            <a:r>
              <a:rPr sz="2400" spc="5" dirty="0">
                <a:latin typeface="Microsoft JhengHei"/>
                <a:cs typeface="Microsoft JhengHei"/>
              </a:rPr>
              <a:t>解</a:t>
            </a:r>
            <a:r>
              <a:rPr sz="2400" dirty="0">
                <a:latin typeface="Microsoft JhengHei"/>
                <a:cs typeface="Microsoft JhengHei"/>
              </a:rPr>
              <a:t>，它的使用格 </a:t>
            </a:r>
            <a:r>
              <a:rPr sz="2400" spc="5" dirty="0">
                <a:latin typeface="Microsoft JhengHei"/>
                <a:cs typeface="Microsoft JhengHei"/>
              </a:rPr>
              <a:t>式与</a:t>
            </a:r>
            <a:r>
              <a:rPr sz="2400" b="1" dirty="0">
                <a:latin typeface="Times New Roman"/>
                <a:cs typeface="Times New Roman"/>
              </a:rPr>
              <a:t>plo</a:t>
            </a:r>
            <a:r>
              <a:rPr sz="2400" b="1" spc="-5" dirty="0">
                <a:latin typeface="Times New Roman"/>
                <a:cs typeface="Times New Roman"/>
              </a:rPr>
              <a:t>t</a:t>
            </a:r>
            <a:r>
              <a:rPr sz="2400" dirty="0">
                <a:latin typeface="Microsoft JhengHei"/>
                <a:cs typeface="Microsoft JhengHei"/>
              </a:rPr>
              <a:t>十</a:t>
            </a:r>
            <a:r>
              <a:rPr sz="2400" spc="5" dirty="0">
                <a:latin typeface="Microsoft JhengHei"/>
                <a:cs typeface="Microsoft JhengHei"/>
              </a:rPr>
              <a:t>分</a:t>
            </a:r>
            <a:r>
              <a:rPr sz="2400" dirty="0">
                <a:latin typeface="Microsoft JhengHei"/>
                <a:cs typeface="Microsoft JhengHei"/>
              </a:rPr>
              <a:t>相似，只是对应第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Microsoft JhengHei"/>
                <a:cs typeface="Microsoft JhengHei"/>
              </a:rPr>
              <a:t>维</a:t>
            </a:r>
            <a:r>
              <a:rPr sz="2400" spc="5" dirty="0">
                <a:latin typeface="Microsoft JhengHei"/>
                <a:cs typeface="Microsoft JhengHei"/>
              </a:rPr>
              <a:t>空</a:t>
            </a:r>
            <a:r>
              <a:rPr sz="2400" dirty="0">
                <a:latin typeface="Microsoft JhengHei"/>
                <a:cs typeface="Microsoft JhengHei"/>
              </a:rPr>
              <a:t>间的参</a:t>
            </a:r>
            <a:r>
              <a:rPr sz="2400" spc="10" dirty="0">
                <a:latin typeface="Microsoft JhengHei"/>
                <a:cs typeface="Microsoft JhengHei"/>
              </a:rPr>
              <a:t>量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t=</a:t>
            </a:r>
            <a:r>
              <a:rPr sz="2400" b="1" spc="-5" dirty="0">
                <a:latin typeface="Times New Roman"/>
                <a:cs typeface="Times New Roman"/>
              </a:rPr>
              <a:t>(</a:t>
            </a:r>
            <a:r>
              <a:rPr sz="2400" b="1" dirty="0">
                <a:latin typeface="Times New Roman"/>
                <a:cs typeface="Times New Roman"/>
              </a:rPr>
              <a:t>0:0.02:</a:t>
            </a:r>
            <a:r>
              <a:rPr sz="2400" b="1" spc="-5" dirty="0">
                <a:latin typeface="Times New Roman"/>
                <a:cs typeface="Times New Roman"/>
              </a:rPr>
              <a:t>2</a:t>
            </a:r>
            <a:r>
              <a:rPr sz="2400" b="1" dirty="0">
                <a:latin typeface="Times New Roman"/>
                <a:cs typeface="Times New Roman"/>
              </a:rPr>
              <a:t>)*pi;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x=sin</a:t>
            </a:r>
            <a:r>
              <a:rPr sz="2400" b="1" spc="-10" dirty="0">
                <a:latin typeface="Times New Roman"/>
                <a:cs typeface="Times New Roman"/>
              </a:rPr>
              <a:t>(</a:t>
            </a:r>
            <a:r>
              <a:rPr sz="2400" b="1" dirty="0">
                <a:latin typeface="Times New Roman"/>
                <a:cs typeface="Times New Roman"/>
              </a:rPr>
              <a:t>t);</a:t>
            </a:r>
            <a:endParaRPr sz="2400">
              <a:latin typeface="Times New Roman"/>
              <a:cs typeface="Times New Roman"/>
            </a:endParaRPr>
          </a:p>
          <a:p>
            <a:pPr marL="469900" marR="5643245">
              <a:lnSpc>
                <a:spcPct val="120000"/>
              </a:lnSpc>
            </a:pPr>
            <a:r>
              <a:rPr sz="2400" b="1" dirty="0">
                <a:latin typeface="Times New Roman"/>
                <a:cs typeface="Times New Roman"/>
              </a:rPr>
              <a:t>y=cos(t); z=cos(2*t);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plo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3(x,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,z,'b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',x,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,z,'bd');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view([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82,58</a:t>
            </a:r>
            <a:r>
              <a:rPr sz="2400" b="1" spc="-5" dirty="0">
                <a:latin typeface="Times New Roman"/>
                <a:cs typeface="Times New Roman"/>
              </a:rPr>
              <a:t>]);</a:t>
            </a:r>
            <a:endParaRPr sz="2400">
              <a:latin typeface="Times New Roman"/>
              <a:cs typeface="Times New Roman"/>
            </a:endParaRPr>
          </a:p>
          <a:p>
            <a:pPr marL="469900" marR="4690745">
              <a:lnSpc>
                <a:spcPct val="117300"/>
              </a:lnSpc>
              <a:spcBef>
                <a:spcPts val="75"/>
              </a:spcBef>
            </a:pPr>
            <a:r>
              <a:rPr sz="2400" b="1" dirty="0">
                <a:latin typeface="Times New Roman"/>
                <a:cs typeface="Times New Roman"/>
              </a:rPr>
              <a:t>box on legend(</a:t>
            </a:r>
            <a:r>
              <a:rPr sz="2400" b="1" spc="-5" dirty="0">
                <a:latin typeface="Times New Roman"/>
                <a:cs typeface="Times New Roman"/>
              </a:rPr>
              <a:t>'</a:t>
            </a:r>
            <a:r>
              <a:rPr sz="2400" spc="5" dirty="0">
                <a:latin typeface="Microsoft JhengHei"/>
                <a:cs typeface="Microsoft JhengHei"/>
              </a:rPr>
              <a:t>链</a:t>
            </a:r>
            <a:r>
              <a:rPr sz="2400" b="1" dirty="0">
                <a:latin typeface="Times New Roman"/>
                <a:cs typeface="Times New Roman"/>
              </a:rPr>
              <a:t>',</a:t>
            </a:r>
            <a:r>
              <a:rPr sz="2400" b="1" spc="-5" dirty="0">
                <a:latin typeface="Times New Roman"/>
                <a:cs typeface="Times New Roman"/>
              </a:rPr>
              <a:t>'</a:t>
            </a:r>
            <a:r>
              <a:rPr sz="2400" dirty="0">
                <a:latin typeface="Microsoft JhengHei"/>
                <a:cs typeface="Microsoft JhengHei"/>
              </a:rPr>
              <a:t>宝石</a:t>
            </a:r>
            <a:r>
              <a:rPr sz="2400" b="1" dirty="0">
                <a:latin typeface="Times New Roman"/>
                <a:cs typeface="Times New Roman"/>
              </a:rPr>
              <a:t>')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1317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3200" spc="-35" dirty="0">
                <a:latin typeface="Microsoft JhengHei"/>
                <a:cs typeface="Microsoft JhengHei"/>
              </a:rPr>
              <a:t>三</a:t>
            </a:r>
            <a:r>
              <a:rPr sz="3200" spc="-30" dirty="0">
                <a:latin typeface="Microsoft JhengHei"/>
                <a:cs typeface="Microsoft JhengHei"/>
              </a:rPr>
              <a:t>维</a:t>
            </a:r>
            <a:r>
              <a:rPr sz="3200" spc="-35" dirty="0">
                <a:latin typeface="Microsoft JhengHei"/>
                <a:cs typeface="Microsoft JhengHei"/>
              </a:rPr>
              <a:t>线</a:t>
            </a:r>
            <a:r>
              <a:rPr sz="3200" spc="-30" dirty="0">
                <a:latin typeface="Microsoft JhengHei"/>
                <a:cs typeface="Microsoft JhengHei"/>
              </a:rPr>
              <a:t>图</a:t>
            </a:r>
            <a:r>
              <a:rPr sz="3200" spc="-35" dirty="0">
                <a:latin typeface="Microsoft JhengHei"/>
                <a:cs typeface="Microsoft JhengHei"/>
              </a:rPr>
              <a:t>绘制结果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90749" y="1697009"/>
            <a:ext cx="5747173" cy="4088001"/>
          </a:xfrm>
          <a:custGeom>
            <a:avLst/>
            <a:gdLst/>
            <a:ahLst/>
            <a:cxnLst/>
            <a:rect l="l" t="t" r="r" b="b"/>
            <a:pathLst>
              <a:path w="5747173" h="4088001">
                <a:moveTo>
                  <a:pt x="0" y="4088001"/>
                </a:moveTo>
                <a:lnTo>
                  <a:pt x="5747173" y="4088001"/>
                </a:lnTo>
                <a:lnTo>
                  <a:pt x="5747173" y="0"/>
                </a:lnTo>
                <a:lnTo>
                  <a:pt x="0" y="0"/>
                </a:lnTo>
                <a:lnTo>
                  <a:pt x="0" y="4088001"/>
                </a:lnTo>
                <a:close/>
              </a:path>
            </a:pathLst>
          </a:custGeom>
          <a:solidFill>
            <a:srgbClr val="DADADA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395825" y="2003835"/>
            <a:ext cx="3255803" cy="1445217"/>
          </a:xfrm>
          <a:custGeom>
            <a:avLst/>
            <a:gdLst/>
            <a:ahLst/>
            <a:cxnLst/>
            <a:rect l="l" t="t" r="r" b="b"/>
            <a:pathLst>
              <a:path w="3255803" h="1445217">
                <a:moveTo>
                  <a:pt x="0" y="0"/>
                </a:moveTo>
                <a:lnTo>
                  <a:pt x="0" y="1177950"/>
                </a:lnTo>
                <a:lnTo>
                  <a:pt x="3255803" y="1445217"/>
                </a:lnTo>
                <a:lnTo>
                  <a:pt x="3255803" y="267267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00384" y="2008707"/>
            <a:ext cx="3255803" cy="1445348"/>
          </a:xfrm>
          <a:custGeom>
            <a:avLst/>
            <a:gdLst/>
            <a:ahLst/>
            <a:cxnLst/>
            <a:rect l="l" t="t" r="r" b="b"/>
            <a:pathLst>
              <a:path w="3255803" h="1445348">
                <a:moveTo>
                  <a:pt x="3255803" y="1445348"/>
                </a:moveTo>
                <a:lnTo>
                  <a:pt x="3255803" y="267267"/>
                </a:lnTo>
                <a:lnTo>
                  <a:pt x="0" y="0"/>
                </a:lnTo>
                <a:lnTo>
                  <a:pt x="0" y="1178081"/>
                </a:lnTo>
                <a:lnTo>
                  <a:pt x="3255803" y="1445348"/>
                </a:lnTo>
              </a:path>
            </a:pathLst>
          </a:custGeom>
          <a:ln w="9710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937273" y="3181785"/>
            <a:ext cx="3714356" cy="2138136"/>
          </a:xfrm>
          <a:custGeom>
            <a:avLst/>
            <a:gdLst/>
            <a:ahLst/>
            <a:cxnLst/>
            <a:rect l="l" t="t" r="r" b="b"/>
            <a:pathLst>
              <a:path w="3714356" h="2138136">
                <a:moveTo>
                  <a:pt x="458552" y="0"/>
                </a:moveTo>
                <a:lnTo>
                  <a:pt x="0" y="1870869"/>
                </a:lnTo>
                <a:lnTo>
                  <a:pt x="3255839" y="2138136"/>
                </a:lnTo>
                <a:lnTo>
                  <a:pt x="3714356" y="267267"/>
                </a:lnTo>
                <a:lnTo>
                  <a:pt x="458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41771" y="3186788"/>
            <a:ext cx="3714416" cy="2138070"/>
          </a:xfrm>
          <a:custGeom>
            <a:avLst/>
            <a:gdLst/>
            <a:ahLst/>
            <a:cxnLst/>
            <a:rect l="l" t="t" r="r" b="b"/>
            <a:pathLst>
              <a:path w="3714416" h="2138070">
                <a:moveTo>
                  <a:pt x="3255779" y="2138070"/>
                </a:moveTo>
                <a:lnTo>
                  <a:pt x="0" y="1870803"/>
                </a:lnTo>
                <a:lnTo>
                  <a:pt x="458612" y="0"/>
                </a:lnTo>
                <a:lnTo>
                  <a:pt x="3714416" y="267267"/>
                </a:lnTo>
                <a:lnTo>
                  <a:pt x="3255779" y="2138070"/>
                </a:lnTo>
              </a:path>
            </a:pathLst>
          </a:custGeom>
          <a:ln w="9637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937273" y="2003835"/>
            <a:ext cx="458552" cy="3048819"/>
          </a:xfrm>
          <a:custGeom>
            <a:avLst/>
            <a:gdLst/>
            <a:ahLst/>
            <a:cxnLst/>
            <a:rect l="l" t="t" r="r" b="b"/>
            <a:pathLst>
              <a:path w="458552" h="3048819">
                <a:moveTo>
                  <a:pt x="458552" y="0"/>
                </a:moveTo>
                <a:lnTo>
                  <a:pt x="0" y="1870869"/>
                </a:lnTo>
                <a:lnTo>
                  <a:pt x="0" y="3048819"/>
                </a:lnTo>
                <a:lnTo>
                  <a:pt x="458552" y="1177950"/>
                </a:lnTo>
                <a:lnTo>
                  <a:pt x="4585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941771" y="2008707"/>
            <a:ext cx="458612" cy="3048885"/>
          </a:xfrm>
          <a:custGeom>
            <a:avLst/>
            <a:gdLst/>
            <a:ahLst/>
            <a:cxnLst/>
            <a:rect l="l" t="t" r="r" b="b"/>
            <a:pathLst>
              <a:path w="458612" h="3048885">
                <a:moveTo>
                  <a:pt x="0" y="3048885"/>
                </a:moveTo>
                <a:lnTo>
                  <a:pt x="0" y="1870869"/>
                </a:lnTo>
                <a:lnTo>
                  <a:pt x="458612" y="0"/>
                </a:lnTo>
                <a:lnTo>
                  <a:pt x="458612" y="1178081"/>
                </a:lnTo>
                <a:lnTo>
                  <a:pt x="0" y="3048885"/>
                </a:lnTo>
              </a:path>
            </a:pathLst>
          </a:custGeom>
          <a:ln w="8999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41771" y="3196663"/>
            <a:ext cx="458612" cy="1860929"/>
          </a:xfrm>
          <a:custGeom>
            <a:avLst/>
            <a:gdLst/>
            <a:ahLst/>
            <a:cxnLst/>
            <a:rect l="l" t="t" r="r" b="b"/>
            <a:pathLst>
              <a:path w="458612" h="1860929">
                <a:moveTo>
                  <a:pt x="0" y="1860929"/>
                </a:moveTo>
                <a:lnTo>
                  <a:pt x="458612" y="0"/>
                </a:lnTo>
              </a:path>
            </a:pathLst>
          </a:custGeom>
          <a:ln w="90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400384" y="3186788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197551" y="3463930"/>
            <a:ext cx="458636" cy="1860929"/>
          </a:xfrm>
          <a:custGeom>
            <a:avLst/>
            <a:gdLst/>
            <a:ahLst/>
            <a:cxnLst/>
            <a:rect l="l" t="t" r="r" b="b"/>
            <a:pathLst>
              <a:path w="458636" h="1860929">
                <a:moveTo>
                  <a:pt x="0" y="1860929"/>
                </a:moveTo>
                <a:lnTo>
                  <a:pt x="458636" y="0"/>
                </a:lnTo>
              </a:path>
            </a:pathLst>
          </a:custGeom>
          <a:ln w="90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656188" y="3454055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409262" y="3186788"/>
            <a:ext cx="3246926" cy="267267"/>
          </a:xfrm>
          <a:custGeom>
            <a:avLst/>
            <a:gdLst/>
            <a:ahLst/>
            <a:cxnLst/>
            <a:rect l="l" t="t" r="r" b="b"/>
            <a:pathLst>
              <a:path w="3246926" h="267267">
                <a:moveTo>
                  <a:pt x="3246926" y="267267"/>
                </a:moveTo>
                <a:lnTo>
                  <a:pt x="0" y="0"/>
                </a:lnTo>
              </a:path>
            </a:pathLst>
          </a:custGeom>
          <a:ln w="984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400384" y="3186788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950745" y="5057592"/>
            <a:ext cx="3246806" cy="267267"/>
          </a:xfrm>
          <a:custGeom>
            <a:avLst/>
            <a:gdLst/>
            <a:ahLst/>
            <a:cxnLst/>
            <a:rect l="l" t="t" r="r" b="b"/>
            <a:pathLst>
              <a:path w="3246806" h="267267">
                <a:moveTo>
                  <a:pt x="3246806" y="267267"/>
                </a:moveTo>
                <a:lnTo>
                  <a:pt x="0" y="0"/>
                </a:lnTo>
              </a:path>
            </a:pathLst>
          </a:custGeom>
          <a:ln w="984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941771" y="505759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00384" y="2018581"/>
            <a:ext cx="0" cy="1168207"/>
          </a:xfrm>
          <a:custGeom>
            <a:avLst/>
            <a:gdLst/>
            <a:ahLst/>
            <a:cxnLst/>
            <a:rect l="l" t="t" r="r" b="b"/>
            <a:pathLst>
              <a:path h="1168207">
                <a:moveTo>
                  <a:pt x="0" y="1168207"/>
                </a:moveTo>
                <a:lnTo>
                  <a:pt x="0" y="0"/>
                </a:lnTo>
              </a:path>
            </a:pathLst>
          </a:custGeom>
          <a:ln w="897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400384" y="200870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656188" y="2285848"/>
            <a:ext cx="0" cy="1168207"/>
          </a:xfrm>
          <a:custGeom>
            <a:avLst/>
            <a:gdLst/>
            <a:ahLst/>
            <a:cxnLst/>
            <a:rect l="l" t="t" r="r" b="b"/>
            <a:pathLst>
              <a:path h="1168207">
                <a:moveTo>
                  <a:pt x="0" y="1168207"/>
                </a:moveTo>
                <a:lnTo>
                  <a:pt x="0" y="0"/>
                </a:lnTo>
              </a:path>
            </a:pathLst>
          </a:custGeom>
          <a:ln w="897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656188" y="2275974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197551" y="3463930"/>
            <a:ext cx="458636" cy="1860929"/>
          </a:xfrm>
          <a:custGeom>
            <a:avLst/>
            <a:gdLst/>
            <a:ahLst/>
            <a:cxnLst/>
            <a:rect l="l" t="t" r="r" b="b"/>
            <a:pathLst>
              <a:path w="458636" h="1860929">
                <a:moveTo>
                  <a:pt x="0" y="1860929"/>
                </a:moveTo>
                <a:lnTo>
                  <a:pt x="458636" y="0"/>
                </a:lnTo>
              </a:path>
            </a:pathLst>
          </a:custGeom>
          <a:ln w="90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656188" y="3454055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950745" y="5057592"/>
            <a:ext cx="3246806" cy="267267"/>
          </a:xfrm>
          <a:custGeom>
            <a:avLst/>
            <a:gdLst/>
            <a:ahLst/>
            <a:cxnLst/>
            <a:rect l="l" t="t" r="r" b="b"/>
            <a:pathLst>
              <a:path w="3246806" h="267267">
                <a:moveTo>
                  <a:pt x="3246806" y="267267"/>
                </a:moveTo>
                <a:lnTo>
                  <a:pt x="0" y="0"/>
                </a:lnTo>
              </a:path>
            </a:pathLst>
          </a:custGeom>
          <a:ln w="984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941771" y="505759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941771" y="3889450"/>
            <a:ext cx="0" cy="1168141"/>
          </a:xfrm>
          <a:custGeom>
            <a:avLst/>
            <a:gdLst/>
            <a:ahLst/>
            <a:cxnLst/>
            <a:rect l="l" t="t" r="r" b="b"/>
            <a:pathLst>
              <a:path h="1168141">
                <a:moveTo>
                  <a:pt x="0" y="0"/>
                </a:moveTo>
                <a:lnTo>
                  <a:pt x="0" y="1168141"/>
                </a:lnTo>
              </a:path>
            </a:pathLst>
          </a:custGeom>
          <a:ln w="897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941771" y="3879576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197551" y="5324859"/>
            <a:ext cx="71860" cy="9874"/>
          </a:xfrm>
          <a:custGeom>
            <a:avLst/>
            <a:gdLst/>
            <a:ahLst/>
            <a:cxnLst/>
            <a:rect l="l" t="t" r="r" b="b"/>
            <a:pathLst>
              <a:path w="71860" h="9874">
                <a:moveTo>
                  <a:pt x="0" y="0"/>
                </a:moveTo>
                <a:lnTo>
                  <a:pt x="71860" y="9874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278410" y="533473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297381" y="5325143"/>
            <a:ext cx="13779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-1</a:t>
            </a:r>
            <a:endParaRPr sz="1050">
              <a:latin typeface="Arial"/>
              <a:cs typeface="Arial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6314640" y="4859446"/>
            <a:ext cx="71860" cy="0"/>
          </a:xfrm>
          <a:custGeom>
            <a:avLst/>
            <a:gdLst/>
            <a:ahLst/>
            <a:cxnLst/>
            <a:rect l="l" t="t" r="r" b="b"/>
            <a:pathLst>
              <a:path w="71860">
                <a:moveTo>
                  <a:pt x="0" y="0"/>
                </a:moveTo>
                <a:lnTo>
                  <a:pt x="71860" y="0"/>
                </a:lnTo>
              </a:path>
            </a:pathLst>
          </a:custGeom>
          <a:ln w="9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395378" y="485944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6414110" y="4859729"/>
            <a:ext cx="242570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-0.5</a:t>
            </a:r>
            <a:endParaRPr sz="105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6431368" y="4384487"/>
            <a:ext cx="71860" cy="9874"/>
          </a:xfrm>
          <a:custGeom>
            <a:avLst/>
            <a:gdLst/>
            <a:ahLst/>
            <a:cxnLst/>
            <a:rect l="l" t="t" r="r" b="b"/>
            <a:pathLst>
              <a:path w="71860" h="9874">
                <a:moveTo>
                  <a:pt x="0" y="0"/>
                </a:moveTo>
                <a:lnTo>
                  <a:pt x="71860" y="9874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512466" y="439436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522201" y="4384771"/>
            <a:ext cx="9588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5" dirty="0"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539459" y="3919074"/>
            <a:ext cx="71740" cy="9874"/>
          </a:xfrm>
          <a:custGeom>
            <a:avLst/>
            <a:gdLst/>
            <a:ahLst/>
            <a:cxnLst/>
            <a:rect l="l" t="t" r="r" b="b"/>
            <a:pathLst>
              <a:path w="71740" h="9874">
                <a:moveTo>
                  <a:pt x="0" y="0"/>
                </a:moveTo>
                <a:lnTo>
                  <a:pt x="71740" y="9874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620198" y="392894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656188" y="3454055"/>
            <a:ext cx="72100" cy="9874"/>
          </a:xfrm>
          <a:custGeom>
            <a:avLst/>
            <a:gdLst/>
            <a:ahLst/>
            <a:cxnLst/>
            <a:rect l="l" t="t" r="r" b="b"/>
            <a:pathLst>
              <a:path w="72100" h="9874">
                <a:moveTo>
                  <a:pt x="0" y="0"/>
                </a:moveTo>
                <a:lnTo>
                  <a:pt x="72100" y="9874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37286" y="346393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6179556" y="5324859"/>
            <a:ext cx="17995" cy="78995"/>
          </a:xfrm>
          <a:custGeom>
            <a:avLst/>
            <a:gdLst/>
            <a:ahLst/>
            <a:cxnLst/>
            <a:rect l="l" t="t" r="r" b="b"/>
            <a:pathLst>
              <a:path w="17995" h="78995">
                <a:moveTo>
                  <a:pt x="17995" y="0"/>
                </a:moveTo>
                <a:lnTo>
                  <a:pt x="0" y="78995"/>
                </a:lnTo>
              </a:path>
            </a:pathLst>
          </a:custGeom>
          <a:ln w="9022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179556" y="5413729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361256" y="5255409"/>
            <a:ext cx="26872" cy="79324"/>
          </a:xfrm>
          <a:custGeom>
            <a:avLst/>
            <a:gdLst/>
            <a:ahLst/>
            <a:cxnLst/>
            <a:rect l="l" t="t" r="r" b="b"/>
            <a:pathLst>
              <a:path w="26872" h="79324">
                <a:moveTo>
                  <a:pt x="26872" y="0"/>
                </a:moveTo>
                <a:lnTo>
                  <a:pt x="0" y="79324"/>
                </a:lnTo>
              </a:path>
            </a:pathLst>
          </a:custGeom>
          <a:ln w="906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5361256" y="534460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4551594" y="5196163"/>
            <a:ext cx="17875" cy="69120"/>
          </a:xfrm>
          <a:custGeom>
            <a:avLst/>
            <a:gdLst/>
            <a:ahLst/>
            <a:cxnLst/>
            <a:rect l="l" t="t" r="r" b="b"/>
            <a:pathLst>
              <a:path w="17875" h="69120">
                <a:moveTo>
                  <a:pt x="17875" y="0"/>
                </a:moveTo>
                <a:lnTo>
                  <a:pt x="0" y="69120"/>
                </a:lnTo>
              </a:path>
            </a:pathLst>
          </a:custGeom>
          <a:ln w="903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51594" y="527515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733174" y="5126713"/>
            <a:ext cx="26992" cy="79324"/>
          </a:xfrm>
          <a:custGeom>
            <a:avLst/>
            <a:gdLst/>
            <a:ahLst/>
            <a:cxnLst/>
            <a:rect l="l" t="t" r="r" b="b"/>
            <a:pathLst>
              <a:path w="26992" h="79324">
                <a:moveTo>
                  <a:pt x="26992" y="0"/>
                </a:moveTo>
                <a:lnTo>
                  <a:pt x="0" y="79324"/>
                </a:lnTo>
              </a:path>
            </a:pathLst>
          </a:custGeom>
          <a:ln w="90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733174" y="5215911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923800" y="5057592"/>
            <a:ext cx="17971" cy="78995"/>
          </a:xfrm>
          <a:custGeom>
            <a:avLst/>
            <a:gdLst/>
            <a:ahLst/>
            <a:cxnLst/>
            <a:rect l="l" t="t" r="r" b="b"/>
            <a:pathLst>
              <a:path w="17971" h="78995">
                <a:moveTo>
                  <a:pt x="17971" y="0"/>
                </a:moveTo>
                <a:lnTo>
                  <a:pt x="0" y="78995"/>
                </a:lnTo>
              </a:path>
            </a:pathLst>
          </a:custGeom>
          <a:ln w="9022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923800" y="5146462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869923" y="5057592"/>
            <a:ext cx="71848" cy="0"/>
          </a:xfrm>
          <a:custGeom>
            <a:avLst/>
            <a:gdLst/>
            <a:ahLst/>
            <a:cxnLst/>
            <a:rect l="l" t="t" r="r" b="b"/>
            <a:pathLst>
              <a:path w="71848">
                <a:moveTo>
                  <a:pt x="71848" y="0"/>
                </a:moveTo>
                <a:lnTo>
                  <a:pt x="0" y="0"/>
                </a:lnTo>
              </a:path>
            </a:pathLst>
          </a:custGeom>
          <a:ln w="9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2860949" y="505759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2869923" y="4760372"/>
            <a:ext cx="71848" cy="9874"/>
          </a:xfrm>
          <a:custGeom>
            <a:avLst/>
            <a:gdLst/>
            <a:ahLst/>
            <a:cxnLst/>
            <a:rect l="l" t="t" r="r" b="b"/>
            <a:pathLst>
              <a:path w="71848" h="9874">
                <a:moveTo>
                  <a:pt x="71848" y="9874"/>
                </a:moveTo>
                <a:lnTo>
                  <a:pt x="0" y="0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860949" y="476037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2869923" y="4463482"/>
            <a:ext cx="71848" cy="9874"/>
          </a:xfrm>
          <a:custGeom>
            <a:avLst/>
            <a:gdLst/>
            <a:ahLst/>
            <a:cxnLst/>
            <a:rect l="l" t="t" r="r" b="b"/>
            <a:pathLst>
              <a:path w="71848" h="9874">
                <a:moveTo>
                  <a:pt x="71848" y="9874"/>
                </a:moveTo>
                <a:lnTo>
                  <a:pt x="0" y="0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2860949" y="446348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2869923" y="4166592"/>
            <a:ext cx="71848" cy="9874"/>
          </a:xfrm>
          <a:custGeom>
            <a:avLst/>
            <a:gdLst/>
            <a:ahLst/>
            <a:cxnLst/>
            <a:rect l="l" t="t" r="r" b="b"/>
            <a:pathLst>
              <a:path w="71848" h="9874">
                <a:moveTo>
                  <a:pt x="71848" y="9874"/>
                </a:moveTo>
                <a:lnTo>
                  <a:pt x="0" y="0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2860949" y="416659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2869923" y="3869702"/>
            <a:ext cx="71848" cy="9874"/>
          </a:xfrm>
          <a:custGeom>
            <a:avLst/>
            <a:gdLst/>
            <a:ahLst/>
            <a:cxnLst/>
            <a:rect l="l" t="t" r="r" b="b"/>
            <a:pathLst>
              <a:path w="71848" h="9874">
                <a:moveTo>
                  <a:pt x="71848" y="9874"/>
                </a:moveTo>
                <a:lnTo>
                  <a:pt x="0" y="0"/>
                </a:lnTo>
              </a:path>
            </a:pathLst>
          </a:custGeom>
          <a:ln w="9838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860949" y="3869702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2627640" y="3454339"/>
            <a:ext cx="4224020" cy="796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1050" spc="-35" dirty="0">
                <a:latin typeface="Arial"/>
                <a:cs typeface="Arial"/>
              </a:rPr>
              <a:t>1</a:t>
            </a:r>
            <a:endParaRPr sz="1050">
              <a:latin typeface="Arial"/>
              <a:cs typeface="Arial"/>
            </a:endParaRPr>
          </a:p>
          <a:p>
            <a:pPr>
              <a:lnSpc>
                <a:spcPts val="1300"/>
              </a:lnSpc>
              <a:spcBef>
                <a:spcPts val="10"/>
              </a:spcBef>
            </a:pPr>
            <a:endParaRPr sz="1300"/>
          </a:p>
          <a:p>
            <a:pPr marR="3905885" algn="ctr">
              <a:lnSpc>
                <a:spcPts val="1260"/>
              </a:lnSpc>
            </a:pPr>
            <a:r>
              <a:rPr sz="1050" spc="-35" dirty="0">
                <a:latin typeface="Arial"/>
                <a:cs typeface="Arial"/>
              </a:rPr>
              <a:t>1</a:t>
            </a:r>
            <a:endParaRPr sz="1050">
              <a:latin typeface="Arial"/>
              <a:cs typeface="Arial"/>
            </a:endParaRPr>
          </a:p>
          <a:p>
            <a:pPr marR="17780" algn="r">
              <a:lnSpc>
                <a:spcPts val="1090"/>
              </a:lnSpc>
            </a:pPr>
            <a:r>
              <a:rPr sz="1050" spc="-30" dirty="0">
                <a:latin typeface="Arial"/>
                <a:cs typeface="Arial"/>
              </a:rPr>
              <a:t>0.5</a:t>
            </a:r>
            <a:endParaRPr sz="1050">
              <a:latin typeface="Arial"/>
              <a:cs typeface="Arial"/>
            </a:endParaRPr>
          </a:p>
          <a:p>
            <a:pPr marR="4016375" algn="ctr">
              <a:lnSpc>
                <a:spcPts val="1245"/>
              </a:lnSpc>
            </a:pPr>
            <a:r>
              <a:rPr sz="1050" spc="-30" dirty="0">
                <a:latin typeface="Arial"/>
                <a:cs typeface="Arial"/>
              </a:rPr>
              <a:t>0.5</a:t>
            </a:r>
            <a:endParaRPr sz="10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036451" y="5433761"/>
            <a:ext cx="13779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-1</a:t>
            </a:r>
            <a:endParaRPr sz="10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109941" y="5374514"/>
            <a:ext cx="242570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-0.5</a:t>
            </a:r>
            <a:endParaRPr sz="10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4453597" y="5305065"/>
            <a:ext cx="9588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5" dirty="0"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3527087" y="5245818"/>
            <a:ext cx="200660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0.5</a:t>
            </a:r>
            <a:endParaRPr sz="10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2825503" y="5176368"/>
            <a:ext cx="9588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5" dirty="0">
                <a:latin typeface="Arial"/>
                <a:cs typeface="Arial"/>
              </a:rPr>
              <a:t>1</a:t>
            </a:r>
            <a:endParaRPr sz="10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2690803" y="4958802"/>
            <a:ext cx="13779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-1</a:t>
            </a:r>
            <a:endParaRPr sz="10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582737" y="4671786"/>
            <a:ext cx="242570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0" dirty="0">
                <a:latin typeface="Arial"/>
                <a:cs typeface="Arial"/>
              </a:rPr>
              <a:t>-0.5</a:t>
            </a:r>
            <a:endParaRPr sz="10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735695" y="4374896"/>
            <a:ext cx="9588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35" dirty="0">
                <a:latin typeface="Arial"/>
                <a:cs typeface="Arial"/>
              </a:rPr>
              <a:t>0</a:t>
            </a:r>
            <a:endParaRPr sz="1050">
              <a:latin typeface="Arial"/>
              <a:cs typeface="Arial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6404376" y="3058026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6404376" y="3107398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766"/>
                </a:lnTo>
                <a:lnTo>
                  <a:pt x="35990" y="0"/>
                </a:lnTo>
                <a:lnTo>
                  <a:pt x="0" y="49766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6440366" y="3067900"/>
            <a:ext cx="0" cy="79390"/>
          </a:xfrm>
          <a:custGeom>
            <a:avLst/>
            <a:gdLst/>
            <a:ahLst/>
            <a:cxnLst/>
            <a:rect l="l" t="t" r="r" b="b"/>
            <a:pathLst>
              <a:path h="79390">
                <a:moveTo>
                  <a:pt x="0" y="0"/>
                </a:moveTo>
                <a:lnTo>
                  <a:pt x="0" y="79390"/>
                </a:lnTo>
              </a:path>
            </a:pathLst>
          </a:custGeom>
          <a:ln w="897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6440366" y="3107398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6440366" y="3157165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6404376" y="3018528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6431368" y="3048152"/>
            <a:ext cx="8997" cy="9874"/>
          </a:xfrm>
          <a:custGeom>
            <a:avLst/>
            <a:gdLst/>
            <a:ahLst/>
            <a:cxnLst/>
            <a:rect l="l" t="t" r="r" b="b"/>
            <a:pathLst>
              <a:path w="8997" h="9874">
                <a:moveTo>
                  <a:pt x="0" y="0"/>
                </a:moveTo>
                <a:lnTo>
                  <a:pt x="8997" y="9874"/>
                </a:lnTo>
              </a:path>
            </a:pathLst>
          </a:custGeom>
          <a:ln w="937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6440366" y="3067900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6395378" y="3157165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431368" y="3157165"/>
            <a:ext cx="8997" cy="39497"/>
          </a:xfrm>
          <a:custGeom>
            <a:avLst/>
            <a:gdLst/>
            <a:ahLst/>
            <a:cxnLst/>
            <a:rect l="l" t="t" r="r" b="b"/>
            <a:pathLst>
              <a:path w="8997" h="39497">
                <a:moveTo>
                  <a:pt x="8997" y="0"/>
                </a:moveTo>
                <a:lnTo>
                  <a:pt x="0" y="39497"/>
                </a:lnTo>
              </a:path>
            </a:pathLst>
          </a:custGeom>
          <a:ln w="902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431368" y="320653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6395378" y="2998780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6422371" y="3028403"/>
            <a:ext cx="8997" cy="9874"/>
          </a:xfrm>
          <a:custGeom>
            <a:avLst/>
            <a:gdLst/>
            <a:ahLst/>
            <a:cxnLst/>
            <a:rect l="l" t="t" r="r" b="b"/>
            <a:pathLst>
              <a:path w="8997" h="9874">
                <a:moveTo>
                  <a:pt x="0" y="0"/>
                </a:moveTo>
                <a:lnTo>
                  <a:pt x="8997" y="9874"/>
                </a:lnTo>
              </a:path>
            </a:pathLst>
          </a:custGeom>
          <a:ln w="937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6431368" y="304815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6377503" y="3226286"/>
            <a:ext cx="71740" cy="99007"/>
          </a:xfrm>
          <a:custGeom>
            <a:avLst/>
            <a:gdLst/>
            <a:ahLst/>
            <a:cxnLst/>
            <a:rect l="l" t="t" r="r" b="b"/>
            <a:pathLst>
              <a:path w="71740" h="99007">
                <a:moveTo>
                  <a:pt x="35870" y="99007"/>
                </a:moveTo>
                <a:lnTo>
                  <a:pt x="7174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413373" y="3206537"/>
            <a:ext cx="17995" cy="59246"/>
          </a:xfrm>
          <a:custGeom>
            <a:avLst/>
            <a:gdLst/>
            <a:ahLst/>
            <a:cxnLst/>
            <a:rect l="l" t="t" r="r" b="b"/>
            <a:pathLst>
              <a:path w="17995" h="59246">
                <a:moveTo>
                  <a:pt x="17995" y="0"/>
                </a:moveTo>
                <a:lnTo>
                  <a:pt x="0" y="59246"/>
                </a:lnTo>
              </a:path>
            </a:pathLst>
          </a:custGeom>
          <a:ln w="90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413373" y="3275921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6386500" y="2978767"/>
            <a:ext cx="71740" cy="99007"/>
          </a:xfrm>
          <a:custGeom>
            <a:avLst/>
            <a:gdLst/>
            <a:ahLst/>
            <a:cxnLst/>
            <a:rect l="l" t="t" r="r" b="b"/>
            <a:pathLst>
              <a:path w="71740" h="99007">
                <a:moveTo>
                  <a:pt x="35870" y="99007"/>
                </a:moveTo>
                <a:lnTo>
                  <a:pt x="7174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6395378" y="3018528"/>
            <a:ext cx="17995" cy="9874"/>
          </a:xfrm>
          <a:custGeom>
            <a:avLst/>
            <a:gdLst/>
            <a:ahLst/>
            <a:cxnLst/>
            <a:rect l="l" t="t" r="r" b="b"/>
            <a:pathLst>
              <a:path w="17995" h="9874">
                <a:moveTo>
                  <a:pt x="0" y="0"/>
                </a:moveTo>
                <a:lnTo>
                  <a:pt x="17995" y="9874"/>
                </a:lnTo>
              </a:path>
            </a:pathLst>
          </a:custGeom>
          <a:ln w="96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6422371" y="302840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6350510" y="3295670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6386500" y="3275921"/>
            <a:ext cx="26872" cy="59246"/>
          </a:xfrm>
          <a:custGeom>
            <a:avLst/>
            <a:gdLst/>
            <a:ahLst/>
            <a:cxnLst/>
            <a:rect l="l" t="t" r="r" b="b"/>
            <a:pathLst>
              <a:path w="26872" h="59246">
                <a:moveTo>
                  <a:pt x="26872" y="0"/>
                </a:moveTo>
                <a:lnTo>
                  <a:pt x="0" y="59246"/>
                </a:lnTo>
              </a:path>
            </a:pathLst>
          </a:custGeom>
          <a:ln w="912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6386500" y="3345042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6359507" y="2968893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6368505" y="3008654"/>
            <a:ext cx="17995" cy="9874"/>
          </a:xfrm>
          <a:custGeom>
            <a:avLst/>
            <a:gdLst/>
            <a:ahLst/>
            <a:cxnLst/>
            <a:rect l="l" t="t" r="r" b="b"/>
            <a:pathLst>
              <a:path w="17995" h="9874">
                <a:moveTo>
                  <a:pt x="0" y="0"/>
                </a:moveTo>
                <a:lnTo>
                  <a:pt x="17995" y="9874"/>
                </a:lnTo>
              </a:path>
            </a:pathLst>
          </a:custGeom>
          <a:ln w="96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395378" y="301852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323637" y="3374665"/>
            <a:ext cx="71740" cy="99138"/>
          </a:xfrm>
          <a:custGeom>
            <a:avLst/>
            <a:gdLst/>
            <a:ahLst/>
            <a:cxnLst/>
            <a:rect l="l" t="t" r="r" b="b"/>
            <a:pathLst>
              <a:path w="71740" h="99138">
                <a:moveTo>
                  <a:pt x="35870" y="99138"/>
                </a:moveTo>
                <a:lnTo>
                  <a:pt x="71740" y="49766"/>
                </a:lnTo>
                <a:lnTo>
                  <a:pt x="35870" y="0"/>
                </a:lnTo>
                <a:lnTo>
                  <a:pt x="0" y="49766"/>
                </a:lnTo>
                <a:lnTo>
                  <a:pt x="35870" y="99138"/>
                </a:lnTo>
                <a:close/>
              </a:path>
            </a:pathLst>
          </a:custGeom>
          <a:ln w="928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359507" y="3345042"/>
            <a:ext cx="26992" cy="69515"/>
          </a:xfrm>
          <a:custGeom>
            <a:avLst/>
            <a:gdLst/>
            <a:ahLst/>
            <a:cxnLst/>
            <a:rect l="l" t="t" r="r" b="b"/>
            <a:pathLst>
              <a:path w="26992" h="69515">
                <a:moveTo>
                  <a:pt x="26992" y="0"/>
                </a:moveTo>
                <a:lnTo>
                  <a:pt x="0" y="69515"/>
                </a:lnTo>
              </a:path>
            </a:pathLst>
          </a:custGeom>
          <a:ln w="909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359507" y="342443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332515" y="2959019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990" y="99007"/>
                </a:moveTo>
                <a:lnTo>
                  <a:pt x="71860" y="49635"/>
                </a:lnTo>
                <a:lnTo>
                  <a:pt x="35990" y="0"/>
                </a:lnTo>
                <a:lnTo>
                  <a:pt x="0" y="49635"/>
                </a:lnTo>
                <a:lnTo>
                  <a:pt x="3599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332515" y="3008654"/>
            <a:ext cx="26992" cy="9874"/>
          </a:xfrm>
          <a:custGeom>
            <a:avLst/>
            <a:gdLst/>
            <a:ahLst/>
            <a:cxnLst/>
            <a:rect l="l" t="t" r="r" b="b"/>
            <a:pathLst>
              <a:path w="26992" h="9874">
                <a:moveTo>
                  <a:pt x="0" y="9874"/>
                </a:moveTo>
                <a:lnTo>
                  <a:pt x="26992" y="0"/>
                </a:lnTo>
              </a:path>
            </a:pathLst>
          </a:custGeom>
          <a:ln w="975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6368505" y="300865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6287407" y="3463930"/>
            <a:ext cx="72100" cy="99007"/>
          </a:xfrm>
          <a:custGeom>
            <a:avLst/>
            <a:gdLst/>
            <a:ahLst/>
            <a:cxnLst/>
            <a:rect l="l" t="t" r="r" b="b"/>
            <a:pathLst>
              <a:path w="72100" h="99007">
                <a:moveTo>
                  <a:pt x="36230" y="99007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6323637" y="3424432"/>
            <a:ext cx="35870" cy="78995"/>
          </a:xfrm>
          <a:custGeom>
            <a:avLst/>
            <a:gdLst/>
            <a:ahLst/>
            <a:cxnLst/>
            <a:rect l="l" t="t" r="r" b="b"/>
            <a:pathLst>
              <a:path w="35870" h="78995">
                <a:moveTo>
                  <a:pt x="35870" y="0"/>
                </a:moveTo>
                <a:lnTo>
                  <a:pt x="0" y="78995"/>
                </a:lnTo>
              </a:path>
            </a:pathLst>
          </a:custGeom>
          <a:ln w="912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6323637" y="3513302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296405" y="2968893"/>
            <a:ext cx="72100" cy="99007"/>
          </a:xfrm>
          <a:custGeom>
            <a:avLst/>
            <a:gdLst/>
            <a:ahLst/>
            <a:cxnLst/>
            <a:rect l="l" t="t" r="r" b="b"/>
            <a:pathLst>
              <a:path w="72100" h="99007">
                <a:moveTo>
                  <a:pt x="36110" y="99007"/>
                </a:moveTo>
                <a:lnTo>
                  <a:pt x="72100" y="49635"/>
                </a:lnTo>
                <a:lnTo>
                  <a:pt x="36110" y="0"/>
                </a:lnTo>
                <a:lnTo>
                  <a:pt x="0" y="49635"/>
                </a:lnTo>
                <a:lnTo>
                  <a:pt x="3611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296405" y="3018528"/>
            <a:ext cx="27232" cy="9874"/>
          </a:xfrm>
          <a:custGeom>
            <a:avLst/>
            <a:gdLst/>
            <a:ahLst/>
            <a:cxnLst/>
            <a:rect l="l" t="t" r="r" b="b"/>
            <a:pathLst>
              <a:path w="27232" h="9874">
                <a:moveTo>
                  <a:pt x="0" y="9874"/>
                </a:moveTo>
                <a:lnTo>
                  <a:pt x="27232" y="0"/>
                </a:lnTo>
              </a:path>
            </a:pathLst>
          </a:custGeom>
          <a:ln w="97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6332515" y="301852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6242419" y="3553062"/>
            <a:ext cx="72220" cy="98743"/>
          </a:xfrm>
          <a:custGeom>
            <a:avLst/>
            <a:gdLst/>
            <a:ahLst/>
            <a:cxnLst/>
            <a:rect l="l" t="t" r="r" b="b"/>
            <a:pathLst>
              <a:path w="72220" h="98743">
                <a:moveTo>
                  <a:pt x="35990" y="98743"/>
                </a:moveTo>
                <a:lnTo>
                  <a:pt x="7222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6278409" y="3513302"/>
            <a:ext cx="45227" cy="79258"/>
          </a:xfrm>
          <a:custGeom>
            <a:avLst/>
            <a:gdLst/>
            <a:ahLst/>
            <a:cxnLst/>
            <a:rect l="l" t="t" r="r" b="b"/>
            <a:pathLst>
              <a:path w="45227" h="79258">
                <a:moveTo>
                  <a:pt x="45227" y="0"/>
                </a:moveTo>
                <a:lnTo>
                  <a:pt x="0" y="79258"/>
                </a:lnTo>
              </a:path>
            </a:pathLst>
          </a:custGeom>
          <a:ln w="919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6278409" y="360243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6260414" y="2978767"/>
            <a:ext cx="72100" cy="99007"/>
          </a:xfrm>
          <a:custGeom>
            <a:avLst/>
            <a:gdLst/>
            <a:ahLst/>
            <a:cxnLst/>
            <a:rect l="l" t="t" r="r" b="b"/>
            <a:pathLst>
              <a:path w="72100" h="99007">
                <a:moveTo>
                  <a:pt x="35990" y="99007"/>
                </a:moveTo>
                <a:lnTo>
                  <a:pt x="72100" y="49635"/>
                </a:lnTo>
                <a:lnTo>
                  <a:pt x="35990" y="0"/>
                </a:lnTo>
                <a:lnTo>
                  <a:pt x="0" y="49635"/>
                </a:lnTo>
                <a:lnTo>
                  <a:pt x="3599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6251417" y="3028403"/>
            <a:ext cx="35990" cy="9874"/>
          </a:xfrm>
          <a:custGeom>
            <a:avLst/>
            <a:gdLst/>
            <a:ahLst/>
            <a:cxnLst/>
            <a:rect l="l" t="t" r="r" b="b"/>
            <a:pathLst>
              <a:path w="35990" h="9874">
                <a:moveTo>
                  <a:pt x="0" y="9874"/>
                </a:moveTo>
                <a:lnTo>
                  <a:pt x="35990" y="0"/>
                </a:lnTo>
              </a:path>
            </a:pathLst>
          </a:custGeom>
          <a:ln w="979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6296405" y="3028403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6188554" y="3651806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766"/>
                </a:lnTo>
                <a:lnTo>
                  <a:pt x="35990" y="0"/>
                </a:lnTo>
                <a:lnTo>
                  <a:pt x="0" y="49766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6224544" y="3602435"/>
            <a:ext cx="53865" cy="89264"/>
          </a:xfrm>
          <a:custGeom>
            <a:avLst/>
            <a:gdLst/>
            <a:ahLst/>
            <a:cxnLst/>
            <a:rect l="l" t="t" r="r" b="b"/>
            <a:pathLst>
              <a:path w="53865" h="89264">
                <a:moveTo>
                  <a:pt x="53865" y="0"/>
                </a:moveTo>
                <a:lnTo>
                  <a:pt x="0" y="89264"/>
                </a:lnTo>
              </a:path>
            </a:pathLst>
          </a:custGeom>
          <a:ln w="921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6224544" y="370157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6215546" y="2988642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6197551" y="3038277"/>
            <a:ext cx="44867" cy="19748"/>
          </a:xfrm>
          <a:custGeom>
            <a:avLst/>
            <a:gdLst/>
            <a:ahLst/>
            <a:cxnLst/>
            <a:rect l="l" t="t" r="r" b="b"/>
            <a:pathLst>
              <a:path w="44867" h="19748">
                <a:moveTo>
                  <a:pt x="0" y="19748"/>
                </a:moveTo>
                <a:lnTo>
                  <a:pt x="44867" y="0"/>
                </a:lnTo>
              </a:path>
            </a:pathLst>
          </a:custGeom>
          <a:ln w="971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6251417" y="303827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6134688" y="3760820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990" y="99007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6170678" y="3701574"/>
            <a:ext cx="53865" cy="98743"/>
          </a:xfrm>
          <a:custGeom>
            <a:avLst/>
            <a:gdLst/>
            <a:ahLst/>
            <a:cxnLst/>
            <a:rect l="l" t="t" r="r" b="b"/>
            <a:pathLst>
              <a:path w="53865" h="98743">
                <a:moveTo>
                  <a:pt x="53865" y="0"/>
                </a:moveTo>
                <a:lnTo>
                  <a:pt x="0" y="98743"/>
                </a:lnTo>
              </a:path>
            </a:pathLst>
          </a:custGeom>
          <a:ln w="918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6170678" y="3810192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6161681" y="3008654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870" y="98743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6143686" y="3058026"/>
            <a:ext cx="44867" cy="29623"/>
          </a:xfrm>
          <a:custGeom>
            <a:avLst/>
            <a:gdLst/>
            <a:ahLst/>
            <a:cxnLst/>
            <a:rect l="l" t="t" r="r" b="b"/>
            <a:pathLst>
              <a:path w="44867" h="29623">
                <a:moveTo>
                  <a:pt x="0" y="29623"/>
                </a:moveTo>
                <a:lnTo>
                  <a:pt x="44867" y="0"/>
                </a:lnTo>
              </a:path>
            </a:pathLst>
          </a:custGeom>
          <a:ln w="958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6197551" y="305802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6080583" y="3869702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5870" y="99138"/>
                </a:moveTo>
                <a:lnTo>
                  <a:pt x="7210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6116453" y="3810192"/>
            <a:ext cx="54225" cy="99007"/>
          </a:xfrm>
          <a:custGeom>
            <a:avLst/>
            <a:gdLst/>
            <a:ahLst/>
            <a:cxnLst/>
            <a:rect l="l" t="t" r="r" b="b"/>
            <a:pathLst>
              <a:path w="54225" h="99007">
                <a:moveTo>
                  <a:pt x="54225" y="0"/>
                </a:moveTo>
                <a:lnTo>
                  <a:pt x="0" y="99007"/>
                </a:lnTo>
              </a:path>
            </a:pathLst>
          </a:custGeom>
          <a:ln w="91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6116453" y="3919074"/>
            <a:ext cx="9237" cy="0"/>
          </a:xfrm>
          <a:custGeom>
            <a:avLst/>
            <a:gdLst/>
            <a:ahLst/>
            <a:cxnLst/>
            <a:rect l="l" t="t" r="r" b="b"/>
            <a:pathLst>
              <a:path w="9237">
                <a:moveTo>
                  <a:pt x="0" y="0"/>
                </a:moveTo>
                <a:lnTo>
                  <a:pt x="923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6107455" y="3038277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6230" y="99138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6080583" y="3087649"/>
            <a:ext cx="54105" cy="19748"/>
          </a:xfrm>
          <a:custGeom>
            <a:avLst/>
            <a:gdLst/>
            <a:ahLst/>
            <a:cxnLst/>
            <a:rect l="l" t="t" r="r" b="b"/>
            <a:pathLst>
              <a:path w="54105" h="19748">
                <a:moveTo>
                  <a:pt x="0" y="19748"/>
                </a:moveTo>
                <a:lnTo>
                  <a:pt x="54105" y="0"/>
                </a:lnTo>
              </a:path>
            </a:pathLst>
          </a:custGeom>
          <a:ln w="97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6143686" y="3087649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6017720" y="3978715"/>
            <a:ext cx="71740" cy="98743"/>
          </a:xfrm>
          <a:custGeom>
            <a:avLst/>
            <a:gdLst/>
            <a:ahLst/>
            <a:cxnLst/>
            <a:rect l="l" t="t" r="r" b="b"/>
            <a:pathLst>
              <a:path w="71740" h="98743">
                <a:moveTo>
                  <a:pt x="35870" y="98743"/>
                </a:moveTo>
                <a:lnTo>
                  <a:pt x="7174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6053590" y="3919074"/>
            <a:ext cx="62863" cy="99138"/>
          </a:xfrm>
          <a:custGeom>
            <a:avLst/>
            <a:gdLst/>
            <a:ahLst/>
            <a:cxnLst/>
            <a:rect l="l" t="t" r="r" b="b"/>
            <a:pathLst>
              <a:path w="62863" h="99138">
                <a:moveTo>
                  <a:pt x="62863" y="0"/>
                </a:moveTo>
                <a:lnTo>
                  <a:pt x="0" y="99138"/>
                </a:lnTo>
              </a:path>
            </a:pathLst>
          </a:custGeom>
          <a:ln w="92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6053590" y="402808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6044592" y="3058026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6017720" y="3107398"/>
            <a:ext cx="53865" cy="30018"/>
          </a:xfrm>
          <a:custGeom>
            <a:avLst/>
            <a:gdLst/>
            <a:ahLst/>
            <a:cxnLst/>
            <a:rect l="l" t="t" r="r" b="b"/>
            <a:pathLst>
              <a:path w="53865" h="30018">
                <a:moveTo>
                  <a:pt x="0" y="30018"/>
                </a:moveTo>
                <a:lnTo>
                  <a:pt x="53865" y="0"/>
                </a:lnTo>
              </a:path>
            </a:pathLst>
          </a:custGeom>
          <a:ln w="964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6080583" y="3107398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945859" y="4087333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990727" y="4028087"/>
            <a:ext cx="62863" cy="99007"/>
          </a:xfrm>
          <a:custGeom>
            <a:avLst/>
            <a:gdLst/>
            <a:ahLst/>
            <a:cxnLst/>
            <a:rect l="l" t="t" r="r" b="b"/>
            <a:pathLst>
              <a:path w="62863" h="99007">
                <a:moveTo>
                  <a:pt x="62863" y="0"/>
                </a:moveTo>
                <a:lnTo>
                  <a:pt x="0" y="99007"/>
                </a:lnTo>
              </a:path>
            </a:pathLst>
          </a:custGeom>
          <a:ln w="923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981729" y="4136969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981729" y="3087649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766"/>
                </a:lnTo>
                <a:lnTo>
                  <a:pt x="35990" y="0"/>
                </a:lnTo>
                <a:lnTo>
                  <a:pt x="0" y="49766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945859" y="3137416"/>
            <a:ext cx="62863" cy="29623"/>
          </a:xfrm>
          <a:custGeom>
            <a:avLst/>
            <a:gdLst/>
            <a:ahLst/>
            <a:cxnLst/>
            <a:rect l="l" t="t" r="r" b="b"/>
            <a:pathLst>
              <a:path w="62863" h="29623">
                <a:moveTo>
                  <a:pt x="0" y="29623"/>
                </a:moveTo>
                <a:lnTo>
                  <a:pt x="62863" y="0"/>
                </a:lnTo>
              </a:path>
            </a:pathLst>
          </a:custGeom>
          <a:ln w="969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017720" y="3137416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5873638" y="4206090"/>
            <a:ext cx="72220" cy="99138"/>
          </a:xfrm>
          <a:custGeom>
            <a:avLst/>
            <a:gdLst/>
            <a:ahLst/>
            <a:cxnLst/>
            <a:rect l="l" t="t" r="r" b="b"/>
            <a:pathLst>
              <a:path w="72220" h="99138">
                <a:moveTo>
                  <a:pt x="35990" y="99138"/>
                </a:moveTo>
                <a:lnTo>
                  <a:pt x="72220" y="49766"/>
                </a:lnTo>
                <a:lnTo>
                  <a:pt x="35990" y="0"/>
                </a:lnTo>
                <a:lnTo>
                  <a:pt x="0" y="49766"/>
                </a:lnTo>
                <a:lnTo>
                  <a:pt x="35990" y="99138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5918626" y="4136969"/>
            <a:ext cx="63103" cy="109013"/>
          </a:xfrm>
          <a:custGeom>
            <a:avLst/>
            <a:gdLst/>
            <a:ahLst/>
            <a:cxnLst/>
            <a:rect l="l" t="t" r="r" b="b"/>
            <a:pathLst>
              <a:path w="63103" h="109013">
                <a:moveTo>
                  <a:pt x="63103" y="0"/>
                </a:moveTo>
                <a:lnTo>
                  <a:pt x="0" y="109013"/>
                </a:lnTo>
              </a:path>
            </a:pathLst>
          </a:custGeom>
          <a:ln w="919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5909629" y="425585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909629" y="3117272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6230" y="99138"/>
                </a:moveTo>
                <a:lnTo>
                  <a:pt x="72100" y="49766"/>
                </a:lnTo>
                <a:lnTo>
                  <a:pt x="36230" y="0"/>
                </a:lnTo>
                <a:lnTo>
                  <a:pt x="0" y="49766"/>
                </a:lnTo>
                <a:lnTo>
                  <a:pt x="3623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864761" y="3167040"/>
            <a:ext cx="72100" cy="29623"/>
          </a:xfrm>
          <a:custGeom>
            <a:avLst/>
            <a:gdLst/>
            <a:ahLst/>
            <a:cxnLst/>
            <a:rect l="l" t="t" r="r" b="b"/>
            <a:pathLst>
              <a:path w="72100" h="29623">
                <a:moveTo>
                  <a:pt x="0" y="29623"/>
                </a:moveTo>
                <a:lnTo>
                  <a:pt x="72100" y="0"/>
                </a:lnTo>
              </a:path>
            </a:pathLst>
          </a:custGeom>
          <a:ln w="972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945859" y="316704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792900" y="4315103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837768" y="4255856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71860" y="0"/>
                </a:moveTo>
                <a:lnTo>
                  <a:pt x="0" y="98743"/>
                </a:lnTo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828770" y="436447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828770" y="3147291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783903" y="3196663"/>
            <a:ext cx="71860" cy="29623"/>
          </a:xfrm>
          <a:custGeom>
            <a:avLst/>
            <a:gdLst/>
            <a:ahLst/>
            <a:cxnLst/>
            <a:rect l="l" t="t" r="r" b="b"/>
            <a:pathLst>
              <a:path w="71860" h="29623">
                <a:moveTo>
                  <a:pt x="0" y="29623"/>
                </a:moveTo>
                <a:lnTo>
                  <a:pt x="71860" y="0"/>
                </a:lnTo>
              </a:path>
            </a:pathLst>
          </a:custGeom>
          <a:ln w="972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864761" y="3196663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711802" y="4423985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6230" y="99073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756910" y="4364475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71860" y="0"/>
                </a:moveTo>
                <a:lnTo>
                  <a:pt x="0" y="99007"/>
                </a:lnTo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748032" y="447335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748032" y="3176914"/>
            <a:ext cx="71740" cy="99007"/>
          </a:xfrm>
          <a:custGeom>
            <a:avLst/>
            <a:gdLst/>
            <a:ahLst/>
            <a:cxnLst/>
            <a:rect l="l" t="t" r="r" b="b"/>
            <a:pathLst>
              <a:path w="71740" h="99007">
                <a:moveTo>
                  <a:pt x="35870" y="99007"/>
                </a:moveTo>
                <a:lnTo>
                  <a:pt x="7174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702805" y="3226286"/>
            <a:ext cx="72100" cy="29623"/>
          </a:xfrm>
          <a:custGeom>
            <a:avLst/>
            <a:gdLst/>
            <a:ahLst/>
            <a:cxnLst/>
            <a:rect l="l" t="t" r="r" b="b"/>
            <a:pathLst>
              <a:path w="72100" h="29623">
                <a:moveTo>
                  <a:pt x="0" y="29623"/>
                </a:moveTo>
                <a:lnTo>
                  <a:pt x="72100" y="0"/>
                </a:lnTo>
              </a:path>
            </a:pathLst>
          </a:custGeom>
          <a:ln w="972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783903" y="322628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5621946" y="4532932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5666814" y="4473357"/>
            <a:ext cx="81218" cy="99073"/>
          </a:xfrm>
          <a:custGeom>
            <a:avLst/>
            <a:gdLst/>
            <a:ahLst/>
            <a:cxnLst/>
            <a:rect l="l" t="t" r="r" b="b"/>
            <a:pathLst>
              <a:path w="81218" h="99073">
                <a:moveTo>
                  <a:pt x="81218" y="0"/>
                </a:moveTo>
                <a:lnTo>
                  <a:pt x="0" y="99073"/>
                </a:lnTo>
              </a:path>
            </a:pathLst>
          </a:custGeom>
          <a:ln w="933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5657936" y="4582304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5666814" y="3206537"/>
            <a:ext cx="72220" cy="99007"/>
          </a:xfrm>
          <a:custGeom>
            <a:avLst/>
            <a:gdLst/>
            <a:ahLst/>
            <a:cxnLst/>
            <a:rect l="l" t="t" r="r" b="b"/>
            <a:pathLst>
              <a:path w="72220" h="99007">
                <a:moveTo>
                  <a:pt x="35990" y="99007"/>
                </a:moveTo>
                <a:lnTo>
                  <a:pt x="7222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5612948" y="3255909"/>
            <a:ext cx="80858" cy="20012"/>
          </a:xfrm>
          <a:custGeom>
            <a:avLst/>
            <a:gdLst/>
            <a:ahLst/>
            <a:cxnLst/>
            <a:rect l="l" t="t" r="r" b="b"/>
            <a:pathLst>
              <a:path w="80858" h="20012">
                <a:moveTo>
                  <a:pt x="0" y="20012"/>
                </a:moveTo>
                <a:lnTo>
                  <a:pt x="80858" y="0"/>
                </a:lnTo>
              </a:path>
            </a:pathLst>
          </a:custGeom>
          <a:ln w="980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5702805" y="3255909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5531850" y="4631676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6230" y="99073"/>
                </a:moveTo>
                <a:lnTo>
                  <a:pt x="72100" y="49701"/>
                </a:lnTo>
                <a:lnTo>
                  <a:pt x="36230" y="0"/>
                </a:lnTo>
                <a:lnTo>
                  <a:pt x="0" y="49701"/>
                </a:lnTo>
                <a:lnTo>
                  <a:pt x="3623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5577078" y="4582304"/>
            <a:ext cx="80858" cy="89198"/>
          </a:xfrm>
          <a:custGeom>
            <a:avLst/>
            <a:gdLst/>
            <a:ahLst/>
            <a:cxnLst/>
            <a:rect l="l" t="t" r="r" b="b"/>
            <a:pathLst>
              <a:path w="80858" h="89198">
                <a:moveTo>
                  <a:pt x="80858" y="0"/>
                </a:moveTo>
                <a:lnTo>
                  <a:pt x="0" y="89198"/>
                </a:lnTo>
              </a:path>
            </a:pathLst>
          </a:custGeom>
          <a:ln w="93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5568081" y="468137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5577078" y="3226286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5522853" y="3275921"/>
            <a:ext cx="81098" cy="19748"/>
          </a:xfrm>
          <a:custGeom>
            <a:avLst/>
            <a:gdLst/>
            <a:ahLst/>
            <a:cxnLst/>
            <a:rect l="l" t="t" r="r" b="b"/>
            <a:pathLst>
              <a:path w="81098" h="19748">
                <a:moveTo>
                  <a:pt x="0" y="19748"/>
                </a:moveTo>
                <a:lnTo>
                  <a:pt x="81098" y="0"/>
                </a:lnTo>
              </a:path>
            </a:pathLst>
          </a:custGeom>
          <a:ln w="980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5612948" y="3275921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5442115" y="4730750"/>
            <a:ext cx="71740" cy="99073"/>
          </a:xfrm>
          <a:custGeom>
            <a:avLst/>
            <a:gdLst/>
            <a:ahLst/>
            <a:cxnLst/>
            <a:rect l="l" t="t" r="r" b="b"/>
            <a:pathLst>
              <a:path w="71740" h="99073">
                <a:moveTo>
                  <a:pt x="35870" y="99073"/>
                </a:moveTo>
                <a:lnTo>
                  <a:pt x="7174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5486982" y="4681377"/>
            <a:ext cx="81098" cy="88869"/>
          </a:xfrm>
          <a:custGeom>
            <a:avLst/>
            <a:gdLst/>
            <a:ahLst/>
            <a:cxnLst/>
            <a:rect l="l" t="t" r="r" b="b"/>
            <a:pathLst>
              <a:path w="81098" h="88869">
                <a:moveTo>
                  <a:pt x="81098" y="0"/>
                </a:moveTo>
                <a:lnTo>
                  <a:pt x="0" y="88869"/>
                </a:lnTo>
              </a:path>
            </a:pathLst>
          </a:custGeom>
          <a:ln w="937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5477985" y="478045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5486982" y="3246035"/>
            <a:ext cx="72100" cy="99007"/>
          </a:xfrm>
          <a:custGeom>
            <a:avLst/>
            <a:gdLst/>
            <a:ahLst/>
            <a:cxnLst/>
            <a:rect l="l" t="t" r="r" b="b"/>
            <a:pathLst>
              <a:path w="72100" h="99007">
                <a:moveTo>
                  <a:pt x="35870" y="99007"/>
                </a:moveTo>
                <a:lnTo>
                  <a:pt x="7210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5424119" y="3295670"/>
            <a:ext cx="89735" cy="19748"/>
          </a:xfrm>
          <a:custGeom>
            <a:avLst/>
            <a:gdLst/>
            <a:ahLst/>
            <a:cxnLst/>
            <a:rect l="l" t="t" r="r" b="b"/>
            <a:pathLst>
              <a:path w="89735" h="19748">
                <a:moveTo>
                  <a:pt x="0" y="19748"/>
                </a:moveTo>
                <a:lnTo>
                  <a:pt x="89735" y="0"/>
                </a:lnTo>
              </a:path>
            </a:pathLst>
          </a:custGeom>
          <a:ln w="981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5522853" y="329567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5343021" y="4819948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6230" y="99073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5388129" y="4780450"/>
            <a:ext cx="89855" cy="78995"/>
          </a:xfrm>
          <a:custGeom>
            <a:avLst/>
            <a:gdLst/>
            <a:ahLst/>
            <a:cxnLst/>
            <a:rect l="l" t="t" r="r" b="b"/>
            <a:pathLst>
              <a:path w="89855" h="78995">
                <a:moveTo>
                  <a:pt x="89855" y="0"/>
                </a:moveTo>
                <a:lnTo>
                  <a:pt x="0" y="78995"/>
                </a:lnTo>
              </a:path>
            </a:pathLst>
          </a:custGeom>
          <a:ln w="947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5379251" y="4869320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5388129" y="3265783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990" y="99007"/>
                </a:moveTo>
                <a:lnTo>
                  <a:pt x="71860" y="49635"/>
                </a:lnTo>
                <a:lnTo>
                  <a:pt x="35990" y="0"/>
                </a:lnTo>
                <a:lnTo>
                  <a:pt x="0" y="49635"/>
                </a:lnTo>
                <a:lnTo>
                  <a:pt x="3599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5325026" y="3315419"/>
            <a:ext cx="90095" cy="9874"/>
          </a:xfrm>
          <a:custGeom>
            <a:avLst/>
            <a:gdLst/>
            <a:ahLst/>
            <a:cxnLst/>
            <a:rect l="l" t="t" r="r" b="b"/>
            <a:pathLst>
              <a:path w="90095" h="9874">
                <a:moveTo>
                  <a:pt x="0" y="9874"/>
                </a:moveTo>
                <a:lnTo>
                  <a:pt x="90095" y="0"/>
                </a:lnTo>
              </a:path>
            </a:pathLst>
          </a:custGeom>
          <a:ln w="984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5424119" y="3315419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5253165" y="4898943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35990" y="99073"/>
                </a:moveTo>
                <a:lnTo>
                  <a:pt x="71860" y="49701"/>
                </a:lnTo>
                <a:lnTo>
                  <a:pt x="35990" y="0"/>
                </a:lnTo>
                <a:lnTo>
                  <a:pt x="0" y="49701"/>
                </a:lnTo>
                <a:lnTo>
                  <a:pt x="35990" y="99073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5298033" y="4869320"/>
            <a:ext cx="81218" cy="69449"/>
          </a:xfrm>
          <a:custGeom>
            <a:avLst/>
            <a:gdLst/>
            <a:ahLst/>
            <a:cxnLst/>
            <a:rect l="l" t="t" r="r" b="b"/>
            <a:pathLst>
              <a:path w="81218" h="69449">
                <a:moveTo>
                  <a:pt x="81218" y="0"/>
                </a:moveTo>
                <a:lnTo>
                  <a:pt x="0" y="69449"/>
                </a:lnTo>
              </a:path>
            </a:pathLst>
          </a:custGeom>
          <a:ln w="948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5289156" y="4948644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5289156" y="3275921"/>
            <a:ext cx="72100" cy="98743"/>
          </a:xfrm>
          <a:custGeom>
            <a:avLst/>
            <a:gdLst/>
            <a:ahLst/>
            <a:cxnLst/>
            <a:rect l="l" t="t" r="r" b="b"/>
            <a:pathLst>
              <a:path w="72100" h="98743">
                <a:moveTo>
                  <a:pt x="35870" y="98743"/>
                </a:moveTo>
                <a:lnTo>
                  <a:pt x="7210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5028346" y="3325293"/>
            <a:ext cx="287682" cy="0"/>
          </a:xfrm>
          <a:custGeom>
            <a:avLst/>
            <a:gdLst/>
            <a:ahLst/>
            <a:cxnLst/>
            <a:rect l="l" t="t" r="r" b="b"/>
            <a:pathLst>
              <a:path w="287682">
                <a:moveTo>
                  <a:pt x="0" y="0"/>
                </a:moveTo>
                <a:lnTo>
                  <a:pt x="287682" y="0"/>
                </a:lnTo>
              </a:path>
            </a:pathLst>
          </a:custGeom>
          <a:ln w="98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5325026" y="332529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5145075" y="4968393"/>
            <a:ext cx="72220" cy="99073"/>
          </a:xfrm>
          <a:custGeom>
            <a:avLst/>
            <a:gdLst/>
            <a:ahLst/>
            <a:cxnLst/>
            <a:rect l="l" t="t" r="r" b="b"/>
            <a:pathLst>
              <a:path w="72220" h="99073">
                <a:moveTo>
                  <a:pt x="36230" y="99073"/>
                </a:moveTo>
                <a:lnTo>
                  <a:pt x="7222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073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5190302" y="4948644"/>
            <a:ext cx="98853" cy="69120"/>
          </a:xfrm>
          <a:custGeom>
            <a:avLst/>
            <a:gdLst/>
            <a:ahLst/>
            <a:cxnLst/>
            <a:rect l="l" t="t" r="r" b="b"/>
            <a:pathLst>
              <a:path w="98853" h="69120">
                <a:moveTo>
                  <a:pt x="98853" y="0"/>
                </a:moveTo>
                <a:lnTo>
                  <a:pt x="0" y="69120"/>
                </a:lnTo>
              </a:path>
            </a:pathLst>
          </a:custGeom>
          <a:ln w="956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5181305" y="501776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190302" y="3275921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226293" y="3325293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046341" y="5027640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35870" y="99073"/>
                </a:moveTo>
                <a:lnTo>
                  <a:pt x="7186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091209" y="5017765"/>
            <a:ext cx="90095" cy="59575"/>
          </a:xfrm>
          <a:custGeom>
            <a:avLst/>
            <a:gdLst/>
            <a:ahLst/>
            <a:cxnLst/>
            <a:rect l="l" t="t" r="r" b="b"/>
            <a:pathLst>
              <a:path w="90095" h="59575">
                <a:moveTo>
                  <a:pt x="90095" y="0"/>
                </a:moveTo>
                <a:lnTo>
                  <a:pt x="0" y="59575"/>
                </a:lnTo>
              </a:path>
            </a:pathLst>
          </a:custGeom>
          <a:ln w="958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5082211" y="5077341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091209" y="3275921"/>
            <a:ext cx="72220" cy="98743"/>
          </a:xfrm>
          <a:custGeom>
            <a:avLst/>
            <a:gdLst/>
            <a:ahLst/>
            <a:cxnLst/>
            <a:rect l="l" t="t" r="r" b="b"/>
            <a:pathLst>
              <a:path w="72220" h="98743">
                <a:moveTo>
                  <a:pt x="35990" y="98743"/>
                </a:moveTo>
                <a:lnTo>
                  <a:pt x="7222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127199" y="332529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4947248" y="5077341"/>
            <a:ext cx="72100" cy="98743"/>
          </a:xfrm>
          <a:custGeom>
            <a:avLst/>
            <a:gdLst/>
            <a:ahLst/>
            <a:cxnLst/>
            <a:rect l="l" t="t" r="r" b="b"/>
            <a:pathLst>
              <a:path w="72100" h="98743">
                <a:moveTo>
                  <a:pt x="36230" y="98743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4992475" y="5077341"/>
            <a:ext cx="89735" cy="49371"/>
          </a:xfrm>
          <a:custGeom>
            <a:avLst/>
            <a:gdLst/>
            <a:ahLst/>
            <a:cxnLst/>
            <a:rect l="l" t="t" r="r" b="b"/>
            <a:pathLst>
              <a:path w="89735" h="49371">
                <a:moveTo>
                  <a:pt x="89735" y="0"/>
                </a:moveTo>
                <a:lnTo>
                  <a:pt x="0" y="49371"/>
                </a:lnTo>
              </a:path>
            </a:pathLst>
          </a:custGeom>
          <a:ln w="965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4983478" y="512671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4992475" y="3275921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870" y="98743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4929252" y="3305544"/>
            <a:ext cx="90095" cy="19748"/>
          </a:xfrm>
          <a:custGeom>
            <a:avLst/>
            <a:gdLst/>
            <a:ahLst/>
            <a:cxnLst/>
            <a:rect l="l" t="t" r="r" b="b"/>
            <a:pathLst>
              <a:path w="90095" h="19748">
                <a:moveTo>
                  <a:pt x="0" y="0"/>
                </a:moveTo>
                <a:lnTo>
                  <a:pt x="90095" y="19748"/>
                </a:lnTo>
              </a:path>
            </a:pathLst>
          </a:custGeom>
          <a:ln w="981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028346" y="332529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4839517" y="5106964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35870" y="99073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73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4884385" y="5126713"/>
            <a:ext cx="99093" cy="29623"/>
          </a:xfrm>
          <a:custGeom>
            <a:avLst/>
            <a:gdLst/>
            <a:ahLst/>
            <a:cxnLst/>
            <a:rect l="l" t="t" r="r" b="b"/>
            <a:pathLst>
              <a:path w="99093" h="29623">
                <a:moveTo>
                  <a:pt x="99093" y="0"/>
                </a:moveTo>
                <a:lnTo>
                  <a:pt x="0" y="29623"/>
                </a:lnTo>
              </a:path>
            </a:pathLst>
          </a:custGeom>
          <a:ln w="97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4875387" y="515633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4893382" y="3255909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4821521" y="3295670"/>
            <a:ext cx="98853" cy="9874"/>
          </a:xfrm>
          <a:custGeom>
            <a:avLst/>
            <a:gdLst/>
            <a:ahLst/>
            <a:cxnLst/>
            <a:rect l="l" t="t" r="r" b="b"/>
            <a:pathLst>
              <a:path w="98853" h="9874">
                <a:moveTo>
                  <a:pt x="0" y="0"/>
                </a:moveTo>
                <a:lnTo>
                  <a:pt x="98853" y="9874"/>
                </a:lnTo>
              </a:path>
            </a:pathLst>
          </a:custGeom>
          <a:ln w="984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4929252" y="330554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4740423" y="5136587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5870" y="99073"/>
                </a:moveTo>
                <a:lnTo>
                  <a:pt x="7210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4785651" y="5156336"/>
            <a:ext cx="89735" cy="29952"/>
          </a:xfrm>
          <a:custGeom>
            <a:avLst/>
            <a:gdLst/>
            <a:ahLst/>
            <a:cxnLst/>
            <a:rect l="l" t="t" r="r" b="b"/>
            <a:pathLst>
              <a:path w="89735" h="29952">
                <a:moveTo>
                  <a:pt x="89735" y="0"/>
                </a:moveTo>
                <a:lnTo>
                  <a:pt x="0" y="29952"/>
                </a:lnTo>
              </a:path>
            </a:pathLst>
          </a:custGeom>
          <a:ln w="976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4776294" y="5186288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4785651" y="3246035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4722428" y="3275921"/>
            <a:ext cx="90095" cy="19748"/>
          </a:xfrm>
          <a:custGeom>
            <a:avLst/>
            <a:gdLst/>
            <a:ahLst/>
            <a:cxnLst/>
            <a:rect l="l" t="t" r="r" b="b"/>
            <a:pathLst>
              <a:path w="90095" h="19748">
                <a:moveTo>
                  <a:pt x="0" y="0"/>
                </a:moveTo>
                <a:lnTo>
                  <a:pt x="90095" y="19748"/>
                </a:lnTo>
              </a:path>
            </a:pathLst>
          </a:custGeom>
          <a:ln w="981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4821521" y="329567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4632692" y="5146462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35870" y="99073"/>
                </a:moveTo>
                <a:lnTo>
                  <a:pt x="7186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4677560" y="5186288"/>
            <a:ext cx="98733" cy="9874"/>
          </a:xfrm>
          <a:custGeom>
            <a:avLst/>
            <a:gdLst/>
            <a:ahLst/>
            <a:cxnLst/>
            <a:rect l="l" t="t" r="r" b="b"/>
            <a:pathLst>
              <a:path w="98733" h="9874">
                <a:moveTo>
                  <a:pt x="98733" y="0"/>
                </a:moveTo>
                <a:lnTo>
                  <a:pt x="0" y="9874"/>
                </a:lnTo>
              </a:path>
            </a:pathLst>
          </a:custGeom>
          <a:ln w="984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4668563" y="519616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4686558" y="3226286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4614697" y="3246035"/>
            <a:ext cx="98853" cy="29886"/>
          </a:xfrm>
          <a:custGeom>
            <a:avLst/>
            <a:gdLst/>
            <a:ahLst/>
            <a:cxnLst/>
            <a:rect l="l" t="t" r="r" b="b"/>
            <a:pathLst>
              <a:path w="98853" h="29886">
                <a:moveTo>
                  <a:pt x="0" y="0"/>
                </a:moveTo>
                <a:lnTo>
                  <a:pt x="98853" y="29886"/>
                </a:lnTo>
              </a:path>
            </a:pathLst>
          </a:custGeom>
          <a:ln w="97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4722428" y="3275921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4533599" y="5146462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5870" y="99073"/>
                </a:moveTo>
                <a:lnTo>
                  <a:pt x="7210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4578467" y="5196163"/>
            <a:ext cx="90095" cy="0"/>
          </a:xfrm>
          <a:custGeom>
            <a:avLst/>
            <a:gdLst/>
            <a:ahLst/>
            <a:cxnLst/>
            <a:rect l="l" t="t" r="r" b="b"/>
            <a:pathLst>
              <a:path w="90095">
                <a:moveTo>
                  <a:pt x="90095" y="0"/>
                </a:moveTo>
                <a:lnTo>
                  <a:pt x="0" y="0"/>
                </a:lnTo>
              </a:path>
            </a:pathLst>
          </a:custGeom>
          <a:ln w="98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4569469" y="519616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4578467" y="3196663"/>
            <a:ext cx="72220" cy="99007"/>
          </a:xfrm>
          <a:custGeom>
            <a:avLst/>
            <a:gdLst/>
            <a:ahLst/>
            <a:cxnLst/>
            <a:rect l="l" t="t" r="r" b="b"/>
            <a:pathLst>
              <a:path w="72220" h="99007">
                <a:moveTo>
                  <a:pt x="36230" y="99007"/>
                </a:moveTo>
                <a:lnTo>
                  <a:pt x="7222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4515604" y="3216412"/>
            <a:ext cx="90095" cy="29623"/>
          </a:xfrm>
          <a:custGeom>
            <a:avLst/>
            <a:gdLst/>
            <a:ahLst/>
            <a:cxnLst/>
            <a:rect l="l" t="t" r="r" b="b"/>
            <a:pathLst>
              <a:path w="90095" h="29623">
                <a:moveTo>
                  <a:pt x="0" y="0"/>
                </a:moveTo>
                <a:lnTo>
                  <a:pt x="90095" y="29623"/>
                </a:lnTo>
              </a:path>
            </a:pathLst>
          </a:custGeom>
          <a:ln w="976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4614697" y="324603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4434866" y="5126713"/>
            <a:ext cx="71740" cy="99073"/>
          </a:xfrm>
          <a:custGeom>
            <a:avLst/>
            <a:gdLst/>
            <a:ahLst/>
            <a:cxnLst/>
            <a:rect l="l" t="t" r="r" b="b"/>
            <a:pathLst>
              <a:path w="71740" h="99073">
                <a:moveTo>
                  <a:pt x="35870" y="99073"/>
                </a:moveTo>
                <a:lnTo>
                  <a:pt x="7174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73"/>
                </a:lnTo>
                <a:close/>
              </a:path>
            </a:pathLst>
          </a:custGeom>
          <a:ln w="928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4479733" y="5176085"/>
            <a:ext cx="89735" cy="20077"/>
          </a:xfrm>
          <a:custGeom>
            <a:avLst/>
            <a:gdLst/>
            <a:ahLst/>
            <a:cxnLst/>
            <a:rect l="l" t="t" r="r" b="b"/>
            <a:pathLst>
              <a:path w="89735" h="20077">
                <a:moveTo>
                  <a:pt x="89735" y="20077"/>
                </a:moveTo>
                <a:lnTo>
                  <a:pt x="0" y="0"/>
                </a:lnTo>
              </a:path>
            </a:pathLst>
          </a:custGeom>
          <a:ln w="981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4470736" y="517608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4479733" y="3167040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870" y="98743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4416870" y="3176914"/>
            <a:ext cx="89735" cy="39497"/>
          </a:xfrm>
          <a:custGeom>
            <a:avLst/>
            <a:gdLst/>
            <a:ahLst/>
            <a:cxnLst/>
            <a:rect l="l" t="t" r="r" b="b"/>
            <a:pathLst>
              <a:path w="89735" h="39497">
                <a:moveTo>
                  <a:pt x="0" y="0"/>
                </a:moveTo>
                <a:lnTo>
                  <a:pt x="89735" y="39497"/>
                </a:lnTo>
              </a:path>
            </a:pathLst>
          </a:custGeom>
          <a:ln w="971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4515604" y="321641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4335772" y="5097090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5870" y="99073"/>
                </a:moveTo>
                <a:lnTo>
                  <a:pt x="7210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4380640" y="5146462"/>
            <a:ext cx="90095" cy="29623"/>
          </a:xfrm>
          <a:custGeom>
            <a:avLst/>
            <a:gdLst/>
            <a:ahLst/>
            <a:cxnLst/>
            <a:rect l="l" t="t" r="r" b="b"/>
            <a:pathLst>
              <a:path w="90095" h="29623">
                <a:moveTo>
                  <a:pt x="90095" y="29623"/>
                </a:moveTo>
                <a:lnTo>
                  <a:pt x="0" y="0"/>
                </a:lnTo>
              </a:path>
            </a:pathLst>
          </a:custGeom>
          <a:ln w="976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4371643" y="514646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4380640" y="3127147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6230" y="99138"/>
                </a:moveTo>
                <a:lnTo>
                  <a:pt x="72100" y="49766"/>
                </a:lnTo>
                <a:lnTo>
                  <a:pt x="36230" y="0"/>
                </a:lnTo>
                <a:lnTo>
                  <a:pt x="0" y="49766"/>
                </a:lnTo>
                <a:lnTo>
                  <a:pt x="3623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4308780" y="3137416"/>
            <a:ext cx="99093" cy="39497"/>
          </a:xfrm>
          <a:custGeom>
            <a:avLst/>
            <a:gdLst/>
            <a:ahLst/>
            <a:cxnLst/>
            <a:rect l="l" t="t" r="r" b="b"/>
            <a:pathLst>
              <a:path w="99093" h="39497">
                <a:moveTo>
                  <a:pt x="0" y="0"/>
                </a:moveTo>
                <a:lnTo>
                  <a:pt x="99093" y="39497"/>
                </a:lnTo>
              </a:path>
            </a:pathLst>
          </a:custGeom>
          <a:ln w="973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4416870" y="317691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4236919" y="5057592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4281907" y="5106964"/>
            <a:ext cx="89735" cy="39497"/>
          </a:xfrm>
          <a:custGeom>
            <a:avLst/>
            <a:gdLst/>
            <a:ahLst/>
            <a:cxnLst/>
            <a:rect l="l" t="t" r="r" b="b"/>
            <a:pathLst>
              <a:path w="89735" h="39497">
                <a:moveTo>
                  <a:pt x="89735" y="39497"/>
                </a:moveTo>
                <a:lnTo>
                  <a:pt x="0" y="0"/>
                </a:lnTo>
              </a:path>
            </a:pathLst>
          </a:custGeom>
          <a:ln w="971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4272909" y="510696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4272909" y="3087649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870" y="99138"/>
                </a:moveTo>
                <a:lnTo>
                  <a:pt x="71860" y="49766"/>
                </a:lnTo>
                <a:lnTo>
                  <a:pt x="35870" y="0"/>
                </a:lnTo>
                <a:lnTo>
                  <a:pt x="0" y="49766"/>
                </a:lnTo>
                <a:lnTo>
                  <a:pt x="3587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4219044" y="3097524"/>
            <a:ext cx="80738" cy="39892"/>
          </a:xfrm>
          <a:custGeom>
            <a:avLst/>
            <a:gdLst/>
            <a:ahLst/>
            <a:cxnLst/>
            <a:rect l="l" t="t" r="r" b="b"/>
            <a:pathLst>
              <a:path w="80738" h="39892">
                <a:moveTo>
                  <a:pt x="0" y="0"/>
                </a:moveTo>
                <a:lnTo>
                  <a:pt x="80738" y="39892"/>
                </a:lnTo>
              </a:path>
            </a:pathLst>
          </a:custGeom>
          <a:ln w="96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4308780" y="313741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4137826" y="5007891"/>
            <a:ext cx="72220" cy="99073"/>
          </a:xfrm>
          <a:custGeom>
            <a:avLst/>
            <a:gdLst/>
            <a:ahLst/>
            <a:cxnLst/>
            <a:rect l="l" t="t" r="r" b="b"/>
            <a:pathLst>
              <a:path w="72220" h="99073">
                <a:moveTo>
                  <a:pt x="35990" y="99073"/>
                </a:moveTo>
                <a:lnTo>
                  <a:pt x="72220" y="49701"/>
                </a:lnTo>
                <a:lnTo>
                  <a:pt x="35990" y="0"/>
                </a:lnTo>
                <a:lnTo>
                  <a:pt x="0" y="49701"/>
                </a:lnTo>
                <a:lnTo>
                  <a:pt x="35990" y="99073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4182814" y="5057592"/>
            <a:ext cx="90095" cy="49371"/>
          </a:xfrm>
          <a:custGeom>
            <a:avLst/>
            <a:gdLst/>
            <a:ahLst/>
            <a:cxnLst/>
            <a:rect l="l" t="t" r="r" b="b"/>
            <a:pathLst>
              <a:path w="90095" h="49371">
                <a:moveTo>
                  <a:pt x="90095" y="49371"/>
                </a:moveTo>
                <a:lnTo>
                  <a:pt x="0" y="0"/>
                </a:lnTo>
              </a:path>
            </a:pathLst>
          </a:custGeom>
          <a:ln w="96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4173816" y="505759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4182813" y="3048152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6230" y="99138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4119950" y="3058026"/>
            <a:ext cx="90095" cy="39497"/>
          </a:xfrm>
          <a:custGeom>
            <a:avLst/>
            <a:gdLst/>
            <a:ahLst/>
            <a:cxnLst/>
            <a:rect l="l" t="t" r="r" b="b"/>
            <a:pathLst>
              <a:path w="90095" h="39497">
                <a:moveTo>
                  <a:pt x="0" y="0"/>
                </a:moveTo>
                <a:lnTo>
                  <a:pt x="90095" y="39497"/>
                </a:lnTo>
              </a:path>
            </a:pathLst>
          </a:custGeom>
          <a:ln w="971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4219044" y="309752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4039092" y="4948644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4083960" y="4998017"/>
            <a:ext cx="89855" cy="59575"/>
          </a:xfrm>
          <a:custGeom>
            <a:avLst/>
            <a:gdLst/>
            <a:ahLst/>
            <a:cxnLst/>
            <a:rect l="l" t="t" r="r" b="b"/>
            <a:pathLst>
              <a:path w="89855" h="59575">
                <a:moveTo>
                  <a:pt x="89855" y="59575"/>
                </a:moveTo>
                <a:lnTo>
                  <a:pt x="0" y="0"/>
                </a:lnTo>
              </a:path>
            </a:pathLst>
          </a:custGeom>
          <a:ln w="958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4075083" y="499801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4083960" y="3008654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4030095" y="3018528"/>
            <a:ext cx="80858" cy="39497"/>
          </a:xfrm>
          <a:custGeom>
            <a:avLst/>
            <a:gdLst/>
            <a:ahLst/>
            <a:cxnLst/>
            <a:rect l="l" t="t" r="r" b="b"/>
            <a:pathLst>
              <a:path w="80858" h="39497">
                <a:moveTo>
                  <a:pt x="0" y="0"/>
                </a:moveTo>
                <a:lnTo>
                  <a:pt x="80858" y="39497"/>
                </a:lnTo>
              </a:path>
            </a:pathLst>
          </a:custGeom>
          <a:ln w="968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4119950" y="305802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948996" y="4869320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5990" y="99073"/>
                </a:moveTo>
                <a:lnTo>
                  <a:pt x="72100" y="49701"/>
                </a:lnTo>
                <a:lnTo>
                  <a:pt x="35990" y="0"/>
                </a:lnTo>
                <a:lnTo>
                  <a:pt x="0" y="49701"/>
                </a:lnTo>
                <a:lnTo>
                  <a:pt x="3599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993864" y="4928896"/>
            <a:ext cx="81218" cy="69120"/>
          </a:xfrm>
          <a:custGeom>
            <a:avLst/>
            <a:gdLst/>
            <a:ahLst/>
            <a:cxnLst/>
            <a:rect l="l" t="t" r="r" b="b"/>
            <a:pathLst>
              <a:path w="81218" h="69120">
                <a:moveTo>
                  <a:pt x="81218" y="69120"/>
                </a:moveTo>
                <a:lnTo>
                  <a:pt x="0" y="0"/>
                </a:lnTo>
              </a:path>
            </a:pathLst>
          </a:custGeom>
          <a:ln w="948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984986" y="4919021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993864" y="2968893"/>
            <a:ext cx="72220" cy="99007"/>
          </a:xfrm>
          <a:custGeom>
            <a:avLst/>
            <a:gdLst/>
            <a:ahLst/>
            <a:cxnLst/>
            <a:rect l="l" t="t" r="r" b="b"/>
            <a:pathLst>
              <a:path w="72220" h="99007">
                <a:moveTo>
                  <a:pt x="36230" y="99007"/>
                </a:moveTo>
                <a:lnTo>
                  <a:pt x="72220" y="49635"/>
                </a:lnTo>
                <a:lnTo>
                  <a:pt x="36230" y="0"/>
                </a:lnTo>
                <a:lnTo>
                  <a:pt x="0" y="49635"/>
                </a:lnTo>
                <a:lnTo>
                  <a:pt x="3623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939999" y="2968893"/>
            <a:ext cx="81098" cy="49635"/>
          </a:xfrm>
          <a:custGeom>
            <a:avLst/>
            <a:gdLst/>
            <a:ahLst/>
            <a:cxnLst/>
            <a:rect l="l" t="t" r="r" b="b"/>
            <a:pathLst>
              <a:path w="81098" h="49635">
                <a:moveTo>
                  <a:pt x="0" y="0"/>
                </a:moveTo>
                <a:lnTo>
                  <a:pt x="81098" y="49635"/>
                </a:lnTo>
              </a:path>
            </a:pathLst>
          </a:custGeom>
          <a:ln w="961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4030095" y="3018528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3859260" y="4780450"/>
            <a:ext cx="71740" cy="98743"/>
          </a:xfrm>
          <a:custGeom>
            <a:avLst/>
            <a:gdLst/>
            <a:ahLst/>
            <a:cxnLst/>
            <a:rect l="l" t="t" r="r" b="b"/>
            <a:pathLst>
              <a:path w="71740" h="98743">
                <a:moveTo>
                  <a:pt x="35870" y="98743"/>
                </a:moveTo>
                <a:lnTo>
                  <a:pt x="7174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3904128" y="4839697"/>
            <a:ext cx="80858" cy="79324"/>
          </a:xfrm>
          <a:custGeom>
            <a:avLst/>
            <a:gdLst/>
            <a:ahLst/>
            <a:cxnLst/>
            <a:rect l="l" t="t" r="r" b="b"/>
            <a:pathLst>
              <a:path w="80858" h="79324">
                <a:moveTo>
                  <a:pt x="80858" y="79324"/>
                </a:moveTo>
                <a:lnTo>
                  <a:pt x="0" y="0"/>
                </a:lnTo>
              </a:path>
            </a:pathLst>
          </a:custGeom>
          <a:ln w="942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3895131" y="482982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3904128" y="2919521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3850263" y="2929395"/>
            <a:ext cx="80738" cy="39497"/>
          </a:xfrm>
          <a:custGeom>
            <a:avLst/>
            <a:gdLst/>
            <a:ahLst/>
            <a:cxnLst/>
            <a:rect l="l" t="t" r="r" b="b"/>
            <a:pathLst>
              <a:path w="80738" h="39497">
                <a:moveTo>
                  <a:pt x="0" y="0"/>
                </a:moveTo>
                <a:lnTo>
                  <a:pt x="80738" y="39497"/>
                </a:lnTo>
              </a:path>
            </a:pathLst>
          </a:custGeom>
          <a:ln w="968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3939999" y="296889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3778042" y="4691252"/>
            <a:ext cx="72220" cy="99073"/>
          </a:xfrm>
          <a:custGeom>
            <a:avLst/>
            <a:gdLst/>
            <a:ahLst/>
            <a:cxnLst/>
            <a:rect l="l" t="t" r="r" b="b"/>
            <a:pathLst>
              <a:path w="72220" h="99073">
                <a:moveTo>
                  <a:pt x="35990" y="99073"/>
                </a:moveTo>
                <a:lnTo>
                  <a:pt x="7222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073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3823270" y="4750498"/>
            <a:ext cx="71860" cy="79324"/>
          </a:xfrm>
          <a:custGeom>
            <a:avLst/>
            <a:gdLst/>
            <a:ahLst/>
            <a:cxnLst/>
            <a:rect l="l" t="t" r="r" b="b"/>
            <a:pathLst>
              <a:path w="71860" h="79324">
                <a:moveTo>
                  <a:pt x="71860" y="79324"/>
                </a:moveTo>
                <a:lnTo>
                  <a:pt x="0" y="0"/>
                </a:lnTo>
              </a:path>
            </a:pathLst>
          </a:custGeom>
          <a:ln w="93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3814033" y="4740624"/>
            <a:ext cx="9237" cy="0"/>
          </a:xfrm>
          <a:custGeom>
            <a:avLst/>
            <a:gdLst/>
            <a:ahLst/>
            <a:cxnLst/>
            <a:rect l="l" t="t" r="r" b="b"/>
            <a:pathLst>
              <a:path w="9237">
                <a:moveTo>
                  <a:pt x="0" y="0"/>
                </a:moveTo>
                <a:lnTo>
                  <a:pt x="923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3814033" y="2880024"/>
            <a:ext cx="72100" cy="98743"/>
          </a:xfrm>
          <a:custGeom>
            <a:avLst/>
            <a:gdLst/>
            <a:ahLst/>
            <a:cxnLst/>
            <a:rect l="l" t="t" r="r" b="b"/>
            <a:pathLst>
              <a:path w="72100" h="98743">
                <a:moveTo>
                  <a:pt x="36230" y="98743"/>
                </a:moveTo>
                <a:lnTo>
                  <a:pt x="7210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3769165" y="2889898"/>
            <a:ext cx="72100" cy="39497"/>
          </a:xfrm>
          <a:custGeom>
            <a:avLst/>
            <a:gdLst/>
            <a:ahLst/>
            <a:cxnLst/>
            <a:rect l="l" t="t" r="r" b="b"/>
            <a:pathLst>
              <a:path w="72100" h="39497">
                <a:moveTo>
                  <a:pt x="0" y="0"/>
                </a:moveTo>
                <a:lnTo>
                  <a:pt x="72100" y="39497"/>
                </a:lnTo>
              </a:path>
            </a:pathLst>
          </a:custGeom>
          <a:ln w="96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3850263" y="292939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3697304" y="4592179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35870" y="99073"/>
                </a:moveTo>
                <a:lnTo>
                  <a:pt x="71860" y="49701"/>
                </a:lnTo>
                <a:lnTo>
                  <a:pt x="35870" y="0"/>
                </a:lnTo>
                <a:lnTo>
                  <a:pt x="0" y="49701"/>
                </a:lnTo>
                <a:lnTo>
                  <a:pt x="35870" y="99073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3742172" y="4651754"/>
            <a:ext cx="71860" cy="88869"/>
          </a:xfrm>
          <a:custGeom>
            <a:avLst/>
            <a:gdLst/>
            <a:ahLst/>
            <a:cxnLst/>
            <a:rect l="l" t="t" r="r" b="b"/>
            <a:pathLst>
              <a:path w="71860" h="88869">
                <a:moveTo>
                  <a:pt x="71860" y="88869"/>
                </a:moveTo>
                <a:lnTo>
                  <a:pt x="0" y="0"/>
                </a:lnTo>
              </a:path>
            </a:pathLst>
          </a:custGeom>
          <a:ln w="932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3733174" y="464188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3733174" y="2840131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766"/>
                </a:lnTo>
                <a:lnTo>
                  <a:pt x="35990" y="0"/>
                </a:lnTo>
                <a:lnTo>
                  <a:pt x="0" y="49766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3688307" y="2859880"/>
            <a:ext cx="71860" cy="30018"/>
          </a:xfrm>
          <a:custGeom>
            <a:avLst/>
            <a:gdLst/>
            <a:ahLst/>
            <a:cxnLst/>
            <a:rect l="l" t="t" r="r" b="b"/>
            <a:pathLst>
              <a:path w="71860" h="30018">
                <a:moveTo>
                  <a:pt x="0" y="0"/>
                </a:moveTo>
                <a:lnTo>
                  <a:pt x="71860" y="30018"/>
                </a:lnTo>
              </a:path>
            </a:pathLst>
          </a:custGeom>
          <a:ln w="972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3769165" y="2889898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3616206" y="4483231"/>
            <a:ext cx="72100" cy="99073"/>
          </a:xfrm>
          <a:custGeom>
            <a:avLst/>
            <a:gdLst/>
            <a:ahLst/>
            <a:cxnLst/>
            <a:rect l="l" t="t" r="r" b="b"/>
            <a:pathLst>
              <a:path w="72100" h="99073">
                <a:moveTo>
                  <a:pt x="36110" y="99073"/>
                </a:moveTo>
                <a:lnTo>
                  <a:pt x="72100" y="49701"/>
                </a:lnTo>
                <a:lnTo>
                  <a:pt x="36110" y="0"/>
                </a:lnTo>
                <a:lnTo>
                  <a:pt x="0" y="49701"/>
                </a:lnTo>
                <a:lnTo>
                  <a:pt x="36110" y="9907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3661314" y="4542807"/>
            <a:ext cx="71860" cy="99073"/>
          </a:xfrm>
          <a:custGeom>
            <a:avLst/>
            <a:gdLst/>
            <a:ahLst/>
            <a:cxnLst/>
            <a:rect l="l" t="t" r="r" b="b"/>
            <a:pathLst>
              <a:path w="71860" h="99073">
                <a:moveTo>
                  <a:pt x="71860" y="99073"/>
                </a:moveTo>
                <a:lnTo>
                  <a:pt x="0" y="0"/>
                </a:lnTo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3652316" y="4532932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3652316" y="2810508"/>
            <a:ext cx="71860" cy="99138"/>
          </a:xfrm>
          <a:custGeom>
            <a:avLst/>
            <a:gdLst/>
            <a:ahLst/>
            <a:cxnLst/>
            <a:rect l="l" t="t" r="r" b="b"/>
            <a:pathLst>
              <a:path w="71860" h="99138">
                <a:moveTo>
                  <a:pt x="35990" y="99138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3616206" y="2830257"/>
            <a:ext cx="63103" cy="29623"/>
          </a:xfrm>
          <a:custGeom>
            <a:avLst/>
            <a:gdLst/>
            <a:ahLst/>
            <a:cxnLst/>
            <a:rect l="l" t="t" r="r" b="b"/>
            <a:pathLst>
              <a:path w="63103" h="29623">
                <a:moveTo>
                  <a:pt x="0" y="0"/>
                </a:moveTo>
                <a:lnTo>
                  <a:pt x="63103" y="29623"/>
                </a:lnTo>
              </a:path>
            </a:pathLst>
          </a:custGeom>
          <a:ln w="9696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3688307" y="285988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3544345" y="4364475"/>
            <a:ext cx="71860" cy="99007"/>
          </a:xfrm>
          <a:custGeom>
            <a:avLst/>
            <a:gdLst/>
            <a:ahLst/>
            <a:cxnLst/>
            <a:rect l="l" t="t" r="r" b="b"/>
            <a:pathLst>
              <a:path w="71860" h="99007">
                <a:moveTo>
                  <a:pt x="35870" y="99007"/>
                </a:moveTo>
                <a:lnTo>
                  <a:pt x="7186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3589213" y="4423985"/>
            <a:ext cx="63103" cy="108947"/>
          </a:xfrm>
          <a:custGeom>
            <a:avLst/>
            <a:gdLst/>
            <a:ahLst/>
            <a:cxnLst/>
            <a:rect l="l" t="t" r="r" b="b"/>
            <a:pathLst>
              <a:path w="63103" h="108947">
                <a:moveTo>
                  <a:pt x="63103" y="108947"/>
                </a:moveTo>
                <a:lnTo>
                  <a:pt x="0" y="0"/>
                </a:lnTo>
              </a:path>
            </a:pathLst>
          </a:custGeom>
          <a:ln w="919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3580215" y="4414110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3580215" y="2780885"/>
            <a:ext cx="72100" cy="99138"/>
          </a:xfrm>
          <a:custGeom>
            <a:avLst/>
            <a:gdLst/>
            <a:ahLst/>
            <a:cxnLst/>
            <a:rect l="l" t="t" r="r" b="b"/>
            <a:pathLst>
              <a:path w="72100" h="99138">
                <a:moveTo>
                  <a:pt x="35990" y="99138"/>
                </a:moveTo>
                <a:lnTo>
                  <a:pt x="7210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3544345" y="2800633"/>
            <a:ext cx="62863" cy="29623"/>
          </a:xfrm>
          <a:custGeom>
            <a:avLst/>
            <a:gdLst/>
            <a:ahLst/>
            <a:cxnLst/>
            <a:rect l="l" t="t" r="r" b="b"/>
            <a:pathLst>
              <a:path w="62863" h="29623">
                <a:moveTo>
                  <a:pt x="0" y="0"/>
                </a:moveTo>
                <a:lnTo>
                  <a:pt x="62863" y="29623"/>
                </a:lnTo>
              </a:path>
            </a:pathLst>
          </a:custGeom>
          <a:ln w="969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3616206" y="283025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3481482" y="4245982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870" y="98743"/>
                </a:moveTo>
                <a:lnTo>
                  <a:pt x="71860" y="49371"/>
                </a:lnTo>
                <a:lnTo>
                  <a:pt x="35870" y="0"/>
                </a:lnTo>
                <a:lnTo>
                  <a:pt x="0" y="49371"/>
                </a:lnTo>
                <a:lnTo>
                  <a:pt x="3587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3517353" y="4305229"/>
            <a:ext cx="62863" cy="108881"/>
          </a:xfrm>
          <a:custGeom>
            <a:avLst/>
            <a:gdLst/>
            <a:ahLst/>
            <a:cxnLst/>
            <a:rect l="l" t="t" r="r" b="b"/>
            <a:pathLst>
              <a:path w="62863" h="108881">
                <a:moveTo>
                  <a:pt x="62863" y="108881"/>
                </a:moveTo>
                <a:lnTo>
                  <a:pt x="0" y="0"/>
                </a:lnTo>
              </a:path>
            </a:pathLst>
          </a:custGeom>
          <a:ln w="919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3517353" y="4295354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3508355" y="2751261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3481482" y="2780885"/>
            <a:ext cx="53865" cy="19748"/>
          </a:xfrm>
          <a:custGeom>
            <a:avLst/>
            <a:gdLst/>
            <a:ahLst/>
            <a:cxnLst/>
            <a:rect l="l" t="t" r="r" b="b"/>
            <a:pathLst>
              <a:path w="53865" h="19748">
                <a:moveTo>
                  <a:pt x="0" y="0"/>
                </a:moveTo>
                <a:lnTo>
                  <a:pt x="53865" y="19748"/>
                </a:lnTo>
              </a:path>
            </a:pathLst>
          </a:custGeom>
          <a:ln w="975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3544345" y="280063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3418259" y="4127094"/>
            <a:ext cx="72220" cy="98743"/>
          </a:xfrm>
          <a:custGeom>
            <a:avLst/>
            <a:gdLst/>
            <a:ahLst/>
            <a:cxnLst/>
            <a:rect l="l" t="t" r="r" b="b"/>
            <a:pathLst>
              <a:path w="72220" h="98743">
                <a:moveTo>
                  <a:pt x="36230" y="98743"/>
                </a:moveTo>
                <a:lnTo>
                  <a:pt x="7222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3454489" y="4186341"/>
            <a:ext cx="62863" cy="109013"/>
          </a:xfrm>
          <a:custGeom>
            <a:avLst/>
            <a:gdLst/>
            <a:ahLst/>
            <a:cxnLst/>
            <a:rect l="l" t="t" r="r" b="b"/>
            <a:pathLst>
              <a:path w="62863" h="109013">
                <a:moveTo>
                  <a:pt x="62863" y="109013"/>
                </a:moveTo>
                <a:lnTo>
                  <a:pt x="0" y="0"/>
                </a:lnTo>
              </a:path>
            </a:pathLst>
          </a:custGeom>
          <a:ln w="919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3454489" y="4176466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3445492" y="2731513"/>
            <a:ext cx="71860" cy="98743"/>
          </a:xfrm>
          <a:custGeom>
            <a:avLst/>
            <a:gdLst/>
            <a:ahLst/>
            <a:cxnLst/>
            <a:rect l="l" t="t" r="r" b="b"/>
            <a:pathLst>
              <a:path w="71860" h="98743">
                <a:moveTo>
                  <a:pt x="35990" y="98743"/>
                </a:moveTo>
                <a:lnTo>
                  <a:pt x="71860" y="49371"/>
                </a:lnTo>
                <a:lnTo>
                  <a:pt x="35990" y="0"/>
                </a:lnTo>
                <a:lnTo>
                  <a:pt x="0" y="49371"/>
                </a:lnTo>
                <a:lnTo>
                  <a:pt x="35990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3427257" y="2771010"/>
            <a:ext cx="45227" cy="9874"/>
          </a:xfrm>
          <a:custGeom>
            <a:avLst/>
            <a:gdLst/>
            <a:ahLst/>
            <a:cxnLst/>
            <a:rect l="l" t="t" r="r" b="b"/>
            <a:pathLst>
              <a:path w="45227" h="9874">
                <a:moveTo>
                  <a:pt x="0" y="0"/>
                </a:moveTo>
                <a:lnTo>
                  <a:pt x="45227" y="9874"/>
                </a:lnTo>
              </a:path>
            </a:pathLst>
          </a:custGeom>
          <a:ln w="981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3481482" y="2780885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3364418" y="3998464"/>
            <a:ext cx="72196" cy="99007"/>
          </a:xfrm>
          <a:custGeom>
            <a:avLst/>
            <a:gdLst/>
            <a:ahLst/>
            <a:cxnLst/>
            <a:rect l="l" t="t" r="r" b="b"/>
            <a:pathLst>
              <a:path w="72196" h="99007">
                <a:moveTo>
                  <a:pt x="35966" y="99007"/>
                </a:moveTo>
                <a:lnTo>
                  <a:pt x="72196" y="49371"/>
                </a:lnTo>
                <a:lnTo>
                  <a:pt x="35966" y="0"/>
                </a:lnTo>
                <a:lnTo>
                  <a:pt x="0" y="49371"/>
                </a:lnTo>
                <a:lnTo>
                  <a:pt x="35966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3400384" y="4057710"/>
            <a:ext cx="54105" cy="118756"/>
          </a:xfrm>
          <a:custGeom>
            <a:avLst/>
            <a:gdLst/>
            <a:ahLst/>
            <a:cxnLst/>
            <a:rect l="l" t="t" r="r" b="b"/>
            <a:pathLst>
              <a:path w="54105" h="118756">
                <a:moveTo>
                  <a:pt x="54105" y="118756"/>
                </a:moveTo>
                <a:lnTo>
                  <a:pt x="0" y="0"/>
                </a:lnTo>
              </a:path>
            </a:pathLst>
          </a:custGeom>
          <a:ln w="91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3400384" y="4047836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3391386" y="2721375"/>
            <a:ext cx="72100" cy="99007"/>
          </a:xfrm>
          <a:custGeom>
            <a:avLst/>
            <a:gdLst/>
            <a:ahLst/>
            <a:cxnLst/>
            <a:rect l="l" t="t" r="r" b="b"/>
            <a:pathLst>
              <a:path w="72100" h="99007">
                <a:moveTo>
                  <a:pt x="35870" y="99007"/>
                </a:moveTo>
                <a:lnTo>
                  <a:pt x="72100" y="49635"/>
                </a:lnTo>
                <a:lnTo>
                  <a:pt x="35870" y="0"/>
                </a:lnTo>
                <a:lnTo>
                  <a:pt x="0" y="49635"/>
                </a:lnTo>
                <a:lnTo>
                  <a:pt x="35870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3319514" y="2771010"/>
            <a:ext cx="98745" cy="0"/>
          </a:xfrm>
          <a:custGeom>
            <a:avLst/>
            <a:gdLst/>
            <a:ahLst/>
            <a:cxnLst/>
            <a:rect l="l" t="t" r="r" b="b"/>
            <a:pathLst>
              <a:path w="98745">
                <a:moveTo>
                  <a:pt x="0" y="0"/>
                </a:moveTo>
                <a:lnTo>
                  <a:pt x="98745" y="0"/>
                </a:lnTo>
              </a:path>
            </a:pathLst>
          </a:custGeom>
          <a:ln w="98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3427257" y="2771010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3310540" y="3879576"/>
            <a:ext cx="71836" cy="99138"/>
          </a:xfrm>
          <a:custGeom>
            <a:avLst/>
            <a:gdLst/>
            <a:ahLst/>
            <a:cxnLst/>
            <a:rect l="l" t="t" r="r" b="b"/>
            <a:pathLst>
              <a:path w="71836" h="99138">
                <a:moveTo>
                  <a:pt x="35918" y="99138"/>
                </a:moveTo>
                <a:lnTo>
                  <a:pt x="718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3346458" y="3938823"/>
            <a:ext cx="53925" cy="109013"/>
          </a:xfrm>
          <a:custGeom>
            <a:avLst/>
            <a:gdLst/>
            <a:ahLst/>
            <a:cxnLst/>
            <a:rect l="l" t="t" r="r" b="b"/>
            <a:pathLst>
              <a:path w="53925" h="109013">
                <a:moveTo>
                  <a:pt x="53925" y="109013"/>
                </a:moveTo>
                <a:lnTo>
                  <a:pt x="0" y="0"/>
                </a:lnTo>
              </a:path>
            </a:pathLst>
          </a:custGeom>
          <a:ln w="915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8" name="object 318"/>
          <p:cNvSpPr/>
          <p:nvPr/>
        </p:nvSpPr>
        <p:spPr>
          <a:xfrm>
            <a:off x="3346458" y="3928948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9" name="object 319"/>
          <p:cNvSpPr/>
          <p:nvPr/>
        </p:nvSpPr>
        <p:spPr>
          <a:xfrm>
            <a:off x="3337473" y="2721375"/>
            <a:ext cx="71788" cy="99007"/>
          </a:xfrm>
          <a:custGeom>
            <a:avLst/>
            <a:gdLst/>
            <a:ahLst/>
            <a:cxnLst/>
            <a:rect l="l" t="t" r="r" b="b"/>
            <a:pathLst>
              <a:path w="71788" h="99007">
                <a:moveTo>
                  <a:pt x="35930" y="99007"/>
                </a:moveTo>
                <a:lnTo>
                  <a:pt x="71788" y="49635"/>
                </a:lnTo>
                <a:lnTo>
                  <a:pt x="35930" y="0"/>
                </a:lnTo>
                <a:lnTo>
                  <a:pt x="0" y="49635"/>
                </a:lnTo>
                <a:lnTo>
                  <a:pt x="3593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0" name="object 320"/>
          <p:cNvSpPr/>
          <p:nvPr/>
        </p:nvSpPr>
        <p:spPr>
          <a:xfrm>
            <a:off x="3373403" y="2771010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1" name="object 321"/>
          <p:cNvSpPr/>
          <p:nvPr/>
        </p:nvSpPr>
        <p:spPr>
          <a:xfrm>
            <a:off x="3265636" y="3760820"/>
            <a:ext cx="71836" cy="99007"/>
          </a:xfrm>
          <a:custGeom>
            <a:avLst/>
            <a:gdLst/>
            <a:ahLst/>
            <a:cxnLst/>
            <a:rect l="l" t="t" r="r" b="b"/>
            <a:pathLst>
              <a:path w="71836" h="99007">
                <a:moveTo>
                  <a:pt x="35918" y="99007"/>
                </a:moveTo>
                <a:lnTo>
                  <a:pt x="718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3301555" y="3820330"/>
            <a:ext cx="44903" cy="108618"/>
          </a:xfrm>
          <a:custGeom>
            <a:avLst/>
            <a:gdLst/>
            <a:ahLst/>
            <a:cxnLst/>
            <a:rect l="l" t="t" r="r" b="b"/>
            <a:pathLst>
              <a:path w="44903" h="108618">
                <a:moveTo>
                  <a:pt x="44903" y="108618"/>
                </a:moveTo>
                <a:lnTo>
                  <a:pt x="0" y="0"/>
                </a:lnTo>
              </a:path>
            </a:pathLst>
          </a:custGeom>
          <a:ln w="910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3301555" y="3810192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3283595" y="2721375"/>
            <a:ext cx="71848" cy="99007"/>
          </a:xfrm>
          <a:custGeom>
            <a:avLst/>
            <a:gdLst/>
            <a:ahLst/>
            <a:cxnLst/>
            <a:rect l="l" t="t" r="r" b="b"/>
            <a:pathLst>
              <a:path w="71848" h="99007">
                <a:moveTo>
                  <a:pt x="35918" y="99007"/>
                </a:moveTo>
                <a:lnTo>
                  <a:pt x="71848" y="49635"/>
                </a:lnTo>
                <a:lnTo>
                  <a:pt x="35918" y="0"/>
                </a:lnTo>
                <a:lnTo>
                  <a:pt x="0" y="49635"/>
                </a:lnTo>
                <a:lnTo>
                  <a:pt x="35918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3274622" y="2771010"/>
            <a:ext cx="35918" cy="19748"/>
          </a:xfrm>
          <a:custGeom>
            <a:avLst/>
            <a:gdLst/>
            <a:ahLst/>
            <a:cxnLst/>
            <a:rect l="l" t="t" r="r" b="b"/>
            <a:pathLst>
              <a:path w="35918" h="19748">
                <a:moveTo>
                  <a:pt x="0" y="19748"/>
                </a:moveTo>
                <a:lnTo>
                  <a:pt x="35918" y="0"/>
                </a:lnTo>
              </a:path>
            </a:pathLst>
          </a:custGeom>
          <a:ln w="965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3319514" y="2771010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3229418" y="3632058"/>
            <a:ext cx="72136" cy="99138"/>
          </a:xfrm>
          <a:custGeom>
            <a:avLst/>
            <a:gdLst/>
            <a:ahLst/>
            <a:cxnLst/>
            <a:rect l="l" t="t" r="r" b="b"/>
            <a:pathLst>
              <a:path w="72136" h="99138">
                <a:moveTo>
                  <a:pt x="36218" y="99138"/>
                </a:moveTo>
                <a:lnTo>
                  <a:pt x="72136" y="49766"/>
                </a:lnTo>
                <a:lnTo>
                  <a:pt x="36218" y="0"/>
                </a:lnTo>
                <a:lnTo>
                  <a:pt x="0" y="49766"/>
                </a:lnTo>
                <a:lnTo>
                  <a:pt x="36218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3265636" y="3691699"/>
            <a:ext cx="35918" cy="118492"/>
          </a:xfrm>
          <a:custGeom>
            <a:avLst/>
            <a:gdLst/>
            <a:ahLst/>
            <a:cxnLst/>
            <a:rect l="l" t="t" r="r" b="b"/>
            <a:pathLst>
              <a:path w="35918" h="118492">
                <a:moveTo>
                  <a:pt x="35918" y="118492"/>
                </a:moveTo>
                <a:lnTo>
                  <a:pt x="0" y="0"/>
                </a:lnTo>
              </a:path>
            </a:pathLst>
          </a:custGeom>
          <a:ln w="90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3265636" y="3681825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0" name="object 330"/>
          <p:cNvSpPr/>
          <p:nvPr/>
        </p:nvSpPr>
        <p:spPr>
          <a:xfrm>
            <a:off x="3238403" y="2741387"/>
            <a:ext cx="72136" cy="98743"/>
          </a:xfrm>
          <a:custGeom>
            <a:avLst/>
            <a:gdLst/>
            <a:ahLst/>
            <a:cxnLst/>
            <a:rect l="l" t="t" r="r" b="b"/>
            <a:pathLst>
              <a:path w="72136" h="98743">
                <a:moveTo>
                  <a:pt x="36218" y="98743"/>
                </a:moveTo>
                <a:lnTo>
                  <a:pt x="72136" y="49371"/>
                </a:lnTo>
                <a:lnTo>
                  <a:pt x="36218" y="0"/>
                </a:lnTo>
                <a:lnTo>
                  <a:pt x="0" y="49371"/>
                </a:lnTo>
                <a:lnTo>
                  <a:pt x="36218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1" name="object 331"/>
          <p:cNvSpPr/>
          <p:nvPr/>
        </p:nvSpPr>
        <p:spPr>
          <a:xfrm>
            <a:off x="3238403" y="2790759"/>
            <a:ext cx="27232" cy="19748"/>
          </a:xfrm>
          <a:custGeom>
            <a:avLst/>
            <a:gdLst/>
            <a:ahLst/>
            <a:cxnLst/>
            <a:rect l="l" t="t" r="r" b="b"/>
            <a:pathLst>
              <a:path w="27232" h="19748">
                <a:moveTo>
                  <a:pt x="0" y="19748"/>
                </a:moveTo>
                <a:lnTo>
                  <a:pt x="27232" y="0"/>
                </a:lnTo>
              </a:path>
            </a:pathLst>
          </a:custGeom>
          <a:ln w="955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3274622" y="2790759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3" name="object 333"/>
          <p:cNvSpPr/>
          <p:nvPr/>
        </p:nvSpPr>
        <p:spPr>
          <a:xfrm>
            <a:off x="3193500" y="3523176"/>
            <a:ext cx="72136" cy="99007"/>
          </a:xfrm>
          <a:custGeom>
            <a:avLst/>
            <a:gdLst/>
            <a:ahLst/>
            <a:cxnLst/>
            <a:rect l="l" t="t" r="r" b="b"/>
            <a:pathLst>
              <a:path w="72136" h="99007">
                <a:moveTo>
                  <a:pt x="35918" y="99007"/>
                </a:moveTo>
                <a:lnTo>
                  <a:pt x="72136" y="49635"/>
                </a:lnTo>
                <a:lnTo>
                  <a:pt x="35918" y="0"/>
                </a:lnTo>
                <a:lnTo>
                  <a:pt x="0" y="49635"/>
                </a:lnTo>
                <a:lnTo>
                  <a:pt x="35918" y="99007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4" name="object 334"/>
          <p:cNvSpPr/>
          <p:nvPr/>
        </p:nvSpPr>
        <p:spPr>
          <a:xfrm>
            <a:off x="3229418" y="3582686"/>
            <a:ext cx="36218" cy="99138"/>
          </a:xfrm>
          <a:custGeom>
            <a:avLst/>
            <a:gdLst/>
            <a:ahLst/>
            <a:cxnLst/>
            <a:rect l="l" t="t" r="r" b="b"/>
            <a:pathLst>
              <a:path w="36218" h="99138">
                <a:moveTo>
                  <a:pt x="36218" y="99138"/>
                </a:moveTo>
                <a:lnTo>
                  <a:pt x="0" y="0"/>
                </a:lnTo>
              </a:path>
            </a:pathLst>
          </a:custGeom>
          <a:ln w="90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5" name="object 335"/>
          <p:cNvSpPr/>
          <p:nvPr/>
        </p:nvSpPr>
        <p:spPr>
          <a:xfrm>
            <a:off x="3229418" y="3572811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6" name="object 336"/>
          <p:cNvSpPr/>
          <p:nvPr/>
        </p:nvSpPr>
        <p:spPr>
          <a:xfrm>
            <a:off x="3202485" y="2761136"/>
            <a:ext cx="72136" cy="98743"/>
          </a:xfrm>
          <a:custGeom>
            <a:avLst/>
            <a:gdLst/>
            <a:ahLst/>
            <a:cxnLst/>
            <a:rect l="l" t="t" r="r" b="b"/>
            <a:pathLst>
              <a:path w="72136" h="98743">
                <a:moveTo>
                  <a:pt x="35918" y="98743"/>
                </a:moveTo>
                <a:lnTo>
                  <a:pt x="721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8743"/>
                </a:lnTo>
                <a:close/>
              </a:path>
            </a:pathLst>
          </a:custGeom>
          <a:ln w="928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7" name="object 337"/>
          <p:cNvSpPr/>
          <p:nvPr/>
        </p:nvSpPr>
        <p:spPr>
          <a:xfrm>
            <a:off x="3211459" y="2820382"/>
            <a:ext cx="17959" cy="29623"/>
          </a:xfrm>
          <a:custGeom>
            <a:avLst/>
            <a:gdLst/>
            <a:ahLst/>
            <a:cxnLst/>
            <a:rect l="l" t="t" r="r" b="b"/>
            <a:pathLst>
              <a:path w="17959" h="29623">
                <a:moveTo>
                  <a:pt x="0" y="29623"/>
                </a:moveTo>
                <a:lnTo>
                  <a:pt x="17959" y="0"/>
                </a:lnTo>
              </a:path>
            </a:pathLst>
          </a:custGeom>
          <a:ln w="921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8" name="object 338"/>
          <p:cNvSpPr/>
          <p:nvPr/>
        </p:nvSpPr>
        <p:spPr>
          <a:xfrm>
            <a:off x="3238403" y="2810508"/>
            <a:ext cx="9273" cy="0"/>
          </a:xfrm>
          <a:custGeom>
            <a:avLst/>
            <a:gdLst/>
            <a:ahLst/>
            <a:cxnLst/>
            <a:rect l="l" t="t" r="r" b="b"/>
            <a:pathLst>
              <a:path w="9273">
                <a:moveTo>
                  <a:pt x="0" y="0"/>
                </a:moveTo>
                <a:lnTo>
                  <a:pt x="92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9" name="object 339"/>
          <p:cNvSpPr/>
          <p:nvPr/>
        </p:nvSpPr>
        <p:spPr>
          <a:xfrm>
            <a:off x="3166567" y="3404288"/>
            <a:ext cx="71836" cy="99138"/>
          </a:xfrm>
          <a:custGeom>
            <a:avLst/>
            <a:gdLst/>
            <a:ahLst/>
            <a:cxnLst/>
            <a:rect l="l" t="t" r="r" b="b"/>
            <a:pathLst>
              <a:path w="71836" h="99138">
                <a:moveTo>
                  <a:pt x="35918" y="99138"/>
                </a:moveTo>
                <a:lnTo>
                  <a:pt x="71836" y="49766"/>
                </a:lnTo>
                <a:lnTo>
                  <a:pt x="35918" y="0"/>
                </a:lnTo>
                <a:lnTo>
                  <a:pt x="0" y="49766"/>
                </a:lnTo>
                <a:lnTo>
                  <a:pt x="35918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3202485" y="3463930"/>
            <a:ext cx="26932" cy="108881"/>
          </a:xfrm>
          <a:custGeom>
            <a:avLst/>
            <a:gdLst/>
            <a:ahLst/>
            <a:cxnLst/>
            <a:rect l="l" t="t" r="r" b="b"/>
            <a:pathLst>
              <a:path w="26932" h="108881">
                <a:moveTo>
                  <a:pt x="26932" y="108881"/>
                </a:moveTo>
                <a:lnTo>
                  <a:pt x="0" y="0"/>
                </a:lnTo>
              </a:path>
            </a:pathLst>
          </a:custGeom>
          <a:ln w="903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3202485" y="3454055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3175540" y="2800633"/>
            <a:ext cx="72136" cy="99138"/>
          </a:xfrm>
          <a:custGeom>
            <a:avLst/>
            <a:gdLst/>
            <a:ahLst/>
            <a:cxnLst/>
            <a:rect l="l" t="t" r="r" b="b"/>
            <a:pathLst>
              <a:path w="72136" h="99138">
                <a:moveTo>
                  <a:pt x="35918" y="99138"/>
                </a:moveTo>
                <a:lnTo>
                  <a:pt x="721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9138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3184526" y="2859880"/>
            <a:ext cx="17959" cy="30018"/>
          </a:xfrm>
          <a:custGeom>
            <a:avLst/>
            <a:gdLst/>
            <a:ahLst/>
            <a:cxnLst/>
            <a:rect l="l" t="t" r="r" b="b"/>
            <a:pathLst>
              <a:path w="17959" h="30018">
                <a:moveTo>
                  <a:pt x="0" y="30018"/>
                </a:moveTo>
                <a:lnTo>
                  <a:pt x="17959" y="0"/>
                </a:lnTo>
              </a:path>
            </a:pathLst>
          </a:custGeom>
          <a:ln w="9210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3211459" y="2850005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3139622" y="3305544"/>
            <a:ext cx="71836" cy="98743"/>
          </a:xfrm>
          <a:custGeom>
            <a:avLst/>
            <a:gdLst/>
            <a:ahLst/>
            <a:cxnLst/>
            <a:rect l="l" t="t" r="r" b="b"/>
            <a:pathLst>
              <a:path w="71836" h="98743">
                <a:moveTo>
                  <a:pt x="35918" y="98743"/>
                </a:moveTo>
                <a:lnTo>
                  <a:pt x="718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3175540" y="3364791"/>
            <a:ext cx="26944" cy="89264"/>
          </a:xfrm>
          <a:custGeom>
            <a:avLst/>
            <a:gdLst/>
            <a:ahLst/>
            <a:cxnLst/>
            <a:rect l="l" t="t" r="r" b="b"/>
            <a:pathLst>
              <a:path w="26944" h="89264">
                <a:moveTo>
                  <a:pt x="26944" y="89264"/>
                </a:moveTo>
                <a:lnTo>
                  <a:pt x="0" y="0"/>
                </a:lnTo>
              </a:path>
            </a:pathLst>
          </a:custGeom>
          <a:ln w="905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3175540" y="3354916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3148608" y="2840131"/>
            <a:ext cx="71836" cy="99138"/>
          </a:xfrm>
          <a:custGeom>
            <a:avLst/>
            <a:gdLst/>
            <a:ahLst/>
            <a:cxnLst/>
            <a:rect l="l" t="t" r="r" b="b"/>
            <a:pathLst>
              <a:path w="71836" h="99138">
                <a:moveTo>
                  <a:pt x="35918" y="99138"/>
                </a:moveTo>
                <a:lnTo>
                  <a:pt x="71836" y="49766"/>
                </a:lnTo>
                <a:lnTo>
                  <a:pt x="35918" y="0"/>
                </a:lnTo>
                <a:lnTo>
                  <a:pt x="0" y="49766"/>
                </a:lnTo>
                <a:lnTo>
                  <a:pt x="35918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3166567" y="2899772"/>
            <a:ext cx="17959" cy="49371"/>
          </a:xfrm>
          <a:custGeom>
            <a:avLst/>
            <a:gdLst/>
            <a:ahLst/>
            <a:cxnLst/>
            <a:rect l="l" t="t" r="r" b="b"/>
            <a:pathLst>
              <a:path w="17959" h="49371">
                <a:moveTo>
                  <a:pt x="0" y="49371"/>
                </a:moveTo>
                <a:lnTo>
                  <a:pt x="17959" y="0"/>
                </a:lnTo>
              </a:path>
            </a:pathLst>
          </a:custGeom>
          <a:ln w="90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3184526" y="2889898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3130637" y="3206537"/>
            <a:ext cx="71848" cy="99007"/>
          </a:xfrm>
          <a:custGeom>
            <a:avLst/>
            <a:gdLst/>
            <a:ahLst/>
            <a:cxnLst/>
            <a:rect l="l" t="t" r="r" b="b"/>
            <a:pathLst>
              <a:path w="71848" h="99007">
                <a:moveTo>
                  <a:pt x="35930" y="99007"/>
                </a:moveTo>
                <a:lnTo>
                  <a:pt x="71848" y="49371"/>
                </a:lnTo>
                <a:lnTo>
                  <a:pt x="35930" y="0"/>
                </a:lnTo>
                <a:lnTo>
                  <a:pt x="0" y="49371"/>
                </a:lnTo>
                <a:lnTo>
                  <a:pt x="3593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3166567" y="3265783"/>
            <a:ext cx="8973" cy="89132"/>
          </a:xfrm>
          <a:custGeom>
            <a:avLst/>
            <a:gdLst/>
            <a:ahLst/>
            <a:cxnLst/>
            <a:rect l="l" t="t" r="r" b="b"/>
            <a:pathLst>
              <a:path w="8973" h="89132">
                <a:moveTo>
                  <a:pt x="8973" y="89132"/>
                </a:moveTo>
                <a:lnTo>
                  <a:pt x="0" y="0"/>
                </a:lnTo>
              </a:path>
            </a:pathLst>
          </a:custGeom>
          <a:ln w="8988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3166567" y="3255909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3166567" y="2949144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3130637" y="2899772"/>
            <a:ext cx="71848" cy="99007"/>
          </a:xfrm>
          <a:custGeom>
            <a:avLst/>
            <a:gdLst/>
            <a:ahLst/>
            <a:cxnLst/>
            <a:rect l="l" t="t" r="r" b="b"/>
            <a:pathLst>
              <a:path w="71848" h="99007">
                <a:moveTo>
                  <a:pt x="35930" y="99007"/>
                </a:moveTo>
                <a:lnTo>
                  <a:pt x="71848" y="49371"/>
                </a:lnTo>
                <a:lnTo>
                  <a:pt x="35930" y="0"/>
                </a:lnTo>
                <a:lnTo>
                  <a:pt x="0" y="49371"/>
                </a:lnTo>
                <a:lnTo>
                  <a:pt x="3593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3130637" y="2899772"/>
            <a:ext cx="71848" cy="99007"/>
          </a:xfrm>
          <a:custGeom>
            <a:avLst/>
            <a:gdLst/>
            <a:ahLst/>
            <a:cxnLst/>
            <a:rect l="l" t="t" r="r" b="b"/>
            <a:pathLst>
              <a:path w="71848" h="99007">
                <a:moveTo>
                  <a:pt x="35930" y="99007"/>
                </a:moveTo>
                <a:lnTo>
                  <a:pt x="71848" y="49371"/>
                </a:lnTo>
                <a:lnTo>
                  <a:pt x="35930" y="0"/>
                </a:lnTo>
                <a:lnTo>
                  <a:pt x="0" y="49371"/>
                </a:lnTo>
                <a:lnTo>
                  <a:pt x="35930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3157581" y="2959019"/>
            <a:ext cx="8985" cy="49635"/>
          </a:xfrm>
          <a:custGeom>
            <a:avLst/>
            <a:gdLst/>
            <a:ahLst/>
            <a:cxnLst/>
            <a:rect l="l" t="t" r="r" b="b"/>
            <a:pathLst>
              <a:path w="8985" h="49635">
                <a:moveTo>
                  <a:pt x="0" y="49635"/>
                </a:moveTo>
                <a:lnTo>
                  <a:pt x="8985" y="0"/>
                </a:lnTo>
              </a:path>
            </a:pathLst>
          </a:custGeom>
          <a:ln w="9007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3166567" y="2949144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3121663" y="3117272"/>
            <a:ext cx="71836" cy="99138"/>
          </a:xfrm>
          <a:custGeom>
            <a:avLst/>
            <a:gdLst/>
            <a:ahLst/>
            <a:cxnLst/>
            <a:rect l="l" t="t" r="r" b="b"/>
            <a:pathLst>
              <a:path w="71836" h="99138">
                <a:moveTo>
                  <a:pt x="35918" y="99138"/>
                </a:moveTo>
                <a:lnTo>
                  <a:pt x="71836" y="49766"/>
                </a:lnTo>
                <a:lnTo>
                  <a:pt x="35918" y="0"/>
                </a:lnTo>
                <a:lnTo>
                  <a:pt x="0" y="49766"/>
                </a:lnTo>
                <a:lnTo>
                  <a:pt x="35918" y="99138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0" name="object 360"/>
          <p:cNvSpPr/>
          <p:nvPr/>
        </p:nvSpPr>
        <p:spPr>
          <a:xfrm>
            <a:off x="3157581" y="3176914"/>
            <a:ext cx="8985" cy="78995"/>
          </a:xfrm>
          <a:custGeom>
            <a:avLst/>
            <a:gdLst/>
            <a:ahLst/>
            <a:cxnLst/>
            <a:rect l="l" t="t" r="r" b="b"/>
            <a:pathLst>
              <a:path w="8985" h="78995">
                <a:moveTo>
                  <a:pt x="8985" y="78995"/>
                </a:moveTo>
                <a:lnTo>
                  <a:pt x="0" y="0"/>
                </a:lnTo>
              </a:path>
            </a:pathLst>
          </a:custGeom>
          <a:ln w="899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1" name="object 361"/>
          <p:cNvSpPr/>
          <p:nvPr/>
        </p:nvSpPr>
        <p:spPr>
          <a:xfrm>
            <a:off x="3157581" y="3167040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3121663" y="2959019"/>
            <a:ext cx="71836" cy="99007"/>
          </a:xfrm>
          <a:custGeom>
            <a:avLst/>
            <a:gdLst/>
            <a:ahLst/>
            <a:cxnLst/>
            <a:rect l="l" t="t" r="r" b="b"/>
            <a:pathLst>
              <a:path w="71836" h="99007">
                <a:moveTo>
                  <a:pt x="35918" y="99007"/>
                </a:moveTo>
                <a:lnTo>
                  <a:pt x="71836" y="49635"/>
                </a:lnTo>
                <a:lnTo>
                  <a:pt x="35918" y="0"/>
                </a:lnTo>
                <a:lnTo>
                  <a:pt x="0" y="49635"/>
                </a:lnTo>
                <a:lnTo>
                  <a:pt x="35918" y="99007"/>
                </a:lnTo>
                <a:close/>
              </a:path>
            </a:pathLst>
          </a:custGeom>
          <a:ln w="9281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3157581" y="3018528"/>
            <a:ext cx="0" cy="148510"/>
          </a:xfrm>
          <a:custGeom>
            <a:avLst/>
            <a:gdLst/>
            <a:ahLst/>
            <a:cxnLst/>
            <a:rect l="l" t="t" r="r" b="b"/>
            <a:pathLst>
              <a:path h="148510">
                <a:moveTo>
                  <a:pt x="0" y="0"/>
                </a:moveTo>
                <a:lnTo>
                  <a:pt x="0" y="148510"/>
                </a:lnTo>
              </a:path>
            </a:pathLst>
          </a:custGeom>
          <a:ln w="8979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3157581" y="3008654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3121663" y="3028403"/>
            <a:ext cx="71836" cy="98743"/>
          </a:xfrm>
          <a:custGeom>
            <a:avLst/>
            <a:gdLst/>
            <a:ahLst/>
            <a:cxnLst/>
            <a:rect l="l" t="t" r="r" b="b"/>
            <a:pathLst>
              <a:path w="71836" h="98743">
                <a:moveTo>
                  <a:pt x="35918" y="98743"/>
                </a:moveTo>
                <a:lnTo>
                  <a:pt x="71836" y="49371"/>
                </a:lnTo>
                <a:lnTo>
                  <a:pt x="35918" y="0"/>
                </a:lnTo>
                <a:lnTo>
                  <a:pt x="0" y="49371"/>
                </a:lnTo>
                <a:lnTo>
                  <a:pt x="35918" y="98743"/>
                </a:lnTo>
                <a:close/>
              </a:path>
            </a:pathLst>
          </a:custGeom>
          <a:ln w="9282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3157581" y="3077775"/>
            <a:ext cx="8985" cy="0"/>
          </a:xfrm>
          <a:custGeom>
            <a:avLst/>
            <a:gdLst/>
            <a:ahLst/>
            <a:cxnLst/>
            <a:rect l="l" t="t" r="r" b="b"/>
            <a:pathLst>
              <a:path w="8985">
                <a:moveTo>
                  <a:pt x="0" y="0"/>
                </a:moveTo>
                <a:lnTo>
                  <a:pt x="8985" y="0"/>
                </a:lnTo>
              </a:path>
            </a:pathLst>
          </a:custGeom>
          <a:ln w="987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2941771" y="2018581"/>
            <a:ext cx="458612" cy="1860995"/>
          </a:xfrm>
          <a:custGeom>
            <a:avLst/>
            <a:gdLst/>
            <a:ahLst/>
            <a:cxnLst/>
            <a:rect l="l" t="t" r="r" b="b"/>
            <a:pathLst>
              <a:path w="458612" h="1860995">
                <a:moveTo>
                  <a:pt x="0" y="1860995"/>
                </a:moveTo>
                <a:lnTo>
                  <a:pt x="458612" y="0"/>
                </a:lnTo>
              </a:path>
            </a:pathLst>
          </a:custGeom>
          <a:ln w="90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3400384" y="200870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6197551" y="2285848"/>
            <a:ext cx="456201" cy="1860995"/>
          </a:xfrm>
          <a:custGeom>
            <a:avLst/>
            <a:gdLst/>
            <a:ahLst/>
            <a:cxnLst/>
            <a:rect l="l" t="t" r="r" b="b"/>
            <a:pathLst>
              <a:path w="456201" h="1860995">
                <a:moveTo>
                  <a:pt x="0" y="1860995"/>
                </a:moveTo>
                <a:lnTo>
                  <a:pt x="456201" y="9881"/>
                </a:lnTo>
              </a:path>
            </a:pathLst>
          </a:custGeom>
          <a:ln w="902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3409262" y="2008707"/>
            <a:ext cx="3244490" cy="267267"/>
          </a:xfrm>
          <a:custGeom>
            <a:avLst/>
            <a:gdLst/>
            <a:ahLst/>
            <a:cxnLst/>
            <a:rect l="l" t="t" r="r" b="b"/>
            <a:pathLst>
              <a:path w="3244490" h="267267">
                <a:moveTo>
                  <a:pt x="3244490" y="267066"/>
                </a:moveTo>
                <a:lnTo>
                  <a:pt x="0" y="0"/>
                </a:lnTo>
              </a:path>
            </a:pathLst>
          </a:custGeom>
          <a:ln w="984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3400384" y="2008707"/>
            <a:ext cx="8877" cy="0"/>
          </a:xfrm>
          <a:custGeom>
            <a:avLst/>
            <a:gdLst/>
            <a:ahLst/>
            <a:cxnLst/>
            <a:rect l="l" t="t" r="r" b="b"/>
            <a:pathLst>
              <a:path w="8877">
                <a:moveTo>
                  <a:pt x="0" y="0"/>
                </a:moveTo>
                <a:lnTo>
                  <a:pt x="887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2950745" y="3879576"/>
            <a:ext cx="3246806" cy="267267"/>
          </a:xfrm>
          <a:custGeom>
            <a:avLst/>
            <a:gdLst/>
            <a:ahLst/>
            <a:cxnLst/>
            <a:rect l="l" t="t" r="r" b="b"/>
            <a:pathLst>
              <a:path w="3246806" h="267267">
                <a:moveTo>
                  <a:pt x="3246806" y="267267"/>
                </a:moveTo>
                <a:lnTo>
                  <a:pt x="0" y="0"/>
                </a:lnTo>
              </a:path>
            </a:pathLst>
          </a:custGeom>
          <a:ln w="984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2941771" y="3879576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2941771" y="3879576"/>
            <a:ext cx="8973" cy="0"/>
          </a:xfrm>
          <a:custGeom>
            <a:avLst/>
            <a:gdLst/>
            <a:ahLst/>
            <a:cxnLst/>
            <a:rect l="l" t="t" r="r" b="b"/>
            <a:pathLst>
              <a:path w="8973">
                <a:moveTo>
                  <a:pt x="0" y="0"/>
                </a:moveTo>
                <a:lnTo>
                  <a:pt x="8973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6197551" y="4156717"/>
            <a:ext cx="0" cy="1164191"/>
          </a:xfrm>
          <a:custGeom>
            <a:avLst/>
            <a:gdLst/>
            <a:ahLst/>
            <a:cxnLst/>
            <a:rect l="l" t="t" r="r" b="b"/>
            <a:pathLst>
              <a:path h="1164191">
                <a:moveTo>
                  <a:pt x="0" y="1164191"/>
                </a:moveTo>
                <a:lnTo>
                  <a:pt x="0" y="0"/>
                </a:lnTo>
              </a:path>
            </a:pathLst>
          </a:custGeom>
          <a:ln w="897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6197551" y="4146843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6723729" y="2003769"/>
            <a:ext cx="728264" cy="346591"/>
          </a:xfrm>
          <a:custGeom>
            <a:avLst/>
            <a:gdLst/>
            <a:ahLst/>
            <a:cxnLst/>
            <a:rect l="l" t="t" r="r" b="b"/>
            <a:pathLst>
              <a:path w="728264" h="346591">
                <a:moveTo>
                  <a:pt x="0" y="346591"/>
                </a:moveTo>
                <a:lnTo>
                  <a:pt x="728264" y="346591"/>
                </a:lnTo>
                <a:lnTo>
                  <a:pt x="728264" y="0"/>
                </a:lnTo>
                <a:lnTo>
                  <a:pt x="0" y="0"/>
                </a:lnTo>
                <a:lnTo>
                  <a:pt x="0" y="3465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6728288" y="2008707"/>
            <a:ext cx="728204" cy="346657"/>
          </a:xfrm>
          <a:custGeom>
            <a:avLst/>
            <a:gdLst/>
            <a:ahLst/>
            <a:cxnLst/>
            <a:rect l="l" t="t" r="r" b="b"/>
            <a:pathLst>
              <a:path w="728204" h="346657">
                <a:moveTo>
                  <a:pt x="0" y="346657"/>
                </a:moveTo>
                <a:lnTo>
                  <a:pt x="0" y="0"/>
                </a:lnTo>
                <a:lnTo>
                  <a:pt x="728204" y="0"/>
                </a:lnTo>
                <a:lnTo>
                  <a:pt x="728204" y="346657"/>
                </a:lnTo>
                <a:lnTo>
                  <a:pt x="0" y="346657"/>
                </a:lnTo>
              </a:path>
            </a:pathLst>
          </a:custGeom>
          <a:ln w="9693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6728288" y="2008706"/>
            <a:ext cx="719326" cy="0"/>
          </a:xfrm>
          <a:custGeom>
            <a:avLst/>
            <a:gdLst/>
            <a:ahLst/>
            <a:cxnLst/>
            <a:rect l="l" t="t" r="r" b="b"/>
            <a:pathLst>
              <a:path w="719326">
                <a:moveTo>
                  <a:pt x="0" y="0"/>
                </a:moveTo>
                <a:lnTo>
                  <a:pt x="719326" y="0"/>
                </a:lnTo>
              </a:path>
            </a:pathLst>
          </a:custGeom>
          <a:ln w="985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7456492" y="2008707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6728288" y="2355364"/>
            <a:ext cx="719326" cy="0"/>
          </a:xfrm>
          <a:custGeom>
            <a:avLst/>
            <a:gdLst/>
            <a:ahLst/>
            <a:cxnLst/>
            <a:rect l="l" t="t" r="r" b="b"/>
            <a:pathLst>
              <a:path w="719326">
                <a:moveTo>
                  <a:pt x="0" y="0"/>
                </a:moveTo>
                <a:lnTo>
                  <a:pt x="719326" y="0"/>
                </a:lnTo>
              </a:path>
            </a:pathLst>
          </a:custGeom>
          <a:ln w="985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7456492" y="2355364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3" name="object 383"/>
          <p:cNvSpPr/>
          <p:nvPr/>
        </p:nvSpPr>
        <p:spPr>
          <a:xfrm>
            <a:off x="7456492" y="2018581"/>
            <a:ext cx="0" cy="336782"/>
          </a:xfrm>
          <a:custGeom>
            <a:avLst/>
            <a:gdLst/>
            <a:ahLst/>
            <a:cxnLst/>
            <a:rect l="l" t="t" r="r" b="b"/>
            <a:pathLst>
              <a:path h="336782">
                <a:moveTo>
                  <a:pt x="0" y="0"/>
                </a:moveTo>
                <a:lnTo>
                  <a:pt x="0" y="336782"/>
                </a:lnTo>
              </a:path>
            </a:pathLst>
          </a:custGeom>
          <a:ln w="897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4" name="object 384"/>
          <p:cNvSpPr/>
          <p:nvPr/>
        </p:nvSpPr>
        <p:spPr>
          <a:xfrm>
            <a:off x="7456492" y="2008707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6728288" y="2018581"/>
            <a:ext cx="0" cy="336782"/>
          </a:xfrm>
          <a:custGeom>
            <a:avLst/>
            <a:gdLst/>
            <a:ahLst/>
            <a:cxnLst/>
            <a:rect l="l" t="t" r="r" b="b"/>
            <a:pathLst>
              <a:path h="336782">
                <a:moveTo>
                  <a:pt x="0" y="0"/>
                </a:moveTo>
                <a:lnTo>
                  <a:pt x="0" y="336782"/>
                </a:lnTo>
              </a:path>
            </a:pathLst>
          </a:custGeom>
          <a:ln w="898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6" name="object 386"/>
          <p:cNvSpPr/>
          <p:nvPr/>
        </p:nvSpPr>
        <p:spPr>
          <a:xfrm>
            <a:off x="6728288" y="200870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7" name="object 387"/>
          <p:cNvSpPr/>
          <p:nvPr/>
        </p:nvSpPr>
        <p:spPr>
          <a:xfrm>
            <a:off x="7456492" y="2355364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8" name="object 388"/>
          <p:cNvSpPr/>
          <p:nvPr/>
        </p:nvSpPr>
        <p:spPr>
          <a:xfrm>
            <a:off x="6728288" y="200870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9" name="object 389"/>
          <p:cNvSpPr/>
          <p:nvPr/>
        </p:nvSpPr>
        <p:spPr>
          <a:xfrm>
            <a:off x="7456492" y="2008707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0" name="object 390"/>
          <p:cNvSpPr/>
          <p:nvPr/>
        </p:nvSpPr>
        <p:spPr>
          <a:xfrm>
            <a:off x="7456492" y="2355364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1" name="object 391"/>
          <p:cNvSpPr/>
          <p:nvPr/>
        </p:nvSpPr>
        <p:spPr>
          <a:xfrm>
            <a:off x="7456492" y="2008707"/>
            <a:ext cx="9357" cy="0"/>
          </a:xfrm>
          <a:custGeom>
            <a:avLst/>
            <a:gdLst/>
            <a:ahLst/>
            <a:cxnLst/>
            <a:rect l="l" t="t" r="r" b="b"/>
            <a:pathLst>
              <a:path w="9357">
                <a:moveTo>
                  <a:pt x="0" y="0"/>
                </a:moveTo>
                <a:lnTo>
                  <a:pt x="935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2" name="object 392"/>
          <p:cNvSpPr/>
          <p:nvPr/>
        </p:nvSpPr>
        <p:spPr>
          <a:xfrm>
            <a:off x="6728288" y="2008707"/>
            <a:ext cx="8997" cy="0"/>
          </a:xfrm>
          <a:custGeom>
            <a:avLst/>
            <a:gdLst/>
            <a:ahLst/>
            <a:cxnLst/>
            <a:rect l="l" t="t" r="r" b="b"/>
            <a:pathLst>
              <a:path w="8997">
                <a:moveTo>
                  <a:pt x="0" y="0"/>
                </a:moveTo>
                <a:lnTo>
                  <a:pt x="8997" y="0"/>
                </a:lnTo>
              </a:path>
            </a:pathLst>
          </a:custGeom>
          <a:ln w="987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3" name="object 393"/>
          <p:cNvSpPr txBox="1"/>
          <p:nvPr/>
        </p:nvSpPr>
        <p:spPr>
          <a:xfrm>
            <a:off x="7097806" y="2025214"/>
            <a:ext cx="214629" cy="325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0">
              <a:lnSpc>
                <a:spcPts val="1250"/>
              </a:lnSpc>
            </a:pPr>
            <a:r>
              <a:rPr sz="1050" spc="-315" dirty="0">
                <a:latin typeface="Microsoft JhengHei"/>
                <a:cs typeface="Microsoft JhengHei"/>
              </a:rPr>
              <a:t>链</a:t>
            </a:r>
            <a:r>
              <a:rPr sz="1050" spc="-240" dirty="0">
                <a:latin typeface="Microsoft JhengHei"/>
                <a:cs typeface="Microsoft JhengHei"/>
              </a:rPr>
              <a:t> 链链</a:t>
            </a:r>
            <a:endParaRPr sz="1050">
              <a:latin typeface="Microsoft JhengHei"/>
              <a:cs typeface="Microsoft JhengHei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6809147" y="2097971"/>
            <a:ext cx="224699" cy="0"/>
          </a:xfrm>
          <a:custGeom>
            <a:avLst/>
            <a:gdLst/>
            <a:ahLst/>
            <a:cxnLst/>
            <a:rect l="l" t="t" r="r" b="b"/>
            <a:pathLst>
              <a:path w="224699">
                <a:moveTo>
                  <a:pt x="0" y="0"/>
                </a:moveTo>
                <a:lnTo>
                  <a:pt x="224699" y="0"/>
                </a:lnTo>
              </a:path>
            </a:pathLst>
          </a:custGeom>
          <a:ln w="9854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6880887" y="2216727"/>
            <a:ext cx="72220" cy="99138"/>
          </a:xfrm>
          <a:custGeom>
            <a:avLst/>
            <a:gdLst/>
            <a:ahLst/>
            <a:cxnLst/>
            <a:rect l="l" t="t" r="r" b="b"/>
            <a:pathLst>
              <a:path w="72220" h="99138">
                <a:moveTo>
                  <a:pt x="36230" y="99138"/>
                </a:moveTo>
                <a:lnTo>
                  <a:pt x="72220" y="49371"/>
                </a:lnTo>
                <a:lnTo>
                  <a:pt x="36230" y="0"/>
                </a:lnTo>
                <a:lnTo>
                  <a:pt x="0" y="49371"/>
                </a:lnTo>
                <a:lnTo>
                  <a:pt x="36230" y="99138"/>
                </a:lnTo>
                <a:close/>
              </a:path>
            </a:pathLst>
          </a:custGeom>
          <a:ln w="9283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6" name="object 39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397" name="object 39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398" name="object 39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3829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三维网线图</a:t>
            </a:r>
            <a:r>
              <a:rPr sz="3200" spc="-35" dirty="0">
                <a:latin typeface="Microsoft JhengHei"/>
                <a:cs typeface="Microsoft JhengHei"/>
              </a:rPr>
              <a:t>（</a:t>
            </a:r>
            <a:r>
              <a:rPr sz="3200" b="1" spc="-20" dirty="0">
                <a:latin typeface="Times New Roman"/>
                <a:cs typeface="Times New Roman"/>
              </a:rPr>
              <a:t>mesh</a:t>
            </a:r>
            <a:r>
              <a:rPr sz="3200" spc="-30" dirty="0">
                <a:latin typeface="Microsoft JhengHei"/>
                <a:cs typeface="Microsoft JhengHei"/>
              </a:rPr>
              <a:t>）</a:t>
            </a:r>
            <a:r>
              <a:rPr sz="3200" spc="-35" dirty="0">
                <a:latin typeface="Microsoft JhengHei"/>
                <a:cs typeface="Microsoft JhengHei"/>
              </a:rPr>
              <a:t>和曲</a:t>
            </a:r>
            <a:r>
              <a:rPr sz="3200" spc="-30" dirty="0">
                <a:latin typeface="Microsoft JhengHei"/>
                <a:cs typeface="Microsoft JhengHei"/>
              </a:rPr>
              <a:t>面</a:t>
            </a:r>
            <a:r>
              <a:rPr sz="3200" spc="-35" dirty="0">
                <a:latin typeface="Microsoft JhengHei"/>
                <a:cs typeface="Microsoft JhengHei"/>
              </a:rPr>
              <a:t>图（</a:t>
            </a:r>
            <a:r>
              <a:rPr sz="3200" b="1" spc="-15" dirty="0">
                <a:latin typeface="Times New Roman"/>
                <a:cs typeface="Times New Roman"/>
              </a:rPr>
              <a:t>sur</a:t>
            </a:r>
            <a:r>
              <a:rPr sz="3200" b="1" spc="-20" dirty="0">
                <a:latin typeface="Times New Roman"/>
                <a:cs typeface="Times New Roman"/>
              </a:rPr>
              <a:t>f</a:t>
            </a:r>
            <a:r>
              <a:rPr sz="3200" spc="-35" dirty="0">
                <a:latin typeface="Microsoft JhengHei"/>
                <a:cs typeface="Microsoft JhengHei"/>
              </a:rPr>
              <a:t>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199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6773"/>
            <a:ext cx="7592059" cy="4634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176530" indent="-6096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画函数</a:t>
            </a:r>
            <a:r>
              <a:rPr sz="2400" b="1" dirty="0">
                <a:latin typeface="Times New Roman"/>
                <a:cs typeface="Times New Roman"/>
              </a:rPr>
              <a:t>z</a:t>
            </a:r>
            <a:r>
              <a:rPr sz="2400" b="1" spc="-10" dirty="0">
                <a:latin typeface="Times New Roman"/>
                <a:cs typeface="Times New Roman"/>
              </a:rPr>
              <a:t>=</a:t>
            </a:r>
            <a:r>
              <a:rPr sz="2400" b="1" dirty="0">
                <a:latin typeface="Times New Roman"/>
                <a:cs typeface="Times New Roman"/>
              </a:rPr>
              <a:t>f(x,y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所代表的三维空间曲面，需要做以下的数 据</a:t>
            </a:r>
            <a:r>
              <a:rPr sz="2400" spc="5" dirty="0">
                <a:latin typeface="Microsoft JhengHei"/>
                <a:cs typeface="Microsoft JhengHei"/>
              </a:rPr>
              <a:t>准</a:t>
            </a:r>
            <a:r>
              <a:rPr sz="2400" dirty="0">
                <a:latin typeface="Microsoft JhengHei"/>
                <a:cs typeface="Microsoft JhengHei"/>
              </a:rPr>
              <a:t>备工作：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确</a:t>
            </a:r>
            <a:r>
              <a:rPr sz="2400" spc="5" dirty="0">
                <a:latin typeface="Microsoft JhengHei"/>
                <a:cs typeface="Microsoft JhengHei"/>
              </a:rPr>
              <a:t>定</a:t>
            </a:r>
            <a:r>
              <a:rPr sz="2400" dirty="0">
                <a:latin typeface="Microsoft JhengHei"/>
                <a:cs typeface="Microsoft JhengHei"/>
              </a:rPr>
              <a:t>自变量的取值范围和取值间隔。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latin typeface="Times New Roman"/>
                <a:cs typeface="Times New Roman"/>
              </a:rPr>
              <a:t>x=x1:dx:x2;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  <a:buClr>
                <a:srgbClr val="4D009A"/>
              </a:buClr>
              <a:buFont typeface="Wingdings"/>
              <a:buChar char=""/>
            </a:pPr>
            <a:endParaRPr sz="55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latin typeface="Times New Roman"/>
                <a:cs typeface="Times New Roman"/>
              </a:rPr>
              <a:t>y=y1: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b="1" dirty="0">
                <a:latin typeface="Times New Roman"/>
                <a:cs typeface="Times New Roman"/>
              </a:rPr>
              <a:t>y:y2;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500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latin typeface="Microsoft JhengHei"/>
                <a:cs typeface="Microsoft JhengHei"/>
              </a:rPr>
              <a:t>构成</a:t>
            </a:r>
            <a:r>
              <a:rPr sz="2400" b="1" dirty="0">
                <a:latin typeface="Times New Roman"/>
                <a:cs typeface="Times New Roman"/>
              </a:rPr>
              <a:t>x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dirty="0">
                <a:latin typeface="Microsoft JhengHei"/>
                <a:cs typeface="Microsoft JhengHei"/>
              </a:rPr>
              <a:t>平面上的自变量采样“格点”矩阵。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spc="5" dirty="0">
                <a:latin typeface="Microsoft JhengHei"/>
                <a:cs typeface="Microsoft JhengHei"/>
              </a:rPr>
              <a:t>利用</a:t>
            </a:r>
            <a:r>
              <a:rPr sz="2400" b="1" dirty="0">
                <a:latin typeface="Times New Roman"/>
                <a:cs typeface="Times New Roman"/>
              </a:rPr>
              <a:t>M</a:t>
            </a:r>
            <a:r>
              <a:rPr sz="2400" b="1" spc="-180" dirty="0">
                <a:latin typeface="Times New Roman"/>
                <a:cs typeface="Times New Roman"/>
              </a:rPr>
              <a:t>A</a:t>
            </a:r>
            <a:r>
              <a:rPr sz="2400" b="1" dirty="0">
                <a:latin typeface="Times New Roman"/>
                <a:cs typeface="Times New Roman"/>
              </a:rPr>
              <a:t>TLA</a:t>
            </a:r>
            <a:r>
              <a:rPr sz="2400" b="1" spc="5" dirty="0">
                <a:latin typeface="Times New Roman"/>
                <a:cs typeface="Times New Roman"/>
              </a:rPr>
              <a:t>B</a:t>
            </a:r>
            <a:r>
              <a:rPr sz="2400" spc="5" dirty="0">
                <a:latin typeface="Microsoft JhengHei"/>
                <a:cs typeface="Microsoft JhengHei"/>
              </a:rPr>
              <a:t>指</a:t>
            </a:r>
            <a:r>
              <a:rPr sz="2400" dirty="0">
                <a:latin typeface="Microsoft JhengHei"/>
                <a:cs typeface="Microsoft JhengHei"/>
              </a:rPr>
              <a:t>令</a:t>
            </a:r>
            <a:r>
              <a:rPr sz="2400" b="1" dirty="0">
                <a:latin typeface="Times New Roman"/>
                <a:cs typeface="Times New Roman"/>
              </a:rPr>
              <a:t>meshgri</a:t>
            </a:r>
            <a:r>
              <a:rPr sz="2400" b="1" spc="-10" dirty="0">
                <a:latin typeface="Times New Roman"/>
                <a:cs typeface="Times New Roman"/>
              </a:rPr>
              <a:t>d</a:t>
            </a:r>
            <a:r>
              <a:rPr sz="2400" dirty="0">
                <a:latin typeface="Microsoft JhengHei"/>
                <a:cs typeface="Microsoft JhengHei"/>
              </a:rPr>
              <a:t>产生“格点”矩阵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  <a:buClr>
                <a:srgbClr val="4D009A"/>
              </a:buClr>
              <a:buFont typeface="Wingdings"/>
              <a:buChar char=""/>
            </a:pPr>
            <a:endParaRPr sz="65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solidFill>
                  <a:srgbClr val="003399"/>
                </a:solidFill>
                <a:latin typeface="Times New Roman"/>
                <a:cs typeface="Times New Roman"/>
              </a:rPr>
              <a:t>[xa, ya]=meshgrid(x,y)</a:t>
            </a:r>
            <a:r>
              <a:rPr sz="2400" b="1" spc="-5" dirty="0">
                <a:solidFill>
                  <a:srgbClr val="003399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3399"/>
                </a:solidFill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70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计</a:t>
            </a:r>
            <a:r>
              <a:rPr sz="2400" spc="5" dirty="0">
                <a:latin typeface="Microsoft JhengHei"/>
                <a:cs typeface="Microsoft JhengHei"/>
              </a:rPr>
              <a:t>算</a:t>
            </a:r>
            <a:r>
              <a:rPr sz="2400" dirty="0">
                <a:latin typeface="Microsoft JhengHei"/>
                <a:cs typeface="Microsoft JhengHei"/>
              </a:rPr>
              <a:t>函数在自变量采样“格点”上的函数值，即</a:t>
            </a:r>
            <a:endParaRPr sz="2400">
              <a:latin typeface="Microsoft JhengHei"/>
              <a:cs typeface="Microsoft JhengHei"/>
            </a:endParaRPr>
          </a:p>
          <a:p>
            <a:pPr marL="1003300">
              <a:lnSpc>
                <a:spcPct val="100000"/>
              </a:lnSpc>
              <a:spcBef>
                <a:spcPts val="25"/>
              </a:spcBef>
            </a:pPr>
            <a:r>
              <a:rPr sz="2400" b="1" dirty="0">
                <a:latin typeface="Times New Roman"/>
                <a:cs typeface="Times New Roman"/>
              </a:rPr>
              <a:t>z=f(x,y</a:t>
            </a:r>
            <a:r>
              <a:rPr sz="2400" b="1" spc="-5" dirty="0">
                <a:latin typeface="Times New Roman"/>
                <a:cs typeface="Times New Roman"/>
              </a:rPr>
              <a:t>)</a:t>
            </a:r>
            <a:r>
              <a:rPr sz="2400" dirty="0"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Microsoft JhengHei"/>
                <a:cs typeface="Microsoft JhengHei"/>
              </a:rPr>
              <a:t>网</a:t>
            </a:r>
            <a:r>
              <a:rPr sz="2400" spc="5" dirty="0">
                <a:latin typeface="Microsoft JhengHei"/>
                <a:cs typeface="Microsoft JhengHei"/>
              </a:rPr>
              <a:t>线</a:t>
            </a:r>
            <a:r>
              <a:rPr sz="2400" dirty="0">
                <a:latin typeface="Microsoft JhengHei"/>
                <a:cs typeface="Microsoft JhengHei"/>
              </a:rPr>
              <a:t>图、曲面图绘制。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712467"/>
            <a:ext cx="2669540" cy="373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6600CC"/>
                </a:solidFill>
                <a:latin typeface="Microsoft JhengHei"/>
                <a:cs typeface="Microsoft JhengHei"/>
              </a:rPr>
              <a:t>课程的作用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8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dirty="0">
                <a:solidFill>
                  <a:srgbClr val="6600CC"/>
                </a:solidFill>
                <a:latin typeface="Microsoft JhengHei"/>
                <a:cs typeface="Microsoft JhengHei"/>
              </a:rPr>
              <a:t>课程的目的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0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6600CC"/>
                </a:solidFill>
                <a:latin typeface="Microsoft JhengHei"/>
                <a:cs typeface="Microsoft JhengHei"/>
              </a:rPr>
              <a:t>课程的特点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7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6600CC"/>
                </a:solidFill>
                <a:latin typeface="Microsoft JhengHei"/>
                <a:cs typeface="Microsoft JhengHei"/>
              </a:rPr>
              <a:t>课程安排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24905" y="4437126"/>
            <a:ext cx="1944624" cy="11605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spc="-285" dirty="0">
                <a:solidFill>
                  <a:srgbClr val="4D009A"/>
                </a:solidFill>
                <a:latin typeface="Arial"/>
                <a:cs typeface="Arial"/>
              </a:rPr>
              <a:t>2.1</a:t>
            </a:r>
            <a:r>
              <a:rPr spc="-11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启</a:t>
            </a:r>
            <a:r>
              <a:rPr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动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与退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出</a:t>
            </a:r>
            <a:r>
              <a:rPr spc="-25" dirty="0">
                <a:solidFill>
                  <a:srgbClr val="4D009A"/>
                </a:solidFill>
                <a:latin typeface="Arial"/>
                <a:cs typeface="Arial"/>
              </a:rPr>
              <a:t>MATLAB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6189" y="1239011"/>
            <a:ext cx="6852920" cy="4914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10235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2300" algn="l"/>
              </a:tabLst>
            </a:pP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启动</a:t>
            </a:r>
            <a:r>
              <a:rPr sz="30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000" spc="20" dirty="0">
                <a:solidFill>
                  <a:srgbClr val="4D009A"/>
                </a:solidFill>
                <a:latin typeface="Arial"/>
                <a:cs typeface="Arial"/>
              </a:rPr>
              <a:t>AT</a:t>
            </a:r>
            <a:r>
              <a:rPr sz="3000" spc="3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3000" spc="4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3000" spc="-16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endParaRPr sz="30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55"/>
              </a:spcBef>
              <a:buClr>
                <a:srgbClr val="4D009A"/>
              </a:buClr>
              <a:buFont typeface="Wingdings"/>
              <a:buChar char=""/>
            </a:pPr>
            <a:endParaRPr sz="1400"/>
          </a:p>
          <a:p>
            <a:pPr marL="469900">
              <a:lnSpc>
                <a:spcPct val="100000"/>
              </a:lnSpc>
              <a:tabLst>
                <a:tab pos="1003300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直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接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用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鼠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标双击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桌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面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上</a:t>
            </a:r>
            <a:r>
              <a:rPr sz="2600" spc="15" dirty="0">
                <a:solidFill>
                  <a:srgbClr val="0000FF"/>
                </a:solidFill>
                <a:latin typeface="Arial"/>
                <a:cs typeface="Arial"/>
              </a:rPr>
              <a:t>MATL</a:t>
            </a:r>
            <a:r>
              <a:rPr sz="2600" spc="2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600" spc="-21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600" spc="-170" dirty="0">
                <a:solidFill>
                  <a:srgbClr val="0000FF"/>
                </a:solidFill>
                <a:latin typeface="Arial"/>
                <a:cs typeface="Arial"/>
              </a:rPr>
              <a:t>7</a:t>
            </a:r>
            <a:r>
              <a:rPr sz="2600" spc="-135" dirty="0">
                <a:solidFill>
                  <a:srgbClr val="0000FF"/>
                </a:solidFill>
                <a:latin typeface="Arial"/>
                <a:cs typeface="Arial"/>
              </a:rPr>
              <a:t>.</a:t>
            </a:r>
            <a:r>
              <a:rPr sz="2600" spc="-250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图标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91"/>
              </a:spcBef>
            </a:pPr>
            <a:endParaRPr sz="1000"/>
          </a:p>
          <a:p>
            <a:pPr marL="1003300" marR="6350" indent="-533400">
              <a:lnSpc>
                <a:spcPct val="110000"/>
              </a:lnSpc>
              <a:tabLst>
                <a:tab pos="1003300" algn="l"/>
                <a:tab pos="4852035" algn="l"/>
              </a:tabLst>
            </a:pPr>
            <a:r>
              <a:rPr sz="2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600" spc="-95" dirty="0">
                <a:solidFill>
                  <a:srgbClr val="0000FF"/>
                </a:solidFill>
                <a:latin typeface="Arial"/>
                <a:cs typeface="Arial"/>
              </a:rPr>
              <a:t>Wi</a:t>
            </a:r>
            <a:r>
              <a:rPr sz="2600" spc="-80" dirty="0">
                <a:solidFill>
                  <a:srgbClr val="0000FF"/>
                </a:solidFill>
                <a:latin typeface="Arial"/>
                <a:cs typeface="Arial"/>
              </a:rPr>
              <a:t>n</a:t>
            </a:r>
            <a:r>
              <a:rPr sz="2600" spc="-135" dirty="0">
                <a:solidFill>
                  <a:srgbClr val="0000FF"/>
                </a:solidFill>
                <a:latin typeface="Arial"/>
                <a:cs typeface="Arial"/>
              </a:rPr>
              <a:t>do</a:t>
            </a:r>
            <a:r>
              <a:rPr sz="2600" spc="-165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2600" spc="-355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桌面的“开始”</a:t>
            </a:r>
            <a:r>
              <a:rPr sz="2600" spc="-225" dirty="0">
                <a:solidFill>
                  <a:srgbClr val="0000FF"/>
                </a:solidFill>
                <a:latin typeface="Microsoft JhengHei"/>
                <a:cs typeface="Microsoft JhengHei"/>
              </a:rPr>
              <a:t>—</a:t>
            </a:r>
            <a:r>
              <a:rPr sz="26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〉“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所有程 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序”</a:t>
            </a:r>
            <a:r>
              <a:rPr sz="2600" spc="-220" dirty="0">
                <a:solidFill>
                  <a:srgbClr val="0000FF"/>
                </a:solidFill>
                <a:latin typeface="Microsoft JhengHei"/>
                <a:cs typeface="Microsoft JhengHei"/>
              </a:rPr>
              <a:t>—</a:t>
            </a: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〉</a:t>
            </a:r>
            <a:r>
              <a:rPr sz="2600" spc="-40" dirty="0">
                <a:solidFill>
                  <a:srgbClr val="0000FF"/>
                </a:solidFill>
                <a:latin typeface="Microsoft JhengHei"/>
                <a:cs typeface="Microsoft JhengHei"/>
              </a:rPr>
              <a:t>“MATL</a:t>
            </a:r>
            <a:r>
              <a:rPr sz="26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A</a:t>
            </a:r>
            <a:r>
              <a:rPr sz="2600" spc="-160" dirty="0">
                <a:solidFill>
                  <a:srgbClr val="0000FF"/>
                </a:solidFill>
                <a:latin typeface="Microsoft JhengHei"/>
                <a:cs typeface="Microsoft JhengHei"/>
              </a:rPr>
              <a:t>B</a:t>
            </a:r>
            <a:r>
              <a:rPr sz="2600" spc="-150" dirty="0">
                <a:solidFill>
                  <a:srgbClr val="0000FF"/>
                </a:solidFill>
                <a:latin typeface="Microsoft JhengHei"/>
                <a:cs typeface="Microsoft JhengHei"/>
              </a:rPr>
              <a:t>7</a:t>
            </a:r>
            <a:r>
              <a:rPr sz="2600" spc="-100" dirty="0">
                <a:solidFill>
                  <a:srgbClr val="0000FF"/>
                </a:solidFill>
                <a:latin typeface="Microsoft JhengHei"/>
                <a:cs typeface="Microsoft JhengHei"/>
              </a:rPr>
              <a:t>.</a:t>
            </a:r>
            <a:r>
              <a:rPr sz="2600" spc="-235" dirty="0">
                <a:solidFill>
                  <a:srgbClr val="0000FF"/>
                </a:solidFill>
                <a:latin typeface="Microsoft JhengHei"/>
                <a:cs typeface="Microsoft JhengHei"/>
              </a:rPr>
              <a:t>1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”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	</a:t>
            </a:r>
            <a:r>
              <a:rPr sz="2600" spc="-220" dirty="0">
                <a:solidFill>
                  <a:srgbClr val="0000FF"/>
                </a:solidFill>
                <a:latin typeface="Microsoft JhengHei"/>
                <a:cs typeface="Microsoft JhengHei"/>
              </a:rPr>
              <a:t>—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〉</a:t>
            </a:r>
            <a:r>
              <a:rPr sz="26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600" spc="-185" dirty="0">
                <a:solidFill>
                  <a:srgbClr val="0000FF"/>
                </a:solidFill>
                <a:latin typeface="Microsoft JhengHei"/>
                <a:cs typeface="Microsoft JhengHei"/>
              </a:rPr>
              <a:t>“</a:t>
            </a:r>
            <a:r>
              <a:rPr sz="2600" spc="-170" dirty="0">
                <a:solidFill>
                  <a:srgbClr val="0000FF"/>
                </a:solidFill>
                <a:latin typeface="Microsoft JhengHei"/>
                <a:cs typeface="Microsoft JhengHei"/>
              </a:rPr>
              <a:t>M</a:t>
            </a:r>
            <a:r>
              <a:rPr sz="2600" spc="35" dirty="0">
                <a:solidFill>
                  <a:srgbClr val="0000FF"/>
                </a:solidFill>
                <a:latin typeface="Microsoft JhengHei"/>
                <a:cs typeface="Microsoft JhengHei"/>
              </a:rPr>
              <a:t>A</a:t>
            </a:r>
            <a:r>
              <a:rPr sz="2600" spc="30" dirty="0">
                <a:solidFill>
                  <a:srgbClr val="0000FF"/>
                </a:solidFill>
                <a:latin typeface="Microsoft JhengHei"/>
                <a:cs typeface="Microsoft JhengHei"/>
              </a:rPr>
              <a:t>TLA</a:t>
            </a:r>
            <a:r>
              <a:rPr sz="2600" spc="35" dirty="0">
                <a:solidFill>
                  <a:srgbClr val="0000FF"/>
                </a:solidFill>
                <a:latin typeface="Microsoft JhengHei"/>
                <a:cs typeface="Microsoft JhengHei"/>
              </a:rPr>
              <a:t>B</a:t>
            </a:r>
            <a:r>
              <a:rPr sz="2600" spc="-245" dirty="0">
                <a:solidFill>
                  <a:srgbClr val="0000FF"/>
                </a:solidFill>
                <a:latin typeface="Microsoft JhengHei"/>
                <a:cs typeface="Microsoft JhengHei"/>
              </a:rPr>
              <a:t>7</a:t>
            </a:r>
            <a:r>
              <a:rPr sz="2600" spc="-90" dirty="0">
                <a:solidFill>
                  <a:srgbClr val="0000FF"/>
                </a:solidFill>
                <a:latin typeface="Microsoft JhengHei"/>
                <a:cs typeface="Microsoft JhengHei"/>
              </a:rPr>
              <a:t>.</a:t>
            </a:r>
            <a:r>
              <a:rPr sz="2600" spc="-125" dirty="0">
                <a:solidFill>
                  <a:srgbClr val="0000FF"/>
                </a:solidFill>
                <a:latin typeface="Microsoft JhengHei"/>
                <a:cs typeface="Microsoft JhengHei"/>
              </a:rPr>
              <a:t>1</a:t>
            </a:r>
            <a:r>
              <a:rPr sz="2600" spc="-195" dirty="0">
                <a:solidFill>
                  <a:srgbClr val="0000FF"/>
                </a:solidFill>
                <a:latin typeface="Microsoft JhengHei"/>
                <a:cs typeface="Microsoft JhengHei"/>
              </a:rPr>
              <a:t>”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27"/>
              </a:spcBef>
            </a:pPr>
            <a:endParaRPr sz="1000"/>
          </a:p>
          <a:p>
            <a:pPr marL="622300" indent="-610235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2300" algn="l"/>
              </a:tabLst>
            </a:pP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退出</a:t>
            </a:r>
            <a:r>
              <a:rPr sz="30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000" spc="20" dirty="0">
                <a:solidFill>
                  <a:srgbClr val="4D009A"/>
                </a:solidFill>
                <a:latin typeface="Arial"/>
                <a:cs typeface="Arial"/>
              </a:rPr>
              <a:t>AT</a:t>
            </a:r>
            <a:r>
              <a:rPr sz="3000" spc="3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3000" spc="4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3000" spc="-16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endParaRPr sz="30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55"/>
              </a:spcBef>
              <a:buClr>
                <a:srgbClr val="4D009A"/>
              </a:buClr>
              <a:buFont typeface="Wingdings"/>
              <a:buChar char=""/>
            </a:pPr>
            <a:endParaRPr sz="1400"/>
          </a:p>
          <a:p>
            <a:pPr marL="1003300" lvl="1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3300" algn="l"/>
              </a:tabLst>
            </a:pPr>
            <a:r>
              <a:rPr sz="2600" spc="-25" dirty="0">
                <a:solidFill>
                  <a:srgbClr val="0000FF"/>
                </a:solidFill>
                <a:latin typeface="Microsoft JhengHei"/>
                <a:cs typeface="Microsoft JhengHei"/>
              </a:rPr>
              <a:t>关闭</a:t>
            </a:r>
            <a:r>
              <a:rPr sz="2600" spc="-20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600" spc="15" dirty="0">
                <a:solidFill>
                  <a:srgbClr val="0000FF"/>
                </a:solidFill>
                <a:latin typeface="Arial"/>
                <a:cs typeface="Arial"/>
              </a:rPr>
              <a:t>ATL</a:t>
            </a:r>
            <a:r>
              <a:rPr sz="2600" spc="2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600" spc="-13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桌面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4"/>
              </a:spcBef>
            </a:pPr>
            <a:endParaRPr sz="1400"/>
          </a:p>
          <a:p>
            <a:pPr marL="469900">
              <a:lnSpc>
                <a:spcPct val="100000"/>
              </a:lnSpc>
              <a:tabLst>
                <a:tab pos="1003300" algn="l"/>
              </a:tabLst>
            </a:pPr>
            <a:r>
              <a:rPr sz="2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6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6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窗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口执</a:t>
            </a:r>
            <a:r>
              <a:rPr sz="26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行</a:t>
            </a:r>
            <a:r>
              <a:rPr sz="2600" spc="-85" dirty="0">
                <a:solidFill>
                  <a:srgbClr val="0000FF"/>
                </a:solidFill>
                <a:latin typeface="Arial"/>
                <a:cs typeface="Arial"/>
              </a:rPr>
              <a:t>qui</a:t>
            </a:r>
            <a:r>
              <a:rPr sz="2600" spc="-45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26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600" spc="-125" dirty="0">
                <a:solidFill>
                  <a:srgbClr val="0000FF"/>
                </a:solidFill>
                <a:latin typeface="Arial"/>
                <a:cs typeface="Arial"/>
              </a:rPr>
              <a:t>exi</a:t>
            </a:r>
            <a:r>
              <a:rPr sz="2600" spc="-75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26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命令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19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000" spc="-15" dirty="0">
                <a:solidFill>
                  <a:srgbClr val="4D009A"/>
                </a:solidFill>
                <a:latin typeface="Arial"/>
                <a:cs typeface="Arial"/>
              </a:rPr>
              <a:t>MATLA</a:t>
            </a:r>
            <a:r>
              <a:rPr sz="3000" spc="-2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3000" dirty="0">
                <a:solidFill>
                  <a:srgbClr val="4D009A"/>
                </a:solidFill>
                <a:latin typeface="Microsoft JhengHei"/>
                <a:cs typeface="Microsoft JhengHei"/>
              </a:rPr>
              <a:t>缺省桌面（见下页）</a:t>
            </a:r>
            <a:endParaRPr sz="3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393446"/>
            <a:ext cx="941705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333399"/>
                </a:solidFill>
                <a:latin typeface="Microsoft JhengHei"/>
                <a:cs typeface="Microsoft JhengHei"/>
              </a:rPr>
              <a:t>举例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552180" y="6441440"/>
            <a:ext cx="316230" cy="220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5" dirty="0">
                <a:solidFill>
                  <a:srgbClr val="45516B"/>
                </a:solidFill>
                <a:latin typeface="Tahoma"/>
                <a:cs typeface="Tahoma"/>
              </a:rPr>
              <a:t>200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59661"/>
            <a:ext cx="4801870" cy="51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绘制函数</a:t>
            </a:r>
            <a:r>
              <a:rPr sz="3200" b="1" spc="-20" dirty="0">
                <a:latin typeface="Times New Roman"/>
                <a:cs typeface="Times New Roman"/>
              </a:rPr>
              <a:t>z=x^2+y^</a:t>
            </a:r>
            <a:r>
              <a:rPr sz="3200" b="1" spc="-15" dirty="0">
                <a:latin typeface="Times New Roman"/>
                <a:cs typeface="Times New Roman"/>
              </a:rPr>
              <a:t>2</a:t>
            </a:r>
            <a:r>
              <a:rPr sz="3200" spc="-35" dirty="0">
                <a:latin typeface="Microsoft JhengHei"/>
                <a:cs typeface="Microsoft JhengHei"/>
              </a:rPr>
              <a:t>的曲面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2376423"/>
            <a:ext cx="2687955" cy="1610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x=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4:4;y=x;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[x,y]=meshgrid(x,y);</a:t>
            </a:r>
            <a:endParaRPr sz="2400">
              <a:latin typeface="Times New Roman"/>
              <a:cs typeface="Times New Roman"/>
            </a:endParaRPr>
          </a:p>
          <a:p>
            <a:pPr marR="977900" algn="ctr">
              <a:lnSpc>
                <a:spcPct val="100000"/>
              </a:lnSpc>
            </a:pP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矩阵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z=x.^2+</a:t>
            </a:r>
            <a:r>
              <a:rPr sz="2400" b="1" spc="-135" dirty="0">
                <a:latin typeface="Times New Roman"/>
                <a:cs typeface="Times New Roman"/>
              </a:rPr>
              <a:t>y</a:t>
            </a:r>
            <a:r>
              <a:rPr sz="2400" b="1" dirty="0">
                <a:latin typeface="Times New Roman"/>
                <a:cs typeface="Times New Roman"/>
              </a:rPr>
              <a:t>.^2;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95900" y="2805429"/>
            <a:ext cx="33286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生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成</a:t>
            </a:r>
            <a:r>
              <a:rPr sz="2400" spc="-10" dirty="0">
                <a:solidFill>
                  <a:srgbClr val="006600"/>
                </a:solidFill>
                <a:latin typeface="Microsoft JhengHei"/>
                <a:cs typeface="Microsoft JhengHei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x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y 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坐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标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“格点”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07329" y="3610355"/>
            <a:ext cx="30746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计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算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格点上的函数值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8817" y="4049267"/>
            <a:ext cx="549846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655060" algn="l"/>
              </a:tabLst>
            </a:pPr>
            <a:r>
              <a:rPr sz="2400" b="1" dirty="0">
                <a:latin typeface="Times New Roman"/>
                <a:cs typeface="Times New Roman"/>
              </a:rPr>
              <a:t>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(1,2,1),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mesh(x,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,z);	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三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维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网格图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8817" y="4927092"/>
            <a:ext cx="3362325" cy="826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subplo</a:t>
            </a:r>
            <a:r>
              <a:rPr sz="2400" b="1" spc="-10" dirty="0">
                <a:latin typeface="Times New Roman"/>
                <a:cs typeface="Times New Roman"/>
              </a:rPr>
              <a:t>t</a:t>
            </a:r>
            <a:r>
              <a:rPr sz="2400" b="1" dirty="0">
                <a:latin typeface="Times New Roman"/>
                <a:cs typeface="Times New Roman"/>
              </a:rPr>
              <a:t>(1,2,2),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surf(x,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,z);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colormap(hot);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61432" y="4927092"/>
            <a:ext cx="18554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%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三</a:t>
            </a:r>
            <a:r>
              <a:rPr sz="2400" spc="5" dirty="0">
                <a:solidFill>
                  <a:srgbClr val="006600"/>
                </a:solidFill>
                <a:latin typeface="Microsoft JhengHei"/>
                <a:cs typeface="Microsoft JhengHei"/>
              </a:rPr>
              <a:t>维</a:t>
            </a:r>
            <a:r>
              <a:rPr sz="2400" dirty="0">
                <a:solidFill>
                  <a:srgbClr val="006600"/>
                </a:solidFill>
                <a:latin typeface="Microsoft JhengHei"/>
                <a:cs typeface="Microsoft JhengHei"/>
              </a:rPr>
              <a:t>曲面图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366773"/>
            <a:ext cx="452183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latin typeface="Microsoft JhengHei"/>
                <a:cs typeface="Microsoft JhengHei"/>
              </a:rPr>
              <a:t>函数</a:t>
            </a:r>
            <a:r>
              <a:rPr sz="2400" b="1" dirty="0">
                <a:latin typeface="Times New Roman"/>
                <a:cs typeface="Times New Roman"/>
              </a:rPr>
              <a:t>z=x^2+y</a:t>
            </a:r>
            <a:r>
              <a:rPr sz="2400" b="1" spc="-10" dirty="0">
                <a:latin typeface="Times New Roman"/>
                <a:cs typeface="Times New Roman"/>
              </a:rPr>
              <a:t>^</a:t>
            </a:r>
            <a:r>
              <a:rPr sz="2400" b="1" spc="-5" dirty="0">
                <a:latin typeface="Times New Roman"/>
                <a:cs typeface="Times New Roman"/>
              </a:rPr>
              <a:t>2</a:t>
            </a:r>
            <a:r>
              <a:rPr sz="2400" dirty="0">
                <a:latin typeface="Microsoft JhengHei"/>
                <a:cs typeface="Microsoft JhengHei"/>
              </a:rPr>
              <a:t>的</a:t>
            </a:r>
            <a:r>
              <a:rPr sz="2400" spc="5" dirty="0">
                <a:latin typeface="Microsoft JhengHei"/>
                <a:cs typeface="Microsoft JhengHei"/>
              </a:rPr>
              <a:t>曲</a:t>
            </a:r>
            <a:r>
              <a:rPr sz="2400" dirty="0">
                <a:latin typeface="Microsoft JhengHei"/>
                <a:cs typeface="Microsoft JhengHei"/>
              </a:rPr>
              <a:t>面的绘制结果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39495" y="2004822"/>
            <a:ext cx="7920228" cy="33688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z="4000" b="1" dirty="0">
                <a:latin typeface="Times New Roman"/>
                <a:cs typeface="Times New Roman"/>
              </a:rPr>
              <a:t>4. </a:t>
            </a:r>
            <a:r>
              <a:rPr sz="4000" dirty="0">
                <a:latin typeface="Microsoft JhengHei"/>
                <a:cs typeface="Microsoft JhengHei"/>
              </a:rPr>
              <a:t>图像文件的读写与图像显示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287271"/>
            <a:ext cx="7539355" cy="305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latin typeface="Times New Roman"/>
                <a:cs typeface="Times New Roman"/>
              </a:rPr>
              <a:t>im</a:t>
            </a:r>
            <a:r>
              <a:rPr sz="2800" b="1" spc="-45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ead</a:t>
            </a:r>
            <a:r>
              <a:rPr sz="2800" dirty="0">
                <a:latin typeface="Microsoft JhengHei"/>
                <a:cs typeface="Microsoft JhengHei"/>
              </a:rPr>
              <a:t>指令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15"/>
              </a:spcBef>
            </a:pPr>
            <a:r>
              <a:rPr sz="2400" dirty="0">
                <a:latin typeface="Microsoft JhengHei"/>
                <a:cs typeface="Microsoft JhengHei"/>
              </a:rPr>
              <a:t>读取图像文件（</a:t>
            </a:r>
            <a:r>
              <a:rPr sz="2400" spc="5" dirty="0">
                <a:latin typeface="Microsoft JhengHei"/>
                <a:cs typeface="Microsoft JhengHei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BM</a:t>
            </a:r>
            <a:r>
              <a:rPr sz="2400" b="1" spc="-229" dirty="0">
                <a:latin typeface="Times New Roman"/>
                <a:cs typeface="Times New Roman"/>
              </a:rPr>
              <a:t>P</a:t>
            </a:r>
            <a:r>
              <a:rPr sz="2400" b="1" dirty="0">
                <a:latin typeface="Times New Roman"/>
                <a:cs typeface="Times New Roman"/>
              </a:rPr>
              <a:t>, </a:t>
            </a:r>
            <a:r>
              <a:rPr sz="2400" b="1" spc="-10" dirty="0">
                <a:latin typeface="Times New Roman"/>
                <a:cs typeface="Times New Roman"/>
              </a:rPr>
              <a:t>G</a:t>
            </a:r>
            <a:r>
              <a:rPr sz="2400" b="1" dirty="0">
                <a:latin typeface="Times New Roman"/>
                <a:cs typeface="Times New Roman"/>
              </a:rPr>
              <a:t>IF</a:t>
            </a:r>
            <a:r>
              <a:rPr sz="2400" b="1" spc="-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, PNG, JP</a:t>
            </a:r>
            <a:r>
              <a:rPr sz="2400" b="1" spc="-10" dirty="0">
                <a:latin typeface="Times New Roman"/>
                <a:cs typeface="Times New Roman"/>
              </a:rPr>
              <a:t>E</a:t>
            </a:r>
            <a:r>
              <a:rPr sz="2400" b="1" dirty="0">
                <a:latin typeface="Times New Roman"/>
                <a:cs typeface="Times New Roman"/>
              </a:rPr>
              <a:t>G, and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TIFF</a:t>
            </a:r>
            <a:r>
              <a:rPr sz="2400" dirty="0">
                <a:latin typeface="Microsoft JhengHei"/>
                <a:cs typeface="Microsoft JhengHei"/>
              </a:rPr>
              <a:t>）</a:t>
            </a:r>
            <a:endParaRPr sz="2400">
              <a:latin typeface="Microsoft JhengHei"/>
              <a:cs typeface="Microsoft JhengHei"/>
            </a:endParaRPr>
          </a:p>
          <a:p>
            <a:pPr marL="622300" indent="-609600">
              <a:lnSpc>
                <a:spcPct val="100000"/>
              </a:lnSpc>
              <a:spcBef>
                <a:spcPts val="305"/>
              </a:spcBef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latin typeface="Times New Roman"/>
                <a:cs typeface="Times New Roman"/>
              </a:rPr>
              <a:t>ims</a:t>
            </a:r>
            <a:r>
              <a:rPr sz="2800" b="1" spc="5" dirty="0">
                <a:latin typeface="Times New Roman"/>
                <a:cs typeface="Times New Roman"/>
              </a:rPr>
              <a:t>h</a:t>
            </a:r>
            <a:r>
              <a:rPr sz="2800" b="1" dirty="0">
                <a:latin typeface="Times New Roman"/>
                <a:cs typeface="Times New Roman"/>
              </a:rPr>
              <a:t>ow</a:t>
            </a:r>
            <a:r>
              <a:rPr sz="2800" spc="5" dirty="0">
                <a:latin typeface="Microsoft JhengHei"/>
                <a:cs typeface="Microsoft JhengHei"/>
              </a:rPr>
              <a:t>指令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15"/>
              </a:spcBef>
            </a:pPr>
            <a:r>
              <a:rPr sz="2400" spc="5" dirty="0">
                <a:latin typeface="Microsoft JhengHei"/>
                <a:cs typeface="Microsoft JhengHei"/>
              </a:rPr>
              <a:t>显示图像</a:t>
            </a:r>
            <a:endParaRPr sz="2400">
              <a:latin typeface="Microsoft JhengHei"/>
              <a:cs typeface="Microsoft JhengHei"/>
            </a:endParaRPr>
          </a:p>
          <a:p>
            <a:pPr marL="622300" indent="-609600">
              <a:lnSpc>
                <a:spcPct val="100000"/>
              </a:lnSpc>
              <a:spcBef>
                <a:spcPts val="305"/>
              </a:spcBef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b="1" dirty="0">
                <a:latin typeface="Times New Roman"/>
                <a:cs typeface="Times New Roman"/>
              </a:rPr>
              <a:t>imwri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b="1" spc="-10" dirty="0">
                <a:latin typeface="Times New Roman"/>
                <a:cs typeface="Times New Roman"/>
              </a:rPr>
              <a:t>e</a:t>
            </a:r>
            <a:r>
              <a:rPr sz="2800" spc="5" dirty="0">
                <a:latin typeface="Microsoft JhengHei"/>
                <a:cs typeface="Microsoft JhengHei"/>
              </a:rPr>
              <a:t>指令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15"/>
              </a:spcBef>
            </a:pPr>
            <a:r>
              <a:rPr sz="2400" spc="5" dirty="0">
                <a:latin typeface="Microsoft JhengHei"/>
                <a:cs typeface="Microsoft JhengHei"/>
              </a:rPr>
              <a:t>保存图像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例</a:t>
            </a:r>
            <a:r>
              <a:rPr sz="2800" spc="10" dirty="0">
                <a:latin typeface="Microsoft JhengHei"/>
                <a:cs typeface="Microsoft JhengHei"/>
              </a:rPr>
              <a:t>：</a:t>
            </a:r>
            <a:r>
              <a:rPr sz="2800" dirty="0">
                <a:latin typeface="Microsoft JhengHei"/>
                <a:cs typeface="Microsoft JhengHei"/>
              </a:rPr>
              <a:t>读取图像文件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1589" y="4384294"/>
            <a:ext cx="4288155" cy="1760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img1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im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ea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(‘mu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an.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j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pg'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;</a:t>
            </a:r>
            <a:endParaRPr sz="2800">
              <a:latin typeface="Times New Roman"/>
              <a:cs typeface="Times New Roman"/>
            </a:endParaRPr>
          </a:p>
          <a:p>
            <a:pPr marL="546100">
              <a:lnSpc>
                <a:spcPts val="3025"/>
              </a:lnSpc>
            </a:pP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data</a:t>
            </a:r>
            <a:endParaRPr sz="2800">
              <a:latin typeface="Times New Roman"/>
              <a:cs typeface="Times New Roman"/>
            </a:endParaRPr>
          </a:p>
          <a:p>
            <a:pPr marL="12700" marR="502920">
              <a:lnSpc>
                <a:spcPct val="110000"/>
              </a:lnSpc>
              <a:tabLst>
                <a:tab pos="961390" algn="l"/>
              </a:tabLst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img2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im</a:t>
            </a:r>
            <a:r>
              <a:rPr sz="28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ea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('eight.tif'); whos	img1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img2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09817" y="4384294"/>
            <a:ext cx="225996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% Load image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9789" y="1361440"/>
            <a:ext cx="915035" cy="1548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600" marR="6350" indent="-89535" algn="just">
              <a:lnSpc>
                <a:spcPct val="12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Name img1 img2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43901" y="1361440"/>
            <a:ext cx="1627505" cy="1548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27329">
              <a:lnSpc>
                <a:spcPct val="12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Size 75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x553x3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24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x308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44493" y="1361440"/>
            <a:ext cx="3178175" cy="1548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985" indent="126364">
              <a:lnSpc>
                <a:spcPct val="120000"/>
              </a:lnSpc>
              <a:tabLst>
                <a:tab pos="1433830" algn="l"/>
                <a:tab pos="1590040" algn="l"/>
              </a:tabLst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Bytes		Class 1244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50	uin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8 array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101600">
              <a:lnSpc>
                <a:spcPct val="100000"/>
              </a:lnSpc>
              <a:tabLst>
                <a:tab pos="1433830" algn="l"/>
              </a:tabLst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74536	uint8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array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9789" y="2971038"/>
            <a:ext cx="4978400" cy="962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Microsoft JhengHei"/>
                <a:cs typeface="Microsoft JhengHei"/>
              </a:rPr>
              <a:t>显</a:t>
            </a:r>
            <a:r>
              <a:rPr sz="2800" spc="5" dirty="0">
                <a:latin typeface="Microsoft JhengHei"/>
                <a:cs typeface="Microsoft JhengHei"/>
              </a:rPr>
              <a:t>示</a:t>
            </a:r>
            <a:r>
              <a:rPr sz="2800" dirty="0">
                <a:latin typeface="Microsoft JhengHei"/>
                <a:cs typeface="Microsoft JhengHei"/>
              </a:rPr>
              <a:t>图像：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imshow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img1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% Display</a:t>
            </a:r>
            <a:r>
              <a:rPr sz="28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image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32482" y="872599"/>
            <a:ext cx="3972925" cy="5382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952753"/>
            <a:ext cx="3076575" cy="517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latin typeface="Microsoft JhengHei"/>
                <a:cs typeface="Microsoft JhengHei"/>
              </a:rPr>
              <a:t>简单图像处理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139" y="1496567"/>
            <a:ext cx="5220970" cy="2315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ligh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er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= 2 * img1;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32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subplo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(1,2,</a:t>
            </a:r>
            <a:r>
              <a:rPr sz="2800" b="1" spc="5" dirty="0">
                <a:latin typeface="Times New Roman"/>
                <a:cs typeface="Times New Roman"/>
              </a:rPr>
              <a:t>1</a:t>
            </a:r>
            <a:r>
              <a:rPr sz="2800" b="1" dirty="0">
                <a:latin typeface="Times New Roman"/>
                <a:cs typeface="Times New Roman"/>
              </a:rPr>
              <a:t>);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imsho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2800" b="1" dirty="0">
                <a:latin typeface="Times New Roman"/>
                <a:cs typeface="Times New Roman"/>
              </a:rPr>
              <a:t>(img</a:t>
            </a:r>
            <a:r>
              <a:rPr sz="2800" b="1" spc="5" dirty="0">
                <a:latin typeface="Times New Roman"/>
                <a:cs typeface="Times New Roman"/>
              </a:rPr>
              <a:t>1</a:t>
            </a:r>
            <a:r>
              <a:rPr sz="2800" b="1" dirty="0">
                <a:latin typeface="Times New Roman"/>
                <a:cs typeface="Times New Roman"/>
              </a:rPr>
              <a:t>);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  <a:tabLst>
                <a:tab pos="2619375" algn="l"/>
              </a:tabLst>
            </a:pPr>
            <a:r>
              <a:rPr sz="2800" b="1" dirty="0">
                <a:latin typeface="Times New Roman"/>
                <a:cs typeface="Times New Roman"/>
              </a:rPr>
              <a:t>title</a:t>
            </a:r>
            <a:r>
              <a:rPr sz="2800" b="1" spc="5" dirty="0">
                <a:latin typeface="Times New Roman"/>
                <a:cs typeface="Times New Roman"/>
              </a:rPr>
              <a:t>(</a:t>
            </a:r>
            <a:r>
              <a:rPr sz="2800" b="1" dirty="0">
                <a:latin typeface="Times New Roman"/>
                <a:cs typeface="Times New Roman"/>
              </a:rPr>
              <a:t>'O</a:t>
            </a:r>
            <a:r>
              <a:rPr sz="2800" b="1" spc="-10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iginal</a:t>
            </a:r>
            <a:r>
              <a:rPr sz="2800" b="1" spc="-15" dirty="0">
                <a:latin typeface="Times New Roman"/>
                <a:cs typeface="Times New Roman"/>
              </a:rPr>
              <a:t>'</a:t>
            </a:r>
            <a:r>
              <a:rPr sz="2800" b="1" dirty="0">
                <a:latin typeface="Times New Roman"/>
                <a:cs typeface="Times New Roman"/>
              </a:rPr>
              <a:t>);	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% Display</a:t>
            </a:r>
            <a:r>
              <a:rPr sz="28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image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139" y="4270502"/>
            <a:ext cx="2556510" cy="1419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0000"/>
              </a:lnSpc>
            </a:pPr>
            <a:r>
              <a:rPr sz="2800" b="1" dirty="0">
                <a:latin typeface="Times New Roman"/>
                <a:cs typeface="Times New Roman"/>
              </a:rPr>
              <a:t>subplot(1,2,2); imshow</a:t>
            </a:r>
            <a:r>
              <a:rPr sz="2800" b="1" spc="5" dirty="0">
                <a:latin typeface="Times New Roman"/>
                <a:cs typeface="Times New Roman"/>
              </a:rPr>
              <a:t>(</a:t>
            </a:r>
            <a:r>
              <a:rPr sz="2800" b="1" dirty="0">
                <a:latin typeface="Times New Roman"/>
                <a:cs typeface="Times New Roman"/>
              </a:rPr>
              <a:t>ligh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b="1" dirty="0">
                <a:latin typeface="Times New Roman"/>
                <a:cs typeface="Times New Roman"/>
              </a:rPr>
              <a:t>e</a:t>
            </a:r>
            <a:r>
              <a:rPr sz="2800" b="1" spc="-15" dirty="0">
                <a:latin typeface="Times New Roman"/>
                <a:cs typeface="Times New Roman"/>
              </a:rPr>
              <a:t>r</a:t>
            </a:r>
            <a:r>
              <a:rPr sz="2800" b="1" dirty="0">
                <a:latin typeface="Times New Roman"/>
                <a:cs typeface="Times New Roman"/>
              </a:rPr>
              <a:t>); title(‘Ligh</a:t>
            </a:r>
            <a:r>
              <a:rPr sz="2800" b="1" spc="5" dirty="0">
                <a:latin typeface="Times New Roman"/>
                <a:cs typeface="Times New Roman"/>
              </a:rPr>
              <a:t>t</a:t>
            </a:r>
            <a:r>
              <a:rPr sz="2800" b="1" spc="-10" dirty="0">
                <a:latin typeface="Times New Roman"/>
                <a:cs typeface="Times New Roman"/>
              </a:rPr>
              <a:t>e</a:t>
            </a:r>
            <a:r>
              <a:rPr sz="2800" b="1" dirty="0">
                <a:latin typeface="Times New Roman"/>
                <a:cs typeface="Times New Roman"/>
              </a:rPr>
              <a:t>r</a:t>
            </a:r>
            <a:r>
              <a:rPr sz="2800" b="1" spc="-10" dirty="0">
                <a:latin typeface="Times New Roman"/>
                <a:cs typeface="Times New Roman"/>
              </a:rPr>
              <a:t>'</a:t>
            </a:r>
            <a:r>
              <a:rPr sz="2800" b="1" dirty="0">
                <a:latin typeface="Times New Roman"/>
                <a:cs typeface="Times New Roman"/>
              </a:rPr>
              <a:t>);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0394" y="5251958"/>
            <a:ext cx="261556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% 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isplay</a:t>
            </a:r>
            <a:r>
              <a:rPr sz="28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600"/>
                </a:solidFill>
                <a:latin typeface="Times New Roman"/>
                <a:cs typeface="Times New Roman"/>
              </a:rPr>
              <a:t>image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368297"/>
            <a:ext cx="27698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Microsoft JhengHei"/>
                <a:cs typeface="Microsoft JhengHei"/>
              </a:rPr>
              <a:t>图</a:t>
            </a:r>
            <a:r>
              <a:rPr sz="2400" spc="5" dirty="0">
                <a:latin typeface="Microsoft JhengHei"/>
                <a:cs typeface="Microsoft JhengHei"/>
              </a:rPr>
              <a:t>像</a:t>
            </a:r>
            <a:r>
              <a:rPr sz="2400" dirty="0">
                <a:latin typeface="Microsoft JhengHei"/>
                <a:cs typeface="Microsoft JhengHei"/>
              </a:rPr>
              <a:t>处理前后的比较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40805" y="2364953"/>
            <a:ext cx="2309647" cy="31171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892494" y="2071185"/>
            <a:ext cx="591185" cy="210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5" dirty="0">
                <a:latin typeface="Arial"/>
                <a:cs typeface="Arial"/>
              </a:rPr>
              <a:t>O</a:t>
            </a:r>
            <a:r>
              <a:rPr sz="1300" spc="-35" dirty="0">
                <a:latin typeface="Arial"/>
                <a:cs typeface="Arial"/>
              </a:rPr>
              <a:t>r</a:t>
            </a:r>
            <a:r>
              <a:rPr sz="1300" spc="5" dirty="0">
                <a:latin typeface="Arial"/>
                <a:cs typeface="Arial"/>
              </a:rPr>
              <a:t>i</a:t>
            </a:r>
            <a:r>
              <a:rPr sz="1300" spc="-25" dirty="0">
                <a:latin typeface="Arial"/>
                <a:cs typeface="Arial"/>
              </a:rPr>
              <a:t>g</a:t>
            </a:r>
            <a:r>
              <a:rPr sz="1300" spc="5" dirty="0">
                <a:latin typeface="Arial"/>
                <a:cs typeface="Arial"/>
              </a:rPr>
              <a:t>i</a:t>
            </a:r>
            <a:r>
              <a:rPr sz="1300" spc="-25" dirty="0">
                <a:latin typeface="Arial"/>
                <a:cs typeface="Arial"/>
              </a:rPr>
              <a:t>na</a:t>
            </a:r>
            <a:r>
              <a:rPr sz="1300" dirty="0">
                <a:latin typeface="Arial"/>
                <a:cs typeface="Arial"/>
              </a:rPr>
              <a:t>l</a:t>
            </a:r>
            <a:endParaRPr sz="13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073186" y="2377916"/>
            <a:ext cx="2296652" cy="31018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937692" y="2071185"/>
            <a:ext cx="531495" cy="210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25" dirty="0">
                <a:latin typeface="Arial"/>
                <a:cs typeface="Arial"/>
              </a:rPr>
              <a:t>L</a:t>
            </a:r>
            <a:r>
              <a:rPr sz="1300" spc="5" dirty="0">
                <a:latin typeface="Arial"/>
                <a:cs typeface="Arial"/>
              </a:rPr>
              <a:t>i</a:t>
            </a:r>
            <a:r>
              <a:rPr sz="1300" spc="-25" dirty="0">
                <a:latin typeface="Arial"/>
                <a:cs typeface="Arial"/>
              </a:rPr>
              <a:t>gh</a:t>
            </a:r>
            <a:r>
              <a:rPr sz="1300" spc="35" dirty="0">
                <a:latin typeface="Arial"/>
                <a:cs typeface="Arial"/>
              </a:rPr>
              <a:t>t</a:t>
            </a:r>
            <a:r>
              <a:rPr sz="1300" spc="-25" dirty="0">
                <a:latin typeface="Arial"/>
                <a:cs typeface="Arial"/>
              </a:rPr>
              <a:t>e</a:t>
            </a:r>
            <a:r>
              <a:rPr sz="1300" dirty="0">
                <a:latin typeface="Arial"/>
                <a:cs typeface="Arial"/>
              </a:rPr>
              <a:t>r</a:t>
            </a:r>
            <a:endParaRPr sz="13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617" y="1359661"/>
            <a:ext cx="5934710" cy="3438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latin typeface="Microsoft JhengHei"/>
                <a:cs typeface="Microsoft JhengHei"/>
              </a:rPr>
              <a:t>保存图像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6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3200" b="1" spc="-20" dirty="0">
                <a:latin typeface="Times New Roman"/>
                <a:cs typeface="Times New Roman"/>
              </a:rPr>
              <a:t>&gt;&gt;</a:t>
            </a:r>
            <a:r>
              <a:rPr sz="3200" b="1" spc="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imwrite</a:t>
            </a:r>
            <a:r>
              <a:rPr sz="3200" b="1" spc="-15" dirty="0">
                <a:latin typeface="Times New Roman"/>
                <a:cs typeface="Times New Roman"/>
              </a:rPr>
              <a:t>(lighte</a:t>
            </a:r>
            <a:r>
              <a:rPr sz="3200" b="1" spc="-315" dirty="0">
                <a:latin typeface="Times New Roman"/>
                <a:cs typeface="Times New Roman"/>
              </a:rPr>
              <a:t>r</a:t>
            </a:r>
            <a:r>
              <a:rPr sz="3200" b="1" spc="-10" dirty="0">
                <a:latin typeface="Times New Roman"/>
                <a:cs typeface="Times New Roman"/>
              </a:rPr>
              <a:t>,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'm</a:t>
            </a:r>
            <a:r>
              <a:rPr sz="3200" b="1" spc="-15" dirty="0">
                <a:latin typeface="Times New Roman"/>
                <a:cs typeface="Times New Roman"/>
              </a:rPr>
              <a:t>ysaved.jpg')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70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latin typeface="Microsoft JhengHei"/>
                <a:cs typeface="Microsoft JhengHei"/>
              </a:rPr>
              <a:t>查看保存结果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5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3200" b="1" spc="-20" dirty="0">
                <a:latin typeface="Times New Roman"/>
                <a:cs typeface="Times New Roman"/>
              </a:rPr>
              <a:t>&gt;&gt;</a:t>
            </a:r>
            <a:r>
              <a:rPr sz="3200" b="1" spc="-5" dirty="0">
                <a:latin typeface="Times New Roman"/>
                <a:cs typeface="Times New Roman"/>
              </a:rPr>
              <a:t> </a:t>
            </a:r>
            <a:r>
              <a:rPr sz="3200" b="1" spc="-15" dirty="0">
                <a:latin typeface="Times New Roman"/>
                <a:cs typeface="Times New Roman"/>
              </a:rPr>
              <a:t>dir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spc="-20" dirty="0">
                <a:latin typeface="Times New Roman"/>
                <a:cs typeface="Times New Roman"/>
              </a:rPr>
              <a:t>mysa</a:t>
            </a:r>
            <a:r>
              <a:rPr sz="3200" b="1" spc="-15" dirty="0">
                <a:latin typeface="Times New Roman"/>
                <a:cs typeface="Times New Roman"/>
              </a:rPr>
              <a:t>ved.*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3200" b="1" spc="-20" dirty="0">
                <a:solidFill>
                  <a:srgbClr val="003399"/>
                </a:solidFill>
                <a:latin typeface="Times New Roman"/>
                <a:cs typeface="Times New Roman"/>
              </a:rPr>
              <a:t>mysaved.jpg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207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273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5" dirty="0">
                <a:latin typeface="Microsoft JhengHei"/>
                <a:cs typeface="Microsoft JhengHei"/>
              </a:rPr>
              <a:t>彩</a:t>
            </a:r>
            <a:r>
              <a:rPr sz="3200" spc="-30" dirty="0">
                <a:latin typeface="Microsoft JhengHei"/>
                <a:cs typeface="Microsoft JhengHei"/>
              </a:rPr>
              <a:t>色</a:t>
            </a:r>
            <a:r>
              <a:rPr sz="3200" spc="-35" dirty="0">
                <a:latin typeface="Microsoft JhengHei"/>
                <a:cs typeface="Microsoft JhengHei"/>
              </a:rPr>
              <a:t>图</a:t>
            </a:r>
            <a:r>
              <a:rPr sz="3200" spc="-30" dirty="0">
                <a:latin typeface="Microsoft JhengHei"/>
                <a:cs typeface="Microsoft JhengHei"/>
              </a:rPr>
              <a:t>像</a:t>
            </a:r>
            <a:r>
              <a:rPr sz="3200" spc="-35" dirty="0">
                <a:latin typeface="Microsoft JhengHei"/>
                <a:cs typeface="Microsoft JhengHei"/>
              </a:rPr>
              <a:t>转换为</a:t>
            </a:r>
            <a:r>
              <a:rPr sz="3200" spc="-30" dirty="0">
                <a:latin typeface="Microsoft JhengHei"/>
                <a:cs typeface="Microsoft JhengHei"/>
              </a:rPr>
              <a:t>灰</a:t>
            </a:r>
            <a:r>
              <a:rPr sz="3200" spc="-35" dirty="0">
                <a:latin typeface="Microsoft JhengHei"/>
                <a:cs typeface="Microsoft JhengHei"/>
              </a:rPr>
              <a:t>度图像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09577" y="1188917"/>
            <a:ext cx="3589212" cy="48634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94640" y="1410208"/>
            <a:ext cx="3748404" cy="2454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black</a:t>
            </a:r>
            <a:r>
              <a:rPr sz="2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= rgb2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ra</a:t>
            </a:r>
            <a:r>
              <a:rPr sz="28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(img1);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imshow</a:t>
            </a:r>
            <a:r>
              <a:rPr sz="2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black)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35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R="1465580" algn="ctr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图像的缩放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30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264795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zoom 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490" y="1418081"/>
            <a:ext cx="3726179" cy="1475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imag_edge1 =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edge(img2,‘sobel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’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);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subplot(121),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ms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ow(ima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_edge1) imag_edge2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 =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edge(img2,'canny'); subplot(122),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ms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ow(ima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g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_edge2)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79441" y="1479041"/>
            <a:ext cx="2527935" cy="1048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%sobe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l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边缘提取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算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法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60"/>
              </a:spcBef>
            </a:pPr>
            <a:endParaRPr sz="1300"/>
          </a:p>
          <a:p>
            <a:pPr marL="83820">
              <a:lnSpc>
                <a:spcPct val="100000"/>
              </a:lnSpc>
            </a:pP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%c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a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nny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边缘</a:t>
            </a:r>
            <a:r>
              <a:rPr sz="2000" spc="-10" dirty="0">
                <a:solidFill>
                  <a:srgbClr val="006600"/>
                </a:solidFill>
                <a:latin typeface="微软雅黑"/>
                <a:cs typeface="微软雅黑"/>
              </a:rPr>
              <a:t>提取算</a:t>
            </a:r>
            <a:r>
              <a:rPr sz="2000" spc="-20" dirty="0">
                <a:solidFill>
                  <a:srgbClr val="006600"/>
                </a:solidFill>
                <a:latin typeface="微软雅黑"/>
                <a:cs typeface="微软雅黑"/>
              </a:rPr>
              <a:t>法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29867" y="193802"/>
            <a:ext cx="3381375" cy="706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spc="-40" dirty="0">
                <a:solidFill>
                  <a:srgbClr val="333399"/>
                </a:solidFill>
                <a:latin typeface="Microsoft JhengHei"/>
                <a:cs typeface="Microsoft JhengHei"/>
              </a:rPr>
              <a:t>图像特征提取</a:t>
            </a:r>
            <a:endParaRPr sz="4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76264" y="3908308"/>
            <a:ext cx="1906874" cy="14847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84528" y="3898173"/>
            <a:ext cx="1917018" cy="14987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209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410205" y="1916429"/>
            <a:ext cx="6265164" cy="4113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32357" y="1341500"/>
            <a:ext cx="1106424" cy="376427"/>
          </a:xfrm>
          <a:custGeom>
            <a:avLst/>
            <a:gdLst/>
            <a:ahLst/>
            <a:cxnLst/>
            <a:rect l="l" t="t" r="r" b="b"/>
            <a:pathLst>
              <a:path w="1106424" h="376427">
                <a:moveTo>
                  <a:pt x="0" y="376427"/>
                </a:moveTo>
                <a:lnTo>
                  <a:pt x="1106424" y="376427"/>
                </a:lnTo>
                <a:lnTo>
                  <a:pt x="1106424" y="0"/>
                </a:lnTo>
                <a:lnTo>
                  <a:pt x="0" y="0"/>
                </a:lnTo>
                <a:lnTo>
                  <a:pt x="0" y="376427"/>
                </a:lnTo>
                <a:close/>
              </a:path>
            </a:pathLst>
          </a:custGeom>
          <a:ln w="9905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527302" y="1366011"/>
            <a:ext cx="7162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菜单栏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971929" y="1717167"/>
            <a:ext cx="689356" cy="462534"/>
          </a:xfrm>
          <a:custGeom>
            <a:avLst/>
            <a:gdLst/>
            <a:ahLst/>
            <a:cxnLst/>
            <a:rect l="l" t="t" r="r" b="b"/>
            <a:pathLst>
              <a:path w="689356" h="462534">
                <a:moveTo>
                  <a:pt x="622428" y="425537"/>
                </a:moveTo>
                <a:lnTo>
                  <a:pt x="604773" y="451993"/>
                </a:lnTo>
                <a:lnTo>
                  <a:pt x="689356" y="462534"/>
                </a:lnTo>
                <a:lnTo>
                  <a:pt x="672207" y="432562"/>
                </a:lnTo>
                <a:lnTo>
                  <a:pt x="632968" y="432562"/>
                </a:lnTo>
                <a:lnTo>
                  <a:pt x="622428" y="425537"/>
                </a:lnTo>
                <a:close/>
              </a:path>
              <a:path w="689356" h="462534">
                <a:moveTo>
                  <a:pt x="629488" y="414959"/>
                </a:moveTo>
                <a:lnTo>
                  <a:pt x="622428" y="425537"/>
                </a:lnTo>
                <a:lnTo>
                  <a:pt x="632968" y="432562"/>
                </a:lnTo>
                <a:lnTo>
                  <a:pt x="640079" y="422021"/>
                </a:lnTo>
                <a:lnTo>
                  <a:pt x="629488" y="414959"/>
                </a:lnTo>
                <a:close/>
              </a:path>
              <a:path w="689356" h="462534">
                <a:moveTo>
                  <a:pt x="647064" y="388620"/>
                </a:moveTo>
                <a:lnTo>
                  <a:pt x="629488" y="414959"/>
                </a:lnTo>
                <a:lnTo>
                  <a:pt x="640079" y="422021"/>
                </a:lnTo>
                <a:lnTo>
                  <a:pt x="632968" y="432562"/>
                </a:lnTo>
                <a:lnTo>
                  <a:pt x="672207" y="432562"/>
                </a:lnTo>
                <a:lnTo>
                  <a:pt x="647064" y="388620"/>
                </a:lnTo>
                <a:close/>
              </a:path>
              <a:path w="689356" h="462534">
                <a:moveTo>
                  <a:pt x="7112" y="0"/>
                </a:moveTo>
                <a:lnTo>
                  <a:pt x="0" y="10668"/>
                </a:lnTo>
                <a:lnTo>
                  <a:pt x="622428" y="425537"/>
                </a:lnTo>
                <a:lnTo>
                  <a:pt x="629488" y="414959"/>
                </a:lnTo>
                <a:lnTo>
                  <a:pt x="711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11326" y="1986152"/>
            <a:ext cx="997458" cy="376427"/>
          </a:xfrm>
          <a:custGeom>
            <a:avLst/>
            <a:gdLst/>
            <a:ahLst/>
            <a:cxnLst/>
            <a:rect l="l" t="t" r="r" b="b"/>
            <a:pathLst>
              <a:path w="997458" h="376427">
                <a:moveTo>
                  <a:pt x="0" y="376427"/>
                </a:moveTo>
                <a:lnTo>
                  <a:pt x="997458" y="376427"/>
                </a:lnTo>
                <a:lnTo>
                  <a:pt x="997458" y="0"/>
                </a:lnTo>
                <a:lnTo>
                  <a:pt x="0" y="0"/>
                </a:lnTo>
                <a:lnTo>
                  <a:pt x="0" y="376427"/>
                </a:lnTo>
                <a:close/>
              </a:path>
            </a:pathLst>
          </a:custGeom>
          <a:ln w="9906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851661" y="2010664"/>
            <a:ext cx="7162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工具栏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707769" y="2173477"/>
            <a:ext cx="1410716" cy="260223"/>
          </a:xfrm>
          <a:custGeom>
            <a:avLst/>
            <a:gdLst/>
            <a:ahLst/>
            <a:cxnLst/>
            <a:rect l="l" t="t" r="r" b="b"/>
            <a:pathLst>
              <a:path w="1410716" h="260223">
                <a:moveTo>
                  <a:pt x="1334520" y="228868"/>
                </a:moveTo>
                <a:lnTo>
                  <a:pt x="1329436" y="260223"/>
                </a:lnTo>
                <a:lnTo>
                  <a:pt x="1410716" y="234823"/>
                </a:lnTo>
                <a:lnTo>
                  <a:pt x="1405252" y="230886"/>
                </a:lnTo>
                <a:lnTo>
                  <a:pt x="1346962" y="230886"/>
                </a:lnTo>
                <a:lnTo>
                  <a:pt x="1334520" y="228868"/>
                </a:lnTo>
                <a:close/>
              </a:path>
              <a:path w="1410716" h="260223">
                <a:moveTo>
                  <a:pt x="1336539" y="216420"/>
                </a:moveTo>
                <a:lnTo>
                  <a:pt x="1334520" y="228868"/>
                </a:lnTo>
                <a:lnTo>
                  <a:pt x="1346962" y="230886"/>
                </a:lnTo>
                <a:lnTo>
                  <a:pt x="1348994" y="218439"/>
                </a:lnTo>
                <a:lnTo>
                  <a:pt x="1336539" y="216420"/>
                </a:lnTo>
                <a:close/>
              </a:path>
              <a:path w="1410716" h="260223">
                <a:moveTo>
                  <a:pt x="1341628" y="185038"/>
                </a:moveTo>
                <a:lnTo>
                  <a:pt x="1336539" y="216420"/>
                </a:lnTo>
                <a:lnTo>
                  <a:pt x="1348994" y="218439"/>
                </a:lnTo>
                <a:lnTo>
                  <a:pt x="1346962" y="230886"/>
                </a:lnTo>
                <a:lnTo>
                  <a:pt x="1405252" y="230886"/>
                </a:lnTo>
                <a:lnTo>
                  <a:pt x="1341628" y="185038"/>
                </a:lnTo>
                <a:close/>
              </a:path>
              <a:path w="1410716" h="260223">
                <a:moveTo>
                  <a:pt x="2031" y="0"/>
                </a:moveTo>
                <a:lnTo>
                  <a:pt x="0" y="12446"/>
                </a:lnTo>
                <a:lnTo>
                  <a:pt x="1334520" y="228868"/>
                </a:lnTo>
                <a:lnTo>
                  <a:pt x="1336539" y="216420"/>
                </a:lnTo>
                <a:lnTo>
                  <a:pt x="203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99385" y="1329308"/>
            <a:ext cx="649224" cy="369570"/>
          </a:xfrm>
          <a:custGeom>
            <a:avLst/>
            <a:gdLst/>
            <a:ahLst/>
            <a:cxnLst/>
            <a:rect l="l" t="t" r="r" b="b"/>
            <a:pathLst>
              <a:path w="649224" h="369570">
                <a:moveTo>
                  <a:pt x="0" y="369570"/>
                </a:moveTo>
                <a:lnTo>
                  <a:pt x="649224" y="369570"/>
                </a:lnTo>
                <a:lnTo>
                  <a:pt x="649224" y="0"/>
                </a:lnTo>
                <a:lnTo>
                  <a:pt x="0" y="0"/>
                </a:lnTo>
                <a:lnTo>
                  <a:pt x="0" y="369570"/>
                </a:lnTo>
                <a:close/>
              </a:path>
            </a:pathLst>
          </a:custGeom>
          <a:ln w="9906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780538" y="1353311"/>
            <a:ext cx="486409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绘图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004185" y="1698879"/>
            <a:ext cx="76200" cy="480822"/>
          </a:xfrm>
          <a:custGeom>
            <a:avLst/>
            <a:gdLst/>
            <a:ahLst/>
            <a:cxnLst/>
            <a:rect l="l" t="t" r="r" b="b"/>
            <a:pathLst>
              <a:path w="76200" h="480822">
                <a:moveTo>
                  <a:pt x="31750" y="404622"/>
                </a:moveTo>
                <a:lnTo>
                  <a:pt x="0" y="404622"/>
                </a:lnTo>
                <a:lnTo>
                  <a:pt x="38100" y="480822"/>
                </a:lnTo>
                <a:lnTo>
                  <a:pt x="69850" y="417322"/>
                </a:lnTo>
                <a:lnTo>
                  <a:pt x="31750" y="417322"/>
                </a:lnTo>
                <a:lnTo>
                  <a:pt x="31750" y="404622"/>
                </a:lnTo>
                <a:close/>
              </a:path>
              <a:path w="76200" h="480822">
                <a:moveTo>
                  <a:pt x="44450" y="0"/>
                </a:moveTo>
                <a:lnTo>
                  <a:pt x="31750" y="0"/>
                </a:lnTo>
                <a:lnTo>
                  <a:pt x="31750" y="417322"/>
                </a:lnTo>
                <a:lnTo>
                  <a:pt x="44450" y="417322"/>
                </a:lnTo>
                <a:lnTo>
                  <a:pt x="44450" y="0"/>
                </a:lnTo>
                <a:close/>
              </a:path>
              <a:path w="76200" h="480822">
                <a:moveTo>
                  <a:pt x="76200" y="404622"/>
                </a:moveTo>
                <a:lnTo>
                  <a:pt x="44450" y="404622"/>
                </a:lnTo>
                <a:lnTo>
                  <a:pt x="44450" y="417322"/>
                </a:lnTo>
                <a:lnTo>
                  <a:pt x="69850" y="417322"/>
                </a:lnTo>
                <a:lnTo>
                  <a:pt x="76200" y="40462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3676" y="3340227"/>
            <a:ext cx="1444752" cy="376428"/>
          </a:xfrm>
          <a:custGeom>
            <a:avLst/>
            <a:gdLst/>
            <a:ahLst/>
            <a:cxnLst/>
            <a:rect l="l" t="t" r="r" b="b"/>
            <a:pathLst>
              <a:path w="1444752" h="376427">
                <a:moveTo>
                  <a:pt x="0" y="376428"/>
                </a:moveTo>
                <a:lnTo>
                  <a:pt x="1444752" y="376428"/>
                </a:lnTo>
                <a:lnTo>
                  <a:pt x="1444752" y="0"/>
                </a:lnTo>
                <a:lnTo>
                  <a:pt x="0" y="0"/>
                </a:lnTo>
                <a:lnTo>
                  <a:pt x="0" y="376428"/>
                </a:lnTo>
                <a:close/>
              </a:path>
            </a:pathLst>
          </a:custGeom>
          <a:ln w="9906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597916" y="3364738"/>
            <a:ext cx="117602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当前文件夹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915541" y="3515359"/>
            <a:ext cx="860044" cy="209803"/>
          </a:xfrm>
          <a:custGeom>
            <a:avLst/>
            <a:gdLst/>
            <a:ahLst/>
            <a:cxnLst/>
            <a:rect l="l" t="t" r="r" b="b"/>
            <a:pathLst>
              <a:path w="860044" h="209803">
                <a:moveTo>
                  <a:pt x="784189" y="178709"/>
                </a:moveTo>
                <a:lnTo>
                  <a:pt x="777620" y="209803"/>
                </a:lnTo>
                <a:lnTo>
                  <a:pt x="860044" y="188340"/>
                </a:lnTo>
                <a:lnTo>
                  <a:pt x="851270" y="181356"/>
                </a:lnTo>
                <a:lnTo>
                  <a:pt x="796670" y="181356"/>
                </a:lnTo>
                <a:lnTo>
                  <a:pt x="784189" y="178709"/>
                </a:lnTo>
                <a:close/>
              </a:path>
              <a:path w="860044" h="209803">
                <a:moveTo>
                  <a:pt x="786814" y="166281"/>
                </a:moveTo>
                <a:lnTo>
                  <a:pt x="784189" y="178709"/>
                </a:lnTo>
                <a:lnTo>
                  <a:pt x="796670" y="181356"/>
                </a:lnTo>
                <a:lnTo>
                  <a:pt x="799210" y="168909"/>
                </a:lnTo>
                <a:lnTo>
                  <a:pt x="786814" y="166281"/>
                </a:lnTo>
                <a:close/>
              </a:path>
              <a:path w="860044" h="209803">
                <a:moveTo>
                  <a:pt x="793369" y="135254"/>
                </a:moveTo>
                <a:lnTo>
                  <a:pt x="786814" y="166281"/>
                </a:lnTo>
                <a:lnTo>
                  <a:pt x="799210" y="168909"/>
                </a:lnTo>
                <a:lnTo>
                  <a:pt x="796670" y="181356"/>
                </a:lnTo>
                <a:lnTo>
                  <a:pt x="851270" y="181356"/>
                </a:lnTo>
                <a:lnTo>
                  <a:pt x="793369" y="135254"/>
                </a:lnTo>
                <a:close/>
              </a:path>
              <a:path w="860044" h="209803">
                <a:moveTo>
                  <a:pt x="2539" y="0"/>
                </a:moveTo>
                <a:lnTo>
                  <a:pt x="0" y="12445"/>
                </a:lnTo>
                <a:lnTo>
                  <a:pt x="784189" y="178709"/>
                </a:lnTo>
                <a:lnTo>
                  <a:pt x="786814" y="166281"/>
                </a:lnTo>
                <a:lnTo>
                  <a:pt x="2539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380101" y="4560951"/>
            <a:ext cx="1312926" cy="651510"/>
          </a:xfrm>
          <a:custGeom>
            <a:avLst/>
            <a:gdLst/>
            <a:ahLst/>
            <a:cxnLst/>
            <a:rect l="l" t="t" r="r" b="b"/>
            <a:pathLst>
              <a:path w="1312926" h="651510">
                <a:moveTo>
                  <a:pt x="0" y="651510"/>
                </a:moveTo>
                <a:lnTo>
                  <a:pt x="1312926" y="651510"/>
                </a:lnTo>
                <a:lnTo>
                  <a:pt x="1312926" y="0"/>
                </a:lnTo>
                <a:lnTo>
                  <a:pt x="0" y="0"/>
                </a:lnTo>
                <a:lnTo>
                  <a:pt x="0" y="6515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380101" y="4560951"/>
            <a:ext cx="1312926" cy="651510"/>
          </a:xfrm>
          <a:custGeom>
            <a:avLst/>
            <a:gdLst/>
            <a:ahLst/>
            <a:cxnLst/>
            <a:rect l="l" t="t" r="r" b="b"/>
            <a:pathLst>
              <a:path w="1312926" h="651510">
                <a:moveTo>
                  <a:pt x="0" y="651510"/>
                </a:moveTo>
                <a:lnTo>
                  <a:pt x="1312926" y="651510"/>
                </a:lnTo>
                <a:lnTo>
                  <a:pt x="1312926" y="0"/>
                </a:lnTo>
                <a:lnTo>
                  <a:pt x="0" y="0"/>
                </a:lnTo>
                <a:lnTo>
                  <a:pt x="0" y="651510"/>
                </a:lnTo>
                <a:close/>
              </a:path>
            </a:pathLst>
          </a:custGeom>
          <a:ln w="9906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5563615" y="4585716"/>
            <a:ext cx="946150" cy="548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2570" marR="6350" indent="-230504">
              <a:lnSpc>
                <a:spcPct val="100000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历史命令 窗口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690486" y="4936109"/>
            <a:ext cx="1069340" cy="467995"/>
          </a:xfrm>
          <a:custGeom>
            <a:avLst/>
            <a:gdLst/>
            <a:ahLst/>
            <a:cxnLst/>
            <a:rect l="l" t="t" r="r" b="b"/>
            <a:pathLst>
              <a:path w="1069340" h="467995">
                <a:moveTo>
                  <a:pt x="996788" y="438843"/>
                </a:moveTo>
                <a:lnTo>
                  <a:pt x="984250" y="467995"/>
                </a:lnTo>
                <a:lnTo>
                  <a:pt x="1069340" y="463042"/>
                </a:lnTo>
                <a:lnTo>
                  <a:pt x="1053121" y="443865"/>
                </a:lnTo>
                <a:lnTo>
                  <a:pt x="1008507" y="443865"/>
                </a:lnTo>
                <a:lnTo>
                  <a:pt x="996788" y="438843"/>
                </a:lnTo>
                <a:close/>
              </a:path>
              <a:path w="1069340" h="467995">
                <a:moveTo>
                  <a:pt x="1001803" y="427185"/>
                </a:moveTo>
                <a:lnTo>
                  <a:pt x="996788" y="438843"/>
                </a:lnTo>
                <a:lnTo>
                  <a:pt x="1008507" y="443865"/>
                </a:lnTo>
                <a:lnTo>
                  <a:pt x="1013460" y="432181"/>
                </a:lnTo>
                <a:lnTo>
                  <a:pt x="1001803" y="427185"/>
                </a:lnTo>
                <a:close/>
              </a:path>
              <a:path w="1069340" h="467995">
                <a:moveTo>
                  <a:pt x="1014349" y="398018"/>
                </a:moveTo>
                <a:lnTo>
                  <a:pt x="1001803" y="427185"/>
                </a:lnTo>
                <a:lnTo>
                  <a:pt x="1013460" y="432181"/>
                </a:lnTo>
                <a:lnTo>
                  <a:pt x="1008507" y="443865"/>
                </a:lnTo>
                <a:lnTo>
                  <a:pt x="1053121" y="443865"/>
                </a:lnTo>
                <a:lnTo>
                  <a:pt x="1014349" y="398018"/>
                </a:lnTo>
                <a:close/>
              </a:path>
              <a:path w="1069340" h="467995">
                <a:moveTo>
                  <a:pt x="5080" y="0"/>
                </a:moveTo>
                <a:lnTo>
                  <a:pt x="0" y="11684"/>
                </a:lnTo>
                <a:lnTo>
                  <a:pt x="996788" y="438843"/>
                </a:lnTo>
                <a:lnTo>
                  <a:pt x="1001803" y="427185"/>
                </a:lnTo>
                <a:lnTo>
                  <a:pt x="508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9179" y="4887086"/>
            <a:ext cx="1592580" cy="375666"/>
          </a:xfrm>
          <a:custGeom>
            <a:avLst/>
            <a:gdLst/>
            <a:ahLst/>
            <a:cxnLst/>
            <a:rect l="l" t="t" r="r" b="b"/>
            <a:pathLst>
              <a:path w="1592580" h="375665">
                <a:moveTo>
                  <a:pt x="0" y="375666"/>
                </a:moveTo>
                <a:lnTo>
                  <a:pt x="1592580" y="375666"/>
                </a:lnTo>
                <a:lnTo>
                  <a:pt x="1592580" y="0"/>
                </a:lnTo>
                <a:lnTo>
                  <a:pt x="0" y="0"/>
                </a:lnTo>
                <a:lnTo>
                  <a:pt x="0" y="375666"/>
                </a:lnTo>
                <a:close/>
              </a:path>
            </a:pathLst>
          </a:custGeom>
          <a:ln w="9905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83540" y="4911090"/>
            <a:ext cx="140081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查看文件</a:t>
            </a:r>
            <a:r>
              <a:rPr sz="1800" spc="10" dirty="0">
                <a:solidFill>
                  <a:srgbClr val="FF0000"/>
                </a:solidFill>
                <a:latin typeface="微软雅黑"/>
                <a:cs typeface="微软雅黑"/>
              </a:rPr>
              <a:t>细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78076" y="5082285"/>
            <a:ext cx="735203" cy="281050"/>
          </a:xfrm>
          <a:custGeom>
            <a:avLst/>
            <a:gdLst/>
            <a:ahLst/>
            <a:cxnLst/>
            <a:rect l="l" t="t" r="r" b="b"/>
            <a:pathLst>
              <a:path w="735203" h="281050">
                <a:moveTo>
                  <a:pt x="661416" y="251205"/>
                </a:moveTo>
                <a:lnTo>
                  <a:pt x="650621" y="281050"/>
                </a:lnTo>
                <a:lnTo>
                  <a:pt x="735203" y="271144"/>
                </a:lnTo>
                <a:lnTo>
                  <a:pt x="720353" y="255523"/>
                </a:lnTo>
                <a:lnTo>
                  <a:pt x="673354" y="255523"/>
                </a:lnTo>
                <a:lnTo>
                  <a:pt x="661416" y="251205"/>
                </a:lnTo>
                <a:close/>
              </a:path>
              <a:path w="735203" h="281050">
                <a:moveTo>
                  <a:pt x="665734" y="239267"/>
                </a:moveTo>
                <a:lnTo>
                  <a:pt x="661416" y="251205"/>
                </a:lnTo>
                <a:lnTo>
                  <a:pt x="673354" y="255523"/>
                </a:lnTo>
                <a:lnTo>
                  <a:pt x="677672" y="243585"/>
                </a:lnTo>
                <a:lnTo>
                  <a:pt x="665734" y="239267"/>
                </a:lnTo>
                <a:close/>
              </a:path>
              <a:path w="735203" h="281050">
                <a:moveTo>
                  <a:pt x="676529" y="209422"/>
                </a:moveTo>
                <a:lnTo>
                  <a:pt x="665734" y="239267"/>
                </a:lnTo>
                <a:lnTo>
                  <a:pt x="677672" y="243585"/>
                </a:lnTo>
                <a:lnTo>
                  <a:pt x="673354" y="255523"/>
                </a:lnTo>
                <a:lnTo>
                  <a:pt x="720353" y="255523"/>
                </a:lnTo>
                <a:lnTo>
                  <a:pt x="676529" y="209422"/>
                </a:lnTo>
                <a:close/>
              </a:path>
              <a:path w="735203" h="281050">
                <a:moveTo>
                  <a:pt x="4318" y="0"/>
                </a:moveTo>
                <a:lnTo>
                  <a:pt x="0" y="11937"/>
                </a:lnTo>
                <a:lnTo>
                  <a:pt x="661416" y="251205"/>
                </a:lnTo>
                <a:lnTo>
                  <a:pt x="665734" y="239267"/>
                </a:lnTo>
                <a:lnTo>
                  <a:pt x="4318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937884" y="1341500"/>
            <a:ext cx="1149095" cy="376427"/>
          </a:xfrm>
          <a:custGeom>
            <a:avLst/>
            <a:gdLst/>
            <a:ahLst/>
            <a:cxnLst/>
            <a:rect l="l" t="t" r="r" b="b"/>
            <a:pathLst>
              <a:path w="1149096" h="376427">
                <a:moveTo>
                  <a:pt x="0" y="376427"/>
                </a:moveTo>
                <a:lnTo>
                  <a:pt x="1149095" y="376427"/>
                </a:lnTo>
                <a:lnTo>
                  <a:pt x="1149095" y="0"/>
                </a:lnTo>
                <a:lnTo>
                  <a:pt x="0" y="0"/>
                </a:lnTo>
                <a:lnTo>
                  <a:pt x="0" y="376427"/>
                </a:lnTo>
                <a:close/>
              </a:path>
            </a:pathLst>
          </a:custGeom>
          <a:ln w="9905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039103" y="1366011"/>
            <a:ext cx="94615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命令窗口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297804" y="1718691"/>
            <a:ext cx="1254760" cy="1710689"/>
          </a:xfrm>
          <a:custGeom>
            <a:avLst/>
            <a:gdLst/>
            <a:ahLst/>
            <a:cxnLst/>
            <a:rect l="l" t="t" r="r" b="b"/>
            <a:pathLst>
              <a:path w="1254760" h="1710689">
                <a:moveTo>
                  <a:pt x="14224" y="1626743"/>
                </a:moveTo>
                <a:lnTo>
                  <a:pt x="0" y="1710689"/>
                </a:lnTo>
                <a:lnTo>
                  <a:pt x="75819" y="1671701"/>
                </a:lnTo>
                <a:lnTo>
                  <a:pt x="64161" y="1663192"/>
                </a:lnTo>
                <a:lnTo>
                  <a:pt x="42672" y="1663192"/>
                </a:lnTo>
                <a:lnTo>
                  <a:pt x="32385" y="1655699"/>
                </a:lnTo>
                <a:lnTo>
                  <a:pt x="39876" y="1645466"/>
                </a:lnTo>
                <a:lnTo>
                  <a:pt x="14224" y="1626743"/>
                </a:lnTo>
                <a:close/>
              </a:path>
              <a:path w="1254760" h="1710689">
                <a:moveTo>
                  <a:pt x="39876" y="1645466"/>
                </a:moveTo>
                <a:lnTo>
                  <a:pt x="32385" y="1655699"/>
                </a:lnTo>
                <a:lnTo>
                  <a:pt x="42672" y="1663192"/>
                </a:lnTo>
                <a:lnTo>
                  <a:pt x="50156" y="1652969"/>
                </a:lnTo>
                <a:lnTo>
                  <a:pt x="39876" y="1645466"/>
                </a:lnTo>
                <a:close/>
              </a:path>
              <a:path w="1254760" h="1710689">
                <a:moveTo>
                  <a:pt x="50156" y="1652969"/>
                </a:moveTo>
                <a:lnTo>
                  <a:pt x="42672" y="1663192"/>
                </a:lnTo>
                <a:lnTo>
                  <a:pt x="64161" y="1663192"/>
                </a:lnTo>
                <a:lnTo>
                  <a:pt x="50156" y="1652969"/>
                </a:lnTo>
                <a:close/>
              </a:path>
              <a:path w="1254760" h="1710689">
                <a:moveTo>
                  <a:pt x="1244600" y="0"/>
                </a:moveTo>
                <a:lnTo>
                  <a:pt x="39876" y="1645466"/>
                </a:lnTo>
                <a:lnTo>
                  <a:pt x="50156" y="1652969"/>
                </a:lnTo>
                <a:lnTo>
                  <a:pt x="1254760" y="7620"/>
                </a:lnTo>
                <a:lnTo>
                  <a:pt x="12446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463159" y="3645027"/>
            <a:ext cx="1447800" cy="376428"/>
          </a:xfrm>
          <a:custGeom>
            <a:avLst/>
            <a:gdLst/>
            <a:ahLst/>
            <a:cxnLst/>
            <a:rect l="l" t="t" r="r" b="b"/>
            <a:pathLst>
              <a:path w="1447800" h="376427">
                <a:moveTo>
                  <a:pt x="0" y="376428"/>
                </a:moveTo>
                <a:lnTo>
                  <a:pt x="1447800" y="376428"/>
                </a:lnTo>
                <a:lnTo>
                  <a:pt x="1447800" y="0"/>
                </a:lnTo>
                <a:lnTo>
                  <a:pt x="0" y="0"/>
                </a:lnTo>
                <a:lnTo>
                  <a:pt x="0" y="3764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463159" y="3645027"/>
            <a:ext cx="1447800" cy="376428"/>
          </a:xfrm>
          <a:custGeom>
            <a:avLst/>
            <a:gdLst/>
            <a:ahLst/>
            <a:cxnLst/>
            <a:rect l="l" t="t" r="r" b="b"/>
            <a:pathLst>
              <a:path w="1447800" h="376427">
                <a:moveTo>
                  <a:pt x="0" y="376428"/>
                </a:moveTo>
                <a:lnTo>
                  <a:pt x="1447800" y="376428"/>
                </a:lnTo>
                <a:lnTo>
                  <a:pt x="1447800" y="0"/>
                </a:lnTo>
                <a:lnTo>
                  <a:pt x="0" y="0"/>
                </a:lnTo>
                <a:lnTo>
                  <a:pt x="0" y="376428"/>
                </a:lnTo>
                <a:close/>
              </a:path>
            </a:pathLst>
          </a:custGeom>
          <a:ln w="9905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598921" y="3669538"/>
            <a:ext cx="117602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命令提示符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4022978" y="3032379"/>
            <a:ext cx="1443228" cy="798068"/>
          </a:xfrm>
          <a:custGeom>
            <a:avLst/>
            <a:gdLst/>
            <a:ahLst/>
            <a:cxnLst/>
            <a:rect l="l" t="t" r="r" b="b"/>
            <a:pathLst>
              <a:path w="1443228" h="798068">
                <a:moveTo>
                  <a:pt x="69795" y="31138"/>
                </a:moveTo>
                <a:lnTo>
                  <a:pt x="63665" y="42296"/>
                </a:lnTo>
                <a:lnTo>
                  <a:pt x="1437132" y="798068"/>
                </a:lnTo>
                <a:lnTo>
                  <a:pt x="1443228" y="786892"/>
                </a:lnTo>
                <a:lnTo>
                  <a:pt x="69795" y="31138"/>
                </a:lnTo>
                <a:close/>
              </a:path>
              <a:path w="1443228" h="798068">
                <a:moveTo>
                  <a:pt x="0" y="0"/>
                </a:moveTo>
                <a:lnTo>
                  <a:pt x="48387" y="70104"/>
                </a:lnTo>
                <a:lnTo>
                  <a:pt x="63665" y="42296"/>
                </a:lnTo>
                <a:lnTo>
                  <a:pt x="52578" y="36195"/>
                </a:lnTo>
                <a:lnTo>
                  <a:pt x="58674" y="25019"/>
                </a:lnTo>
                <a:lnTo>
                  <a:pt x="73158" y="25019"/>
                </a:lnTo>
                <a:lnTo>
                  <a:pt x="85090" y="3301"/>
                </a:lnTo>
                <a:lnTo>
                  <a:pt x="0" y="0"/>
                </a:lnTo>
                <a:close/>
              </a:path>
              <a:path w="1443228" h="798068">
                <a:moveTo>
                  <a:pt x="58674" y="25019"/>
                </a:moveTo>
                <a:lnTo>
                  <a:pt x="52578" y="36195"/>
                </a:lnTo>
                <a:lnTo>
                  <a:pt x="63665" y="42296"/>
                </a:lnTo>
                <a:lnTo>
                  <a:pt x="69795" y="31138"/>
                </a:lnTo>
                <a:lnTo>
                  <a:pt x="58674" y="25019"/>
                </a:lnTo>
                <a:close/>
              </a:path>
              <a:path w="1443228" h="798068">
                <a:moveTo>
                  <a:pt x="73158" y="25019"/>
                </a:moveTo>
                <a:lnTo>
                  <a:pt x="58674" y="25019"/>
                </a:lnTo>
                <a:lnTo>
                  <a:pt x="69795" y="31138"/>
                </a:lnTo>
                <a:lnTo>
                  <a:pt x="73158" y="2501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6105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启动与退出</a:t>
            </a:r>
            <a:r>
              <a:rPr sz="32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200" spc="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3200" spc="1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3200" spc="2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3200" spc="-90" dirty="0">
                <a:solidFill>
                  <a:srgbClr val="4D009A"/>
                </a:solidFill>
                <a:latin typeface="Arial"/>
                <a:cs typeface="Arial"/>
              </a:rPr>
              <a:t>AB</a:t>
            </a:r>
            <a:r>
              <a:rPr sz="3200" spc="-7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645027" y="1341500"/>
            <a:ext cx="1195577" cy="370332"/>
          </a:xfrm>
          <a:custGeom>
            <a:avLst/>
            <a:gdLst/>
            <a:ahLst/>
            <a:cxnLst/>
            <a:rect l="l" t="t" r="r" b="b"/>
            <a:pathLst>
              <a:path w="1195577" h="370332">
                <a:moveTo>
                  <a:pt x="0" y="370332"/>
                </a:moveTo>
                <a:lnTo>
                  <a:pt x="1195577" y="370332"/>
                </a:lnTo>
                <a:lnTo>
                  <a:pt x="1195577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9906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3769614" y="1366011"/>
            <a:ext cx="94615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应用程序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3385184" y="1706752"/>
            <a:ext cx="606678" cy="472948"/>
          </a:xfrm>
          <a:custGeom>
            <a:avLst/>
            <a:gdLst/>
            <a:ahLst/>
            <a:cxnLst/>
            <a:rect l="l" t="t" r="r" b="b"/>
            <a:pathLst>
              <a:path w="606678" h="472948">
                <a:moveTo>
                  <a:pt x="36829" y="396113"/>
                </a:moveTo>
                <a:lnTo>
                  <a:pt x="0" y="472948"/>
                </a:lnTo>
                <a:lnTo>
                  <a:pt x="83565" y="456311"/>
                </a:lnTo>
                <a:lnTo>
                  <a:pt x="70156" y="439038"/>
                </a:lnTo>
                <a:lnTo>
                  <a:pt x="54101" y="439038"/>
                </a:lnTo>
                <a:lnTo>
                  <a:pt x="46227" y="429006"/>
                </a:lnTo>
                <a:lnTo>
                  <a:pt x="56297" y="421188"/>
                </a:lnTo>
                <a:lnTo>
                  <a:pt x="36829" y="396113"/>
                </a:lnTo>
                <a:close/>
              </a:path>
              <a:path w="606678" h="472948">
                <a:moveTo>
                  <a:pt x="56297" y="421188"/>
                </a:moveTo>
                <a:lnTo>
                  <a:pt x="46227" y="429006"/>
                </a:lnTo>
                <a:lnTo>
                  <a:pt x="54101" y="439038"/>
                </a:lnTo>
                <a:lnTo>
                  <a:pt x="64118" y="431262"/>
                </a:lnTo>
                <a:lnTo>
                  <a:pt x="56297" y="421188"/>
                </a:lnTo>
                <a:close/>
              </a:path>
              <a:path w="606678" h="472948">
                <a:moveTo>
                  <a:pt x="64118" y="431262"/>
                </a:moveTo>
                <a:lnTo>
                  <a:pt x="54101" y="439038"/>
                </a:lnTo>
                <a:lnTo>
                  <a:pt x="70156" y="439038"/>
                </a:lnTo>
                <a:lnTo>
                  <a:pt x="64118" y="431262"/>
                </a:lnTo>
                <a:close/>
              </a:path>
              <a:path w="606678" h="472948">
                <a:moveTo>
                  <a:pt x="598804" y="0"/>
                </a:moveTo>
                <a:lnTo>
                  <a:pt x="56297" y="421188"/>
                </a:lnTo>
                <a:lnTo>
                  <a:pt x="64118" y="431262"/>
                </a:lnTo>
                <a:lnTo>
                  <a:pt x="606678" y="10033"/>
                </a:lnTo>
                <a:lnTo>
                  <a:pt x="59880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728584" y="1343786"/>
            <a:ext cx="876300" cy="375665"/>
          </a:xfrm>
          <a:custGeom>
            <a:avLst/>
            <a:gdLst/>
            <a:ahLst/>
            <a:cxnLst/>
            <a:rect l="l" t="t" r="r" b="b"/>
            <a:pathLst>
              <a:path w="876300" h="375665">
                <a:moveTo>
                  <a:pt x="0" y="375665"/>
                </a:moveTo>
                <a:lnTo>
                  <a:pt x="876300" y="375665"/>
                </a:lnTo>
                <a:lnTo>
                  <a:pt x="876300" y="0"/>
                </a:lnTo>
                <a:lnTo>
                  <a:pt x="0" y="0"/>
                </a:lnTo>
                <a:lnTo>
                  <a:pt x="0" y="375665"/>
                </a:lnTo>
                <a:close/>
              </a:path>
            </a:pathLst>
          </a:custGeom>
          <a:ln w="9905">
            <a:solidFill>
              <a:srgbClr val="CC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7808721" y="1367535"/>
            <a:ext cx="7162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工作区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876793" y="1723898"/>
            <a:ext cx="256539" cy="1489837"/>
          </a:xfrm>
          <a:custGeom>
            <a:avLst/>
            <a:gdLst/>
            <a:ahLst/>
            <a:cxnLst/>
            <a:rect l="l" t="t" r="r" b="b"/>
            <a:pathLst>
              <a:path w="256539" h="1489837">
                <a:moveTo>
                  <a:pt x="0" y="1408811"/>
                </a:moveTo>
                <a:lnTo>
                  <a:pt x="26288" y="1489837"/>
                </a:lnTo>
                <a:lnTo>
                  <a:pt x="69774" y="1427988"/>
                </a:lnTo>
                <a:lnTo>
                  <a:pt x="42036" y="1427988"/>
                </a:lnTo>
                <a:lnTo>
                  <a:pt x="29463" y="1426082"/>
                </a:lnTo>
                <a:lnTo>
                  <a:pt x="31355" y="1413516"/>
                </a:lnTo>
                <a:lnTo>
                  <a:pt x="0" y="1408811"/>
                </a:lnTo>
                <a:close/>
              </a:path>
              <a:path w="256539" h="1489837">
                <a:moveTo>
                  <a:pt x="31355" y="1413516"/>
                </a:moveTo>
                <a:lnTo>
                  <a:pt x="29463" y="1426082"/>
                </a:lnTo>
                <a:lnTo>
                  <a:pt x="42036" y="1427988"/>
                </a:lnTo>
                <a:lnTo>
                  <a:pt x="43929" y="1415404"/>
                </a:lnTo>
                <a:lnTo>
                  <a:pt x="31355" y="1413516"/>
                </a:lnTo>
                <a:close/>
              </a:path>
              <a:path w="256539" h="1489837">
                <a:moveTo>
                  <a:pt x="43929" y="1415404"/>
                </a:moveTo>
                <a:lnTo>
                  <a:pt x="42036" y="1427988"/>
                </a:lnTo>
                <a:lnTo>
                  <a:pt x="69774" y="1427988"/>
                </a:lnTo>
                <a:lnTo>
                  <a:pt x="75310" y="1420114"/>
                </a:lnTo>
                <a:lnTo>
                  <a:pt x="43929" y="1415404"/>
                </a:lnTo>
                <a:close/>
              </a:path>
              <a:path w="256539" h="1489837">
                <a:moveTo>
                  <a:pt x="244094" y="0"/>
                </a:moveTo>
                <a:lnTo>
                  <a:pt x="31355" y="1413516"/>
                </a:lnTo>
                <a:lnTo>
                  <a:pt x="43929" y="1415404"/>
                </a:lnTo>
                <a:lnTo>
                  <a:pt x="256539" y="1777"/>
                </a:lnTo>
                <a:lnTo>
                  <a:pt x="24409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37" name="object 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38" name="object 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48767" rIns="0" bIns="0" rtlCol="0">
            <a:spAutoFit/>
          </a:bodyPr>
          <a:lstStyle/>
          <a:p>
            <a:pPr marL="2922905">
              <a:lnSpc>
                <a:spcPts val="7025"/>
              </a:lnSpc>
            </a:pPr>
            <a:r>
              <a:rPr dirty="0"/>
              <a:t>Matlab</a:t>
            </a:r>
            <a:r>
              <a:rPr spc="-5" dirty="0">
                <a:latin typeface="微软雅黑"/>
                <a:cs typeface="微软雅黑"/>
              </a:rPr>
              <a:t>程序设计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33919" y="3438905"/>
            <a:ext cx="1319530" cy="59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85"/>
              </a:lnSpc>
            </a:pP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第</a:t>
            </a:r>
            <a:r>
              <a:rPr sz="4000" spc="-5" dirty="0">
                <a:solidFill>
                  <a:srgbClr val="3333CC"/>
                </a:solidFill>
                <a:latin typeface="Tahoma"/>
                <a:cs typeface="Tahoma"/>
              </a:rPr>
              <a:t>8</a:t>
            </a: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讲</a:t>
            </a:r>
            <a:endParaRPr sz="4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28853"/>
            <a:ext cx="5576570" cy="654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155"/>
              </a:lnSpc>
            </a:pPr>
            <a:r>
              <a:rPr sz="4400" spc="-25" dirty="0">
                <a:solidFill>
                  <a:srgbClr val="333399"/>
                </a:solidFill>
                <a:latin typeface="Tahoma"/>
                <a:cs typeface="Tahoma"/>
              </a:rPr>
              <a:t>Matla</a:t>
            </a:r>
            <a:r>
              <a:rPr sz="4400" spc="-20" dirty="0">
                <a:solidFill>
                  <a:srgbClr val="333399"/>
                </a:solidFill>
                <a:latin typeface="Tahoma"/>
                <a:cs typeface="Tahoma"/>
              </a:rPr>
              <a:t>b</a:t>
            </a:r>
            <a:r>
              <a:rPr sz="4400" spc="-45" dirty="0">
                <a:solidFill>
                  <a:srgbClr val="333399"/>
                </a:solidFill>
                <a:latin typeface="微软雅黑"/>
                <a:cs typeface="微软雅黑"/>
              </a:rPr>
              <a:t>命令的执行方式</a:t>
            </a:r>
            <a:endParaRPr sz="44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42644"/>
            <a:ext cx="7702550" cy="46977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交互式命令执行方式（命令窗</a:t>
            </a:r>
            <a:r>
              <a:rPr sz="2800" spc="-15" dirty="0">
                <a:solidFill>
                  <a:srgbClr val="0000FF"/>
                </a:solidFill>
                <a:latin typeface="微软雅黑"/>
                <a:cs typeface="微软雅黑"/>
              </a:rPr>
              <a:t>口</a:t>
            </a: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）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25"/>
              </a:spcBef>
            </a:pPr>
            <a:endParaRPr sz="1000"/>
          </a:p>
          <a:p>
            <a:pPr marL="622300" marR="6350" indent="57150">
              <a:lnSpc>
                <a:spcPct val="125000"/>
              </a:lnSpc>
            </a:pPr>
            <a:r>
              <a:rPr sz="2400" dirty="0">
                <a:latin typeface="微软雅黑"/>
                <a:cs typeface="微软雅黑"/>
              </a:rPr>
              <a:t>逐条输入，逐条执行，操作简单、直观，但速度慢， 执行过程不能保留。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200"/>
              </a:lnSpc>
              <a:spcBef>
                <a:spcPts val="80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M</a:t>
            </a: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文件的程序执行方式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23"/>
              </a:spcBef>
            </a:pPr>
            <a:endParaRPr sz="1000"/>
          </a:p>
          <a:p>
            <a:pPr marL="622300" marR="187325" indent="-54610">
              <a:lnSpc>
                <a:spcPct val="125000"/>
              </a:lnSpc>
            </a:pPr>
            <a:r>
              <a:rPr sz="2400" dirty="0">
                <a:latin typeface="微软雅黑"/>
                <a:cs typeface="微软雅黑"/>
              </a:rPr>
              <a:t>将命令编成程序存储在一个文件中（</a:t>
            </a:r>
            <a:r>
              <a:rPr sz="2400" spc="-25" dirty="0">
                <a:latin typeface="Tahoma"/>
                <a:cs typeface="Tahoma"/>
              </a:rPr>
              <a:t>M</a:t>
            </a:r>
            <a:r>
              <a:rPr sz="2400" dirty="0">
                <a:latin typeface="微软雅黑"/>
                <a:cs typeface="微软雅黑"/>
              </a:rPr>
              <a:t>文件），依次 运行文件中的命令，可以重复进行。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7"/>
              </a:spcBef>
            </a:pPr>
            <a:endParaRPr sz="850"/>
          </a:p>
          <a:p>
            <a:pPr marL="622300" marR="314325" indent="-609600" algn="just">
              <a:lnSpc>
                <a:spcPts val="4029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ahoma"/>
                <a:cs typeface="Tahoma"/>
              </a:rPr>
              <a:t>Matla</a:t>
            </a:r>
            <a:r>
              <a:rPr sz="2800" dirty="0">
                <a:latin typeface="Tahoma"/>
                <a:cs typeface="Tahoma"/>
              </a:rPr>
              <a:t>b</a:t>
            </a:r>
            <a:r>
              <a:rPr sz="2800" dirty="0">
                <a:latin typeface="微软雅黑"/>
                <a:cs typeface="微软雅黑"/>
              </a:rPr>
              <a:t>程序设计有传统高级语言的特征，又 有自己独特的特点，可</a:t>
            </a:r>
            <a:r>
              <a:rPr sz="2800" spc="-5" dirty="0">
                <a:latin typeface="微软雅黑"/>
                <a:cs typeface="微软雅黑"/>
              </a:rPr>
              <a:t>以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利用数据结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构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的特 点</a:t>
            </a:r>
            <a:r>
              <a:rPr sz="2800" dirty="0">
                <a:latin typeface="微软雅黑"/>
                <a:cs typeface="微软雅黑"/>
              </a:rPr>
              <a:t>，使程序结构简单，编程效</a:t>
            </a:r>
            <a:r>
              <a:rPr sz="2800" spc="-15" dirty="0">
                <a:latin typeface="微软雅黑"/>
                <a:cs typeface="微软雅黑"/>
              </a:rPr>
              <a:t>率</a:t>
            </a:r>
            <a:r>
              <a:rPr sz="2800" dirty="0">
                <a:latin typeface="微软雅黑"/>
                <a:cs typeface="微软雅黑"/>
              </a:rPr>
              <a:t>高。</a:t>
            </a:r>
            <a:endParaRPr sz="2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0366" y="227584"/>
            <a:ext cx="3985895" cy="60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85"/>
              </a:lnSpc>
              <a:tabLst>
                <a:tab pos="1039494" algn="l"/>
              </a:tabLst>
            </a:pPr>
            <a:r>
              <a:rPr sz="4000" dirty="0">
                <a:solidFill>
                  <a:srgbClr val="333399"/>
                </a:solidFill>
                <a:latin typeface="Tahoma"/>
                <a:cs typeface="Tahoma"/>
              </a:rPr>
              <a:t>5.1	</a:t>
            </a:r>
            <a:r>
              <a:rPr sz="4000" spc="-35" dirty="0">
                <a:solidFill>
                  <a:srgbClr val="333399"/>
                </a:solidFill>
                <a:latin typeface="Tahoma"/>
                <a:cs typeface="Tahoma"/>
              </a:rPr>
              <a:t>M</a:t>
            </a:r>
            <a:r>
              <a:rPr sz="4000" spc="-35" dirty="0">
                <a:solidFill>
                  <a:srgbClr val="333399"/>
                </a:solidFill>
                <a:latin typeface="微软雅黑"/>
                <a:cs typeface="微软雅黑"/>
              </a:rPr>
              <a:t>文件的分类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311909"/>
            <a:ext cx="7828915" cy="4337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0000FF"/>
                </a:solidFill>
                <a:latin typeface="微软雅黑"/>
                <a:cs typeface="微软雅黑"/>
              </a:rPr>
              <a:t>用</a:t>
            </a:r>
            <a:r>
              <a:rPr sz="3200" spc="-20" dirty="0">
                <a:solidFill>
                  <a:srgbClr val="0000FF"/>
                </a:solidFill>
                <a:latin typeface="Tahoma"/>
                <a:cs typeface="Tahoma"/>
              </a:rPr>
              <a:t>Matla</a:t>
            </a:r>
            <a:r>
              <a:rPr sz="3200" spc="-15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3200" spc="-35" dirty="0">
                <a:solidFill>
                  <a:srgbClr val="0000FF"/>
                </a:solidFill>
                <a:latin typeface="微软雅黑"/>
                <a:cs typeface="微软雅黑"/>
              </a:rPr>
              <a:t>语言编写的程序，称</a:t>
            </a:r>
            <a:r>
              <a:rPr sz="3200" spc="-30" dirty="0">
                <a:solidFill>
                  <a:srgbClr val="0000FF"/>
                </a:solidFill>
                <a:latin typeface="微软雅黑"/>
                <a:cs typeface="微软雅黑"/>
              </a:rPr>
              <a:t>为</a:t>
            </a:r>
            <a:r>
              <a:rPr sz="3200" spc="-25" dirty="0">
                <a:solidFill>
                  <a:srgbClr val="0000FF"/>
                </a:solidFill>
                <a:latin typeface="Tahoma"/>
                <a:cs typeface="Tahoma"/>
              </a:rPr>
              <a:t>M</a:t>
            </a:r>
            <a:r>
              <a:rPr sz="3200" spc="-35" dirty="0">
                <a:solidFill>
                  <a:srgbClr val="0000FF"/>
                </a:solidFill>
                <a:latin typeface="微软雅黑"/>
                <a:cs typeface="微软雅黑"/>
              </a:rPr>
              <a:t>文件。</a:t>
            </a:r>
            <a:endParaRPr sz="32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19"/>
              </a:spcBef>
            </a:pPr>
            <a:endParaRPr sz="1100"/>
          </a:p>
          <a:p>
            <a:pPr marL="622300" marR="88265" indent="279400">
              <a:lnSpc>
                <a:spcPct val="124300"/>
              </a:lnSpc>
            </a:pP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是由若干</a:t>
            </a:r>
            <a:r>
              <a:rPr sz="2800" spc="-5" dirty="0">
                <a:solidFill>
                  <a:srgbClr val="FF0000"/>
                </a:solidFill>
                <a:latin typeface="Tahoma"/>
                <a:cs typeface="Tahoma"/>
              </a:rPr>
              <a:t>Matla</a:t>
            </a:r>
            <a:r>
              <a:rPr sz="280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命令组合在一起构成的， 它可以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完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成某些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操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作，也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可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以实现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某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种算法。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1400"/>
              </a:lnSpc>
              <a:spcBef>
                <a:spcPts val="73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749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25" dirty="0">
                <a:latin typeface="Tahoma"/>
                <a:cs typeface="Tahoma"/>
              </a:rPr>
              <a:t>M</a:t>
            </a:r>
            <a:r>
              <a:rPr sz="3200" spc="-35" dirty="0">
                <a:latin typeface="微软雅黑"/>
                <a:cs typeface="微软雅黑"/>
              </a:rPr>
              <a:t>文件根据调用方式的不同分为两类：</a:t>
            </a:r>
            <a:endParaRPr sz="3200">
              <a:latin typeface="微软雅黑"/>
              <a:cs typeface="微软雅黑"/>
            </a:endParaRPr>
          </a:p>
          <a:p>
            <a:pPr marL="1012825" marR="2689225" indent="15240">
              <a:lnSpc>
                <a:spcPct val="144300"/>
              </a:lnSpc>
              <a:spcBef>
                <a:spcPts val="445"/>
              </a:spcBef>
            </a:pP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命令文件</a:t>
            </a:r>
            <a:r>
              <a:rPr sz="2800" spc="-10" dirty="0">
                <a:solidFill>
                  <a:srgbClr val="0000FF"/>
                </a:solidFill>
                <a:latin typeface="微软雅黑"/>
                <a:cs typeface="微软雅黑"/>
              </a:rPr>
              <a:t>（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Script</a:t>
            </a:r>
            <a:r>
              <a:rPr sz="2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File</a:t>
            </a: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） 函数文件（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Function</a:t>
            </a:r>
            <a:r>
              <a:rPr sz="28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Fil</a:t>
            </a:r>
            <a:r>
              <a:rPr sz="2800" spc="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2800" dirty="0">
                <a:solidFill>
                  <a:srgbClr val="0000FF"/>
                </a:solidFill>
                <a:latin typeface="微软雅黑"/>
                <a:cs typeface="微软雅黑"/>
              </a:rPr>
              <a:t>）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1400"/>
              </a:lnSpc>
              <a:spcBef>
                <a:spcPts val="72"/>
              </a:spcBef>
            </a:pPr>
            <a:endParaRPr sz="1400"/>
          </a:p>
          <a:p>
            <a:pPr marL="12700">
              <a:lnSpc>
                <a:spcPct val="100000"/>
              </a:lnSpc>
              <a:tabLst>
                <a:tab pos="749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它们的扩展名都是</a:t>
            </a:r>
            <a:r>
              <a:rPr sz="3200" spc="-25" dirty="0">
                <a:latin typeface="Tahoma"/>
                <a:cs typeface="Tahoma"/>
              </a:rPr>
              <a:t>.m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255">
              <a:lnSpc>
                <a:spcPts val="4665"/>
              </a:lnSpc>
            </a:pPr>
            <a:r>
              <a:rPr sz="4000" dirty="0">
                <a:latin typeface="微软雅黑"/>
                <a:cs typeface="微软雅黑"/>
              </a:rPr>
              <a:t>命令文件和函数文件的区别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116" y="1257300"/>
            <a:ext cx="7752080" cy="4771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 algn="just">
              <a:lnSpc>
                <a:spcPct val="12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命令文件没有输入参数</a:t>
            </a:r>
            <a:r>
              <a:rPr sz="2800" spc="-10" dirty="0">
                <a:latin typeface="微软雅黑"/>
                <a:cs typeface="微软雅黑"/>
              </a:rPr>
              <a:t>，</a:t>
            </a:r>
            <a:r>
              <a:rPr sz="2800" dirty="0">
                <a:latin typeface="微软雅黑"/>
                <a:cs typeface="微软雅黑"/>
              </a:rPr>
              <a:t>也不返回输</a:t>
            </a:r>
            <a:r>
              <a:rPr sz="2800" spc="-15" dirty="0">
                <a:latin typeface="微软雅黑"/>
                <a:cs typeface="微软雅黑"/>
              </a:rPr>
              <a:t>出</a:t>
            </a:r>
            <a:r>
              <a:rPr sz="2800" dirty="0">
                <a:latin typeface="微软雅黑"/>
                <a:cs typeface="微软雅黑"/>
              </a:rPr>
              <a:t>参数； 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函数文件可以带输入参</a:t>
            </a:r>
            <a:r>
              <a:rPr sz="2800" spc="-5" dirty="0">
                <a:solidFill>
                  <a:srgbClr val="3333CC"/>
                </a:solidFill>
                <a:latin typeface="微软雅黑"/>
                <a:cs typeface="微软雅黑"/>
              </a:rPr>
              <a:t>数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，也可以返回输出参 数。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622300" marR="6350" indent="-609600" algn="just">
              <a:lnSpc>
                <a:spcPct val="12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命令文件对工作空间中的变量</a:t>
            </a:r>
            <a:r>
              <a:rPr sz="2800" spc="-15" dirty="0">
                <a:latin typeface="微软雅黑"/>
                <a:cs typeface="微软雅黑"/>
              </a:rPr>
              <a:t>进</a:t>
            </a:r>
            <a:r>
              <a:rPr sz="2800" dirty="0">
                <a:latin typeface="微软雅黑"/>
                <a:cs typeface="微软雅黑"/>
              </a:rPr>
              <a:t>行操</a:t>
            </a:r>
            <a:r>
              <a:rPr sz="2800" spc="-5" dirty="0">
                <a:latin typeface="微软雅黑"/>
                <a:cs typeface="微软雅黑"/>
              </a:rPr>
              <a:t>作</a:t>
            </a:r>
            <a:r>
              <a:rPr sz="2800" dirty="0">
                <a:latin typeface="微软雅黑"/>
                <a:cs typeface="微软雅黑"/>
              </a:rPr>
              <a:t>，文件 中所有命令的执行结果也返回</a:t>
            </a:r>
            <a:r>
              <a:rPr sz="2800" spc="-15" dirty="0">
                <a:latin typeface="微软雅黑"/>
                <a:cs typeface="微软雅黑"/>
              </a:rPr>
              <a:t>工</a:t>
            </a:r>
            <a:r>
              <a:rPr sz="2800" dirty="0">
                <a:latin typeface="微软雅黑"/>
                <a:cs typeface="微软雅黑"/>
              </a:rPr>
              <a:t>作空间</a:t>
            </a:r>
            <a:r>
              <a:rPr sz="2800" spc="-5" dirty="0">
                <a:latin typeface="微软雅黑"/>
                <a:cs typeface="微软雅黑"/>
              </a:rPr>
              <a:t>中</a:t>
            </a:r>
            <a:r>
              <a:rPr sz="2800" dirty="0">
                <a:latin typeface="微软雅黑"/>
                <a:cs typeface="微软雅黑"/>
              </a:rPr>
              <a:t>；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函 数文件中定义的变量为局部变</a:t>
            </a:r>
            <a:r>
              <a:rPr sz="2800" spc="-10" dirty="0">
                <a:solidFill>
                  <a:srgbClr val="3333CC"/>
                </a:solidFill>
                <a:latin typeface="微软雅黑"/>
                <a:cs typeface="微软雅黑"/>
              </a:rPr>
              <a:t>量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，当函数文件 </a:t>
            </a:r>
            <a:r>
              <a:rPr sz="2800" spc="-5" dirty="0">
                <a:solidFill>
                  <a:srgbClr val="3333CC"/>
                </a:solidFill>
                <a:latin typeface="微软雅黑"/>
                <a:cs typeface="微软雅黑"/>
              </a:rPr>
              <a:t>执行完毕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时</a:t>
            </a:r>
            <a:r>
              <a:rPr sz="2800" spc="-5" dirty="0">
                <a:solidFill>
                  <a:srgbClr val="3333CC"/>
                </a:solidFill>
                <a:latin typeface="微软雅黑"/>
                <a:cs typeface="微软雅黑"/>
              </a:rPr>
              <a:t>，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这些变量</a:t>
            </a:r>
            <a:r>
              <a:rPr sz="2800" spc="-20" dirty="0">
                <a:solidFill>
                  <a:srgbClr val="3333CC"/>
                </a:solidFill>
                <a:latin typeface="微软雅黑"/>
                <a:cs typeface="微软雅黑"/>
              </a:rPr>
              <a:t>也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被清</a:t>
            </a:r>
            <a:r>
              <a:rPr sz="2800" spc="-10" dirty="0">
                <a:solidFill>
                  <a:srgbClr val="3333CC"/>
                </a:solidFill>
                <a:latin typeface="微软雅黑"/>
                <a:cs typeface="微软雅黑"/>
              </a:rPr>
              <a:t>除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。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23"/>
              </a:spcBef>
            </a:pPr>
            <a:endParaRPr sz="650"/>
          </a:p>
          <a:p>
            <a:pPr marL="622300" marR="7620" indent="-609600" algn="just">
              <a:lnSpc>
                <a:spcPct val="12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命令文件可以直接运行</a:t>
            </a:r>
            <a:r>
              <a:rPr sz="2800" spc="-10" dirty="0">
                <a:latin typeface="微软雅黑"/>
                <a:cs typeface="微软雅黑"/>
              </a:rPr>
              <a:t>；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函数文件不</a:t>
            </a:r>
            <a:r>
              <a:rPr sz="2800" spc="-15" dirty="0">
                <a:solidFill>
                  <a:srgbClr val="3333CC"/>
                </a:solidFill>
                <a:latin typeface="微软雅黑"/>
                <a:cs typeface="微软雅黑"/>
              </a:rPr>
              <a:t>能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直接运 行，要以函数调用的方式来调</a:t>
            </a:r>
            <a:r>
              <a:rPr sz="2800" spc="-15" dirty="0">
                <a:solidFill>
                  <a:srgbClr val="3333CC"/>
                </a:solidFill>
                <a:latin typeface="微软雅黑"/>
                <a:cs typeface="微软雅黑"/>
              </a:rPr>
              <a:t>用</a:t>
            </a:r>
            <a:r>
              <a:rPr sz="2800" dirty="0">
                <a:solidFill>
                  <a:srgbClr val="3333CC"/>
                </a:solidFill>
                <a:latin typeface="微软雅黑"/>
                <a:cs typeface="微软雅黑"/>
              </a:rPr>
              <a:t>它。</a:t>
            </a:r>
            <a:endParaRPr sz="2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0366" y="316229"/>
            <a:ext cx="769874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例</a:t>
            </a: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5.1</a:t>
            </a:r>
            <a:r>
              <a:rPr sz="3600" spc="-10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建立文件将变</a:t>
            </a:r>
            <a:r>
              <a:rPr sz="3600" spc="-10" dirty="0">
                <a:solidFill>
                  <a:srgbClr val="333399"/>
                </a:solidFill>
                <a:latin typeface="微软雅黑"/>
                <a:cs typeface="微软雅黑"/>
              </a:rPr>
              <a:t>量</a:t>
            </a: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a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、</a:t>
            </a:r>
            <a:r>
              <a:rPr sz="3600" spc="-25" dirty="0">
                <a:solidFill>
                  <a:srgbClr val="333399"/>
                </a:solidFill>
                <a:latin typeface="Tahoma"/>
                <a:cs typeface="Tahoma"/>
              </a:rPr>
              <a:t>b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的值互换。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176273"/>
            <a:ext cx="4601210" cy="3357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命令文件：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clear;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1:10;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b =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[11,12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13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;15,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6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170" dirty="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,1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8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];</a:t>
            </a:r>
            <a:endParaRPr sz="2000">
              <a:latin typeface="Tahoma"/>
              <a:cs typeface="Tahoma"/>
            </a:endParaRPr>
          </a:p>
          <a:p>
            <a:pPr marL="12700" marR="2342515">
              <a:lnSpc>
                <a:spcPct val="11000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a;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b;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c; a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endParaRPr sz="2000">
              <a:latin typeface="Tahoma"/>
              <a:cs typeface="Tahoma"/>
            </a:endParaRPr>
          </a:p>
          <a:p>
            <a:pPr marL="12700" marR="6350">
              <a:lnSpc>
                <a:spcPct val="110000"/>
              </a:lnSpc>
              <a:spcBef>
                <a:spcPts val="1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将文件保存为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2000" spc="-3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ch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，并在命令窗口执行。 执行结果：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6017" y="5320538"/>
            <a:ext cx="5434965" cy="676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b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409575">
              <a:lnSpc>
                <a:spcPct val="100000"/>
              </a:lnSpc>
              <a:spcBef>
                <a:spcPts val="480"/>
              </a:spcBef>
              <a:tabLst>
                <a:tab pos="944244" algn="l"/>
                <a:tab pos="1480185" algn="l"/>
                <a:tab pos="2014220" algn="l"/>
                <a:tab pos="2549525" algn="l"/>
                <a:tab pos="3084830" algn="l"/>
                <a:tab pos="3619500" algn="l"/>
                <a:tab pos="4154170" algn="l"/>
                <a:tab pos="4689475" algn="l"/>
                <a:tab pos="5144770" algn="l"/>
              </a:tabLst>
            </a:pPr>
            <a:r>
              <a:rPr sz="2000" spc="-15" dirty="0">
                <a:latin typeface="Tahoma"/>
                <a:cs typeface="Tahoma"/>
              </a:rPr>
              <a:t>1	2	3	4	5	6	7	8	9	10</a:t>
            </a:r>
            <a:endParaRPr sz="2000">
              <a:latin typeface="Tahoma"/>
              <a:cs typeface="Tahom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11072" y="4568727"/>
          <a:ext cx="2109136" cy="7469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687"/>
                <a:gridCol w="593767"/>
                <a:gridCol w="593598"/>
                <a:gridCol w="461082"/>
              </a:tblGrid>
              <a:tr h="37361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7335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255">
              <a:lnSpc>
                <a:spcPts val="4665"/>
              </a:lnSpc>
            </a:pPr>
            <a:r>
              <a:rPr sz="4000" dirty="0">
                <a:latin typeface="微软雅黑"/>
                <a:cs typeface="微软雅黑"/>
              </a:rPr>
              <a:t>函数文件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2339" y="1250441"/>
            <a:ext cx="3454400" cy="3030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Tahoma"/>
                <a:cs typeface="Tahoma"/>
              </a:rPr>
              <a:t>f</a:t>
            </a:r>
            <a:r>
              <a:rPr sz="1800" dirty="0">
                <a:latin typeface="Tahoma"/>
                <a:cs typeface="Tahoma"/>
              </a:rPr>
              <a:t>e</a:t>
            </a:r>
            <a:r>
              <a:rPr sz="1800" spc="-20" dirty="0">
                <a:latin typeface="Tahoma"/>
                <a:cs typeface="Tahoma"/>
              </a:rPr>
              <a:t>x</a:t>
            </a:r>
            <a:r>
              <a:rPr sz="1800" spc="-10" dirty="0">
                <a:latin typeface="Tahoma"/>
                <a:cs typeface="Tahoma"/>
              </a:rPr>
              <a:t>ch.m</a:t>
            </a:r>
            <a:endParaRPr sz="1800">
              <a:latin typeface="Tahoma"/>
              <a:cs typeface="Tahoma"/>
            </a:endParaRPr>
          </a:p>
          <a:p>
            <a:pPr marL="12700" marR="798195">
              <a:lnSpc>
                <a:spcPct val="110000"/>
              </a:lnSpc>
            </a:pP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un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tion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[a,b]</a:t>
            </a:r>
            <a:r>
              <a:rPr sz="1800" spc="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e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xch(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,b) 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a;</a:t>
            </a:r>
            <a:r>
              <a:rPr sz="18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b;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18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c;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然后在命令窗口调用该函数文件：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clear;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1:10;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y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[11,12,1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3,1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4;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15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6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,1</a:t>
            </a:r>
            <a:r>
              <a:rPr sz="1800" spc="-145" dirty="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18];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[x,y]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 f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ch(x,y)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输出结果为：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42339" y="4975859"/>
            <a:ext cx="6548120" cy="949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b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409575">
              <a:lnSpc>
                <a:spcPct val="100000"/>
              </a:lnSpc>
              <a:spcBef>
                <a:spcPts val="240"/>
              </a:spcBef>
              <a:tabLst>
                <a:tab pos="944244" algn="l"/>
                <a:tab pos="1480185" algn="l"/>
                <a:tab pos="2014220" algn="l"/>
                <a:tab pos="2549525" algn="l"/>
                <a:tab pos="3084830" algn="l"/>
                <a:tab pos="3619500" algn="l"/>
                <a:tab pos="4154170" algn="l"/>
                <a:tab pos="4689475" algn="l"/>
                <a:tab pos="5144770" algn="l"/>
              </a:tabLst>
            </a:pPr>
            <a:r>
              <a:rPr sz="2000" spc="-15" dirty="0">
                <a:latin typeface="Tahoma"/>
                <a:cs typeface="Tahoma"/>
              </a:rPr>
              <a:t>1	2	3	4	5	6	7	8	9	10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函数参数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，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，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未保留在工作空间中，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，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保留在工作空间中。</a:t>
            </a:r>
            <a:endParaRPr sz="1800">
              <a:latin typeface="微软雅黑"/>
              <a:cs typeface="微软雅黑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47394" y="4285474"/>
          <a:ext cx="2109136" cy="7160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548"/>
                <a:gridCol w="593638"/>
                <a:gridCol w="594019"/>
                <a:gridCol w="460929"/>
              </a:tblGrid>
              <a:tr h="35801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5801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0366" y="192278"/>
            <a:ext cx="4924425" cy="654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155"/>
              </a:lnSpc>
            </a:pPr>
            <a:r>
              <a:rPr sz="4400" spc="-35" dirty="0">
                <a:solidFill>
                  <a:srgbClr val="333399"/>
                </a:solidFill>
                <a:latin typeface="Tahoma"/>
                <a:cs typeface="Tahoma"/>
              </a:rPr>
              <a:t>M</a:t>
            </a:r>
            <a:r>
              <a:rPr sz="4400" spc="-45" dirty="0">
                <a:solidFill>
                  <a:srgbClr val="333399"/>
                </a:solidFill>
                <a:latin typeface="微软雅黑"/>
                <a:cs typeface="微软雅黑"/>
              </a:rPr>
              <a:t>文件的建立与打开</a:t>
            </a:r>
            <a:endParaRPr sz="4400">
              <a:latin typeface="微软雅黑"/>
              <a:cs typeface="微软雅黑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0139" y="1294729"/>
            <a:ext cx="7455534" cy="155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39700" indent="660400" algn="just">
              <a:lnSpc>
                <a:spcPct val="103099"/>
              </a:lnSpc>
            </a:pPr>
            <a:r>
              <a:rPr sz="2400" spc="-25" dirty="0">
                <a:latin typeface="Tahoma"/>
                <a:cs typeface="Tahoma"/>
              </a:rPr>
              <a:t>M</a:t>
            </a:r>
            <a:r>
              <a:rPr sz="2400" dirty="0">
                <a:latin typeface="微软雅黑"/>
                <a:cs typeface="微软雅黑"/>
              </a:rPr>
              <a:t>文件是一个文本文件，可以用任何编辑程序来建 </a:t>
            </a:r>
            <a:r>
              <a:rPr sz="2400" spc="-5" dirty="0">
                <a:latin typeface="微软雅黑"/>
                <a:cs typeface="微软雅黑"/>
              </a:rPr>
              <a:t>立和编辑，一般最常用的是使</a:t>
            </a:r>
            <a:r>
              <a:rPr sz="2400" dirty="0">
                <a:latin typeface="微软雅黑"/>
                <a:cs typeface="微软雅黑"/>
              </a:rPr>
              <a:t>用</a:t>
            </a:r>
            <a:r>
              <a:rPr sz="2400" dirty="0">
                <a:latin typeface="Tahoma"/>
                <a:cs typeface="Tahoma"/>
              </a:rPr>
              <a:t>Mat</a:t>
            </a:r>
            <a:r>
              <a:rPr sz="2400" spc="-10" dirty="0">
                <a:latin typeface="Tahoma"/>
                <a:cs typeface="Tahoma"/>
              </a:rPr>
              <a:t>l</a:t>
            </a:r>
            <a:r>
              <a:rPr sz="2400" dirty="0">
                <a:latin typeface="Tahoma"/>
                <a:cs typeface="Tahoma"/>
              </a:rPr>
              <a:t>a</a:t>
            </a:r>
            <a:r>
              <a:rPr sz="2400" spc="-5" dirty="0">
                <a:latin typeface="Tahoma"/>
                <a:cs typeface="Tahoma"/>
              </a:rPr>
              <a:t>b</a:t>
            </a:r>
            <a:r>
              <a:rPr sz="2400" spc="-5" dirty="0">
                <a:latin typeface="微软雅黑"/>
                <a:cs typeface="微软雅黑"/>
              </a:rPr>
              <a:t>提供的文本编辑 </a:t>
            </a:r>
            <a:r>
              <a:rPr sz="2400" dirty="0">
                <a:latin typeface="微软雅黑"/>
                <a:cs typeface="微软雅黑"/>
              </a:rPr>
              <a:t>器。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R="6350" algn="r">
              <a:lnSpc>
                <a:spcPts val="2735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作环境。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65173" rIns="0" bIns="0" rtlCol="0">
            <a:spAutoFit/>
          </a:bodyPr>
          <a:lstStyle/>
          <a:p>
            <a:pPr marL="137541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该编辑器是一个集编辑和调试于一体的工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27454" y="2600705"/>
            <a:ext cx="5616702" cy="30982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600">
              <a:lnSpc>
                <a:spcPts val="4785"/>
              </a:lnSpc>
            </a:pPr>
            <a:r>
              <a:rPr sz="4000" spc="-5" dirty="0"/>
              <a:t>5.</a:t>
            </a:r>
            <a:r>
              <a:rPr sz="4000" dirty="0"/>
              <a:t>2</a:t>
            </a:r>
            <a:r>
              <a:rPr sz="4000" spc="5" dirty="0"/>
              <a:t> </a:t>
            </a:r>
            <a:r>
              <a:rPr sz="4000" dirty="0">
                <a:latin typeface="微软雅黑"/>
                <a:cs typeface="微软雅黑"/>
              </a:rPr>
              <a:t>程序控制结构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7855"/>
            <a:ext cx="7334250" cy="2758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顺序结构</a:t>
            </a:r>
            <a:endParaRPr sz="3200">
              <a:latin typeface="微软雅黑"/>
              <a:cs typeface="微软雅黑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选择结构</a:t>
            </a:r>
            <a:endParaRPr sz="3200">
              <a:latin typeface="微软雅黑"/>
              <a:cs typeface="微软雅黑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循环结构</a:t>
            </a:r>
            <a:endParaRPr sz="32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79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任何复杂的程序都可以由</a:t>
            </a:r>
            <a:r>
              <a:rPr sz="2800" spc="-5" dirty="0">
                <a:solidFill>
                  <a:srgbClr val="FF0000"/>
                </a:solidFill>
                <a:latin typeface="微软雅黑"/>
                <a:cs typeface="微软雅黑"/>
              </a:rPr>
              <a:t>这</a:t>
            </a:r>
            <a:r>
              <a:rPr sz="2800" spc="-10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种基本结构</a:t>
            </a:r>
            <a:r>
              <a:rPr sz="2800" spc="-15" dirty="0">
                <a:solidFill>
                  <a:srgbClr val="FF0000"/>
                </a:solidFill>
                <a:latin typeface="微软雅黑"/>
                <a:cs typeface="微软雅黑"/>
              </a:rPr>
              <a:t>构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成。</a:t>
            </a:r>
            <a:endParaRPr sz="2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785"/>
              </a:lnSpc>
            </a:pPr>
            <a:r>
              <a:rPr sz="4000" spc="-5" dirty="0"/>
              <a:t>5.2.</a:t>
            </a:r>
            <a:r>
              <a:rPr sz="4000" dirty="0"/>
              <a:t>1</a:t>
            </a:r>
            <a:r>
              <a:rPr sz="4000" spc="10" dirty="0"/>
              <a:t> </a:t>
            </a:r>
            <a:r>
              <a:rPr sz="4000" dirty="0">
                <a:latin typeface="微软雅黑"/>
                <a:cs typeface="微软雅黑"/>
              </a:rPr>
              <a:t>顺序结构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11732"/>
            <a:ext cx="7488555" cy="4188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ts val="234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顺序结构是指按照程序中语句的排列顺序依次执行，直到程序 的最后一个语句。（最简单的一种程序）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、数据的输入</a:t>
            </a:r>
            <a:endParaRPr sz="2000">
              <a:latin typeface="微软雅黑"/>
              <a:cs typeface="微软雅黑"/>
            </a:endParaRPr>
          </a:p>
          <a:p>
            <a:pPr marL="567690" marR="1524635">
              <a:lnSpc>
                <a:spcPct val="120000"/>
              </a:lnSpc>
            </a:pPr>
            <a:r>
              <a:rPr sz="2000" spc="-20" dirty="0">
                <a:latin typeface="微软雅黑"/>
                <a:cs typeface="微软雅黑"/>
              </a:rPr>
              <a:t>从键盘输入数据，则可以使</a:t>
            </a:r>
            <a:r>
              <a:rPr sz="2000" spc="-15" dirty="0">
                <a:latin typeface="微软雅黑"/>
                <a:cs typeface="微软雅黑"/>
              </a:rPr>
              <a:t>用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input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函数</a:t>
            </a:r>
            <a:r>
              <a:rPr sz="2000" spc="-20" dirty="0">
                <a:latin typeface="微软雅黑"/>
                <a:cs typeface="微软雅黑"/>
              </a:rPr>
              <a:t>来进行， 调用格式为：</a:t>
            </a:r>
            <a:endParaRPr sz="2000">
              <a:latin typeface="微软雅黑"/>
              <a:cs typeface="微软雅黑"/>
            </a:endParaRPr>
          </a:p>
          <a:p>
            <a:pPr marL="567690" marR="822325" indent="78740">
              <a:lnSpc>
                <a:spcPct val="120000"/>
              </a:lnSpc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 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inpu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spc="-5" dirty="0">
                <a:solidFill>
                  <a:srgbClr val="FF0000"/>
                </a:solidFill>
                <a:latin typeface="微软雅黑"/>
                <a:cs typeface="微软雅黑"/>
              </a:rPr>
              <a:t>（提示信息，选项）； </a:t>
            </a:r>
            <a:r>
              <a:rPr sz="2000" spc="-20" dirty="0">
                <a:latin typeface="微软雅黑"/>
                <a:cs typeface="微软雅黑"/>
              </a:rPr>
              <a:t>其中提示信息为一个字符串，用于提示用户输入数据。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例如：从键盘输入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矩阵，可以采</a:t>
            </a:r>
            <a:r>
              <a:rPr sz="2000" spc="-15" dirty="0">
                <a:solidFill>
                  <a:srgbClr val="0000FF"/>
                </a:solidFill>
                <a:latin typeface="微软雅黑"/>
                <a:cs typeface="微软雅黑"/>
              </a:rPr>
              <a:t>用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下面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的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命令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来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完成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200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inpu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t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（‘输入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矩阵’）；</a:t>
            </a:r>
            <a:endParaRPr sz="2000">
              <a:latin typeface="微软雅黑"/>
              <a:cs typeface="微软雅黑"/>
            </a:endParaRPr>
          </a:p>
          <a:p>
            <a:pPr marL="622300" marR="6350" indent="24765">
              <a:lnSpc>
                <a:spcPct val="101499"/>
              </a:lnSpc>
              <a:spcBef>
                <a:spcPts val="405"/>
              </a:spcBef>
            </a:pPr>
            <a:r>
              <a:rPr sz="2000" spc="-20" dirty="0">
                <a:latin typeface="微软雅黑"/>
                <a:cs typeface="微软雅黑"/>
              </a:rPr>
              <a:t>如果在</a:t>
            </a:r>
            <a:r>
              <a:rPr sz="2000" spc="-10" dirty="0">
                <a:latin typeface="Tahoma"/>
                <a:cs typeface="Tahoma"/>
              </a:rPr>
              <a:t>input</a:t>
            </a:r>
            <a:r>
              <a:rPr sz="2000" spc="-20" dirty="0">
                <a:latin typeface="微软雅黑"/>
                <a:cs typeface="微软雅黑"/>
              </a:rPr>
              <a:t>函数调用时采用’</a:t>
            </a:r>
            <a:r>
              <a:rPr sz="2000" spc="-10" dirty="0">
                <a:latin typeface="Tahoma"/>
                <a:cs typeface="Tahoma"/>
              </a:rPr>
              <a:t>s</a:t>
            </a:r>
            <a:r>
              <a:rPr sz="2000" spc="-5" dirty="0">
                <a:latin typeface="Arial"/>
                <a:cs typeface="Arial"/>
              </a:rPr>
              <a:t>’</a:t>
            </a:r>
            <a:r>
              <a:rPr sz="2000" spc="-20" dirty="0">
                <a:latin typeface="微软雅黑"/>
                <a:cs typeface="微软雅黑"/>
              </a:rPr>
              <a:t>选项，则允许用户输入一个字 符串。</a:t>
            </a:r>
            <a:endParaRPr sz="2000">
              <a:latin typeface="微软雅黑"/>
              <a:cs typeface="微软雅黑"/>
            </a:endParaRPr>
          </a:p>
          <a:p>
            <a:pPr marL="647065">
              <a:lnSpc>
                <a:spcPct val="100000"/>
              </a:lnSpc>
              <a:spcBef>
                <a:spcPts val="445"/>
              </a:spcBef>
            </a:pP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例：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xm</a:t>
            </a:r>
            <a:r>
              <a:rPr sz="20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input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(</a:t>
            </a:r>
            <a:r>
              <a:rPr sz="2000" spc="-5" dirty="0">
                <a:solidFill>
                  <a:srgbClr val="008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What</a:t>
            </a:r>
            <a:r>
              <a:rPr sz="2000" spc="-45" dirty="0">
                <a:solidFill>
                  <a:srgbClr val="008000"/>
                </a:solidFill>
                <a:latin typeface="Arial"/>
                <a:cs typeface="Arial"/>
              </a:rPr>
              <a:t>’</a:t>
            </a:r>
            <a:r>
              <a:rPr sz="2000" spc="-5" dirty="0">
                <a:solidFill>
                  <a:srgbClr val="008000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s</a:t>
            </a:r>
            <a:r>
              <a:rPr sz="2000" spc="2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30" dirty="0">
                <a:solidFill>
                  <a:srgbClr val="008000"/>
                </a:solidFill>
                <a:latin typeface="Tahoma"/>
                <a:cs typeface="Tahoma"/>
              </a:rPr>
              <a:t>y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our</a:t>
            </a:r>
            <a:r>
              <a:rPr sz="20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name</a:t>
            </a:r>
            <a:r>
              <a:rPr sz="2000" spc="-5" dirty="0">
                <a:solidFill>
                  <a:srgbClr val="008000"/>
                </a:solidFill>
                <a:latin typeface="Tahoma"/>
                <a:cs typeface="Tahoma"/>
              </a:rPr>
              <a:t>?</a:t>
            </a:r>
            <a:r>
              <a:rPr sz="2000" spc="-5" dirty="0">
                <a:solidFill>
                  <a:srgbClr val="008000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,</a:t>
            </a:r>
            <a:r>
              <a:rPr sz="2000" spc="-5" dirty="0">
                <a:solidFill>
                  <a:srgbClr val="008000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s</a:t>
            </a:r>
            <a:r>
              <a:rPr sz="2000" spc="-5" dirty="0">
                <a:solidFill>
                  <a:srgbClr val="008000"/>
                </a:solidFill>
                <a:latin typeface="Arial"/>
                <a:cs typeface="Arial"/>
              </a:rPr>
              <a:t>’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);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215"/>
              </a:lnSpc>
            </a:pPr>
            <a:r>
              <a:rPr spc="-20" dirty="0"/>
              <a:t>5.2.1 </a:t>
            </a:r>
            <a:r>
              <a:rPr dirty="0">
                <a:latin typeface="微软雅黑"/>
                <a:cs typeface="微软雅黑"/>
              </a:rPr>
              <a:t>顺序结构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219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183894"/>
            <a:ext cx="6340475" cy="4363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8950" marR="6350" indent="-476250">
              <a:lnSpc>
                <a:spcPct val="1095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、数据的输出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命令窗口输出函数主要有</a:t>
            </a:r>
            <a:r>
              <a:rPr sz="2000" spc="-10" dirty="0">
                <a:latin typeface="Tahoma"/>
                <a:cs typeface="Tahoma"/>
              </a:rPr>
              <a:t>disp</a:t>
            </a:r>
            <a:r>
              <a:rPr sz="2000" spc="-20" dirty="0">
                <a:latin typeface="微软雅黑"/>
                <a:cs typeface="微软雅黑"/>
              </a:rPr>
              <a:t>函数，其调用格式为：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disp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输出项）</a:t>
            </a:r>
            <a:r>
              <a:rPr sz="20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其中输出项既可以为字符串，也可以为矩阵</a:t>
            </a:r>
            <a:r>
              <a:rPr sz="2000" spc="-15" dirty="0">
                <a:latin typeface="微软雅黑"/>
                <a:cs typeface="微软雅黑"/>
              </a:rPr>
              <a:t>。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例如：</a:t>
            </a:r>
            <a:r>
              <a:rPr sz="2000" spc="-10" dirty="0">
                <a:solidFill>
                  <a:srgbClr val="008000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Arial"/>
                <a:cs typeface="Arial"/>
              </a:rPr>
              <a:t>‘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Hell</a:t>
            </a:r>
            <a:r>
              <a:rPr sz="2000" spc="-45" dirty="0">
                <a:solidFill>
                  <a:srgbClr val="0000FF"/>
                </a:solidFill>
                <a:latin typeface="Tahoma"/>
                <a:cs typeface="Tahoma"/>
              </a:rPr>
              <a:t>o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000" spc="1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25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om</a:t>
            </a:r>
            <a:r>
              <a:rPr sz="2000" spc="-5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567690">
              <a:lnSpc>
                <a:spcPct val="100000"/>
              </a:lnSpc>
              <a:spcBef>
                <a:spcPts val="275"/>
              </a:spcBef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disp(A)</a:t>
            </a:r>
            <a:endParaRPr sz="20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250"/>
              </a:spcBef>
            </a:pPr>
            <a:r>
              <a:rPr sz="2000" spc="-20" dirty="0">
                <a:latin typeface="微软雅黑"/>
                <a:cs typeface="微软雅黑"/>
              </a:rPr>
              <a:t>输出为：</a:t>
            </a:r>
            <a:r>
              <a:rPr sz="2000" spc="-10" dirty="0">
                <a:latin typeface="Tahoma"/>
                <a:cs typeface="Tahoma"/>
              </a:rPr>
              <a:t>Hell</a:t>
            </a:r>
            <a:r>
              <a:rPr sz="2000" spc="-45" dirty="0">
                <a:latin typeface="Tahoma"/>
                <a:cs typeface="Tahoma"/>
              </a:rPr>
              <a:t>o</a:t>
            </a:r>
            <a:r>
              <a:rPr sz="2000" spc="-10" dirty="0">
                <a:latin typeface="Tahoma"/>
                <a:cs typeface="Tahoma"/>
              </a:rPr>
              <a:t>,</a:t>
            </a:r>
            <a:r>
              <a:rPr sz="2000" spc="15" dirty="0">
                <a:latin typeface="Tahoma"/>
                <a:cs typeface="Tahoma"/>
              </a:rPr>
              <a:t> </a:t>
            </a:r>
            <a:r>
              <a:rPr sz="2000" spc="-225" dirty="0">
                <a:latin typeface="Tahoma"/>
                <a:cs typeface="Tahoma"/>
              </a:rPr>
              <a:t>T</a:t>
            </a:r>
            <a:r>
              <a:rPr sz="2000" spc="-15" dirty="0">
                <a:latin typeface="Tahoma"/>
                <a:cs typeface="Tahoma"/>
              </a:rPr>
              <a:t>om</a:t>
            </a:r>
            <a:endParaRPr sz="20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240"/>
              </a:spcBef>
            </a:pP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又如：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 =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[1,2,3;</a:t>
            </a:r>
            <a:r>
              <a:rPr sz="2000" spc="-35" dirty="0">
                <a:solidFill>
                  <a:srgbClr val="0000FF"/>
                </a:solidFill>
                <a:latin typeface="Tahoma"/>
                <a:cs typeface="Tahoma"/>
              </a:rPr>
              <a:t>4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5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6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;</a:t>
            </a:r>
            <a:r>
              <a:rPr sz="2000" spc="-160" dirty="0">
                <a:solidFill>
                  <a:srgbClr val="0000FF"/>
                </a:solidFill>
                <a:latin typeface="Tahoma"/>
                <a:cs typeface="Tahoma"/>
              </a:rPr>
              <a:t>7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8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9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];</a:t>
            </a:r>
            <a:endParaRPr sz="2000">
              <a:latin typeface="Tahoma"/>
              <a:cs typeface="Tahoma"/>
            </a:endParaRPr>
          </a:p>
          <a:p>
            <a:pPr marL="1520190">
              <a:lnSpc>
                <a:spcPct val="100000"/>
              </a:lnSpc>
              <a:spcBef>
                <a:spcPts val="225"/>
              </a:spcBef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disp(A)</a:t>
            </a:r>
            <a:endParaRPr sz="2000">
              <a:latin typeface="Tahoma"/>
              <a:cs typeface="Tahoma"/>
            </a:endParaRPr>
          </a:p>
          <a:p>
            <a:pPr marL="567690">
              <a:lnSpc>
                <a:spcPct val="100000"/>
              </a:lnSpc>
              <a:spcBef>
                <a:spcPts val="250"/>
              </a:spcBef>
            </a:pPr>
            <a:r>
              <a:rPr sz="2000" spc="-20" dirty="0">
                <a:latin typeface="微软雅黑"/>
                <a:cs typeface="微软雅黑"/>
              </a:rPr>
              <a:t>输出为：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500"/>
              </a:lnSpc>
              <a:spcBef>
                <a:spcPts val="20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320548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%dis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p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函数输出格式更紧凑</a:t>
            </a:r>
            <a:endParaRPr sz="2000">
              <a:latin typeface="微软雅黑"/>
              <a:cs typeface="微软雅黑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995422" y="4544554"/>
          <a:ext cx="783338" cy="10528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2974"/>
                <a:gridCol w="297009"/>
                <a:gridCol w="243354"/>
              </a:tblGrid>
              <a:tr h="35801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36041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58774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874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285" dirty="0">
                <a:solidFill>
                  <a:srgbClr val="4D009A"/>
                </a:solidFill>
                <a:latin typeface="Arial"/>
                <a:cs typeface="Arial"/>
              </a:rPr>
              <a:t>2.2</a:t>
            </a:r>
            <a:r>
              <a:rPr spc="-11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命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令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窗口的使用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1617" y="1334261"/>
            <a:ext cx="7228840" cy="1534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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激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活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命令窗口。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  <a:tabLst>
                <a:tab pos="621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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“</a:t>
            </a:r>
            <a:r>
              <a:rPr sz="2200" spc="-165" dirty="0">
                <a:solidFill>
                  <a:srgbClr val="0000FF"/>
                </a:solidFill>
                <a:latin typeface="Microsoft JhengHei"/>
                <a:cs typeface="Microsoft JhengHei"/>
              </a:rPr>
              <a:t>&gt;&gt;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”</a:t>
            </a:r>
            <a:r>
              <a:rPr sz="22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与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闪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烁的光标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一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起表明系统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就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绪，等待输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入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。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  <a:tabLst>
                <a:tab pos="621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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窗口脱</a:t>
            </a:r>
            <a:r>
              <a:rPr sz="22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离</a:t>
            </a:r>
            <a:r>
              <a:rPr sz="2200" spc="-15" dirty="0">
                <a:solidFill>
                  <a:srgbClr val="0000FF"/>
                </a:solidFill>
                <a:latin typeface="Arial"/>
                <a:cs typeface="Arial"/>
              </a:rPr>
              <a:t>MATLA</a:t>
            </a:r>
            <a:r>
              <a:rPr sz="2200" spc="-2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桌面。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简单计算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1617" y="2876550"/>
            <a:ext cx="1968500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【例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2.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2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计算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1617" y="3212083"/>
            <a:ext cx="4133850" cy="2606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61315" marR="349885" indent="-349250">
              <a:lnSpc>
                <a:spcPct val="110000"/>
              </a:lnSpc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）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在</a:t>
            </a:r>
            <a:r>
              <a:rPr sz="2200" spc="15" dirty="0">
                <a:solidFill>
                  <a:srgbClr val="4D009A"/>
                </a:solidFill>
                <a:latin typeface="Arial"/>
                <a:cs typeface="Arial"/>
              </a:rPr>
              <a:t>MAT</a:t>
            </a:r>
            <a:r>
              <a:rPr sz="220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200" spc="-6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200" spc="-7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命令窗口输入 以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下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内容：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180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200" spc="-1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5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200" spc="-7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165" dirty="0">
                <a:solidFill>
                  <a:srgbClr val="4D009A"/>
                </a:solidFill>
                <a:latin typeface="Arial"/>
                <a:cs typeface="Arial"/>
              </a:rPr>
              <a:t>7</a:t>
            </a:r>
            <a:r>
              <a:rPr sz="2200" spc="-4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18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200" spc="210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200" spc="180" dirty="0">
                <a:solidFill>
                  <a:srgbClr val="4D009A"/>
                </a:solidFill>
                <a:latin typeface="Arial"/>
                <a:cs typeface="Arial"/>
              </a:rPr>
              <a:t>/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3^2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60"/>
              </a:spcBef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）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按【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En</a:t>
            </a:r>
            <a:r>
              <a:rPr sz="2200" spc="-1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】键，指令</a:t>
            </a:r>
            <a:r>
              <a:rPr sz="22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执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行。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）返回的计算结果：</a:t>
            </a:r>
            <a:endParaRPr sz="2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2200" spc="-110" dirty="0">
                <a:solidFill>
                  <a:srgbClr val="003300"/>
                </a:solidFill>
                <a:latin typeface="Arial"/>
                <a:cs typeface="Arial"/>
              </a:rPr>
              <a:t>ans=</a:t>
            </a:r>
            <a:endParaRPr sz="2200">
              <a:latin typeface="Arial"/>
              <a:cs typeface="Arial"/>
            </a:endParaRPr>
          </a:p>
          <a:p>
            <a:pPr marL="571500">
              <a:lnSpc>
                <a:spcPts val="2610"/>
              </a:lnSpc>
              <a:spcBef>
                <a:spcPts val="260"/>
              </a:spcBef>
            </a:pPr>
            <a:r>
              <a:rPr sz="2200" spc="-125" dirty="0">
                <a:solidFill>
                  <a:srgbClr val="003300"/>
                </a:solidFill>
                <a:latin typeface="Arial"/>
                <a:cs typeface="Arial"/>
              </a:rPr>
              <a:t>2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80235" y="2813992"/>
            <a:ext cx="2014220" cy="446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50" spc="-725" dirty="0">
                <a:solidFill>
                  <a:srgbClr val="3E2281"/>
                </a:solidFill>
                <a:latin typeface="Symbol"/>
                <a:cs typeface="Symbol"/>
              </a:rPr>
              <a:t></a:t>
            </a:r>
            <a:r>
              <a:rPr sz="2775" spc="-209" baseline="-19519" dirty="0">
                <a:solidFill>
                  <a:srgbClr val="3E2281"/>
                </a:solidFill>
                <a:latin typeface="Symbol"/>
                <a:cs typeface="Symbol"/>
              </a:rPr>
              <a:t></a:t>
            </a:r>
            <a:r>
              <a:rPr sz="1850" spc="-10" dirty="0">
                <a:solidFill>
                  <a:srgbClr val="3E2281"/>
                </a:solidFill>
                <a:latin typeface="Times New Roman"/>
                <a:cs typeface="Times New Roman"/>
              </a:rPr>
              <a:t>1</a:t>
            </a:r>
            <a:r>
              <a:rPr sz="1850" spc="35" dirty="0">
                <a:solidFill>
                  <a:srgbClr val="3E2281"/>
                </a:solidFill>
                <a:latin typeface="Times New Roman"/>
                <a:cs typeface="Times New Roman"/>
              </a:rPr>
              <a:t>2</a:t>
            </a:r>
            <a:r>
              <a:rPr sz="1850" spc="-160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40" dirty="0">
                <a:solidFill>
                  <a:srgbClr val="3E2281"/>
                </a:solidFill>
                <a:latin typeface="Symbol"/>
                <a:cs typeface="Symbol"/>
              </a:rPr>
              <a:t></a:t>
            </a:r>
            <a:r>
              <a:rPr sz="1850" spc="-114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35" dirty="0">
                <a:solidFill>
                  <a:srgbClr val="3E2281"/>
                </a:solidFill>
                <a:latin typeface="Times New Roman"/>
                <a:cs typeface="Times New Roman"/>
              </a:rPr>
              <a:t>2</a:t>
            </a:r>
            <a:r>
              <a:rPr sz="1850" spc="-275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40" dirty="0">
                <a:solidFill>
                  <a:srgbClr val="3E2281"/>
                </a:solidFill>
                <a:latin typeface="Symbol"/>
                <a:cs typeface="Symbol"/>
              </a:rPr>
              <a:t></a:t>
            </a:r>
            <a:r>
              <a:rPr sz="1850" spc="-254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3675" spc="-150" baseline="-3401" dirty="0">
                <a:solidFill>
                  <a:srgbClr val="3E2281"/>
                </a:solidFill>
                <a:latin typeface="Symbol"/>
                <a:cs typeface="Symbol"/>
              </a:rPr>
              <a:t></a:t>
            </a:r>
            <a:r>
              <a:rPr sz="1850" spc="35" dirty="0">
                <a:solidFill>
                  <a:srgbClr val="3E2281"/>
                </a:solidFill>
                <a:latin typeface="Times New Roman"/>
                <a:cs typeface="Times New Roman"/>
              </a:rPr>
              <a:t>7</a:t>
            </a:r>
            <a:r>
              <a:rPr sz="1850" spc="-130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40" dirty="0">
                <a:solidFill>
                  <a:srgbClr val="3E2281"/>
                </a:solidFill>
                <a:latin typeface="Symbol"/>
                <a:cs typeface="Symbol"/>
              </a:rPr>
              <a:t></a:t>
            </a:r>
            <a:r>
              <a:rPr sz="1850" spc="-145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85" dirty="0">
                <a:solidFill>
                  <a:srgbClr val="3E2281"/>
                </a:solidFill>
                <a:latin typeface="Times New Roman"/>
                <a:cs typeface="Times New Roman"/>
              </a:rPr>
              <a:t>4</a:t>
            </a:r>
            <a:r>
              <a:rPr sz="3675" spc="-225" baseline="-3401" dirty="0">
                <a:solidFill>
                  <a:srgbClr val="3E2281"/>
                </a:solidFill>
                <a:latin typeface="Symbol"/>
                <a:cs typeface="Symbol"/>
              </a:rPr>
              <a:t></a:t>
            </a:r>
            <a:r>
              <a:rPr sz="1850" spc="-725" dirty="0">
                <a:solidFill>
                  <a:srgbClr val="3E2281"/>
                </a:solidFill>
                <a:latin typeface="Symbol"/>
                <a:cs typeface="Symbol"/>
              </a:rPr>
              <a:t></a:t>
            </a:r>
            <a:r>
              <a:rPr sz="2775" spc="37" baseline="-19519" dirty="0">
                <a:solidFill>
                  <a:srgbClr val="3E2281"/>
                </a:solidFill>
                <a:latin typeface="Symbol"/>
                <a:cs typeface="Symbol"/>
              </a:rPr>
              <a:t></a:t>
            </a:r>
            <a:r>
              <a:rPr sz="2775" spc="-120" baseline="-19519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40" dirty="0">
                <a:solidFill>
                  <a:srgbClr val="3E2281"/>
                </a:solidFill>
                <a:latin typeface="Symbol"/>
                <a:cs typeface="Symbol"/>
              </a:rPr>
              <a:t></a:t>
            </a:r>
            <a:r>
              <a:rPr sz="1850" spc="-229" dirty="0">
                <a:solidFill>
                  <a:srgbClr val="3E2281"/>
                </a:solidFill>
                <a:latin typeface="Times New Roman"/>
                <a:cs typeface="Times New Roman"/>
              </a:rPr>
              <a:t> </a:t>
            </a:r>
            <a:r>
              <a:rPr sz="1850" spc="-25" dirty="0">
                <a:solidFill>
                  <a:srgbClr val="3E2281"/>
                </a:solidFill>
                <a:latin typeface="Times New Roman"/>
                <a:cs typeface="Times New Roman"/>
              </a:rPr>
              <a:t>3</a:t>
            </a:r>
            <a:r>
              <a:rPr sz="1575" spc="44" baseline="44973" dirty="0">
                <a:solidFill>
                  <a:srgbClr val="3E2281"/>
                </a:solidFill>
                <a:latin typeface="Times New Roman"/>
                <a:cs typeface="Times New Roman"/>
              </a:rPr>
              <a:t>2</a:t>
            </a:r>
            <a:endParaRPr sz="1575" baseline="44973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580126" y="2924555"/>
            <a:ext cx="3384804" cy="25732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685"/>
              </a:lnSpc>
            </a:pPr>
            <a:r>
              <a:rPr sz="4000" spc="-5" dirty="0"/>
              <a:t>5.2.</a:t>
            </a:r>
            <a:r>
              <a:rPr sz="4000" dirty="0"/>
              <a:t>1</a:t>
            </a:r>
            <a:r>
              <a:rPr sz="4000" spc="10" dirty="0"/>
              <a:t> </a:t>
            </a:r>
            <a:r>
              <a:rPr sz="4000" dirty="0">
                <a:latin typeface="微软雅黑"/>
                <a:cs typeface="微软雅黑"/>
              </a:rPr>
              <a:t>顺序结构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153667"/>
            <a:ext cx="6182995" cy="4714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8000"/>
              </a:lnSpc>
              <a:tabLst>
                <a:tab pos="777875" algn="l"/>
                <a:tab pos="4619625" algn="l"/>
              </a:tabLst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5.2	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求一元二次方程 </a:t>
            </a:r>
            <a:r>
              <a:rPr sz="2000" spc="-25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3375" b="1" i="1" spc="-1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3375" b="1" i="1" spc="22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950" b="1" spc="7" baseline="3846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1950" b="1" baseline="3846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50" b="1" spc="-89" baseline="38461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spc="15" baseline="-2469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r>
              <a:rPr sz="3375" spc="-202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b="1" i="1" spc="-1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3375" b="1" i="1" spc="1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3375" b="1" i="1" spc="-19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spc="15" baseline="-2469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r>
              <a:rPr sz="3375" spc="-19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b="1" i="1" spc="1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sz="3375" b="1" i="1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spc="15" baseline="-2469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3375" spc="-30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375" b="1" spc="15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r>
              <a:rPr sz="3375" b="1" baseline="-2469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的根。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由于</a:t>
            </a:r>
            <a:r>
              <a:rPr sz="1800" spc="-10" dirty="0">
                <a:latin typeface="Tahoma"/>
                <a:cs typeface="Tahoma"/>
              </a:rPr>
              <a:t>Matla</a:t>
            </a:r>
            <a:r>
              <a:rPr sz="1800" spc="-15" dirty="0">
                <a:latin typeface="Tahoma"/>
                <a:cs typeface="Tahoma"/>
              </a:rPr>
              <a:t>b</a:t>
            </a:r>
            <a:r>
              <a:rPr sz="1800" dirty="0">
                <a:latin typeface="微软雅黑"/>
                <a:cs typeface="微软雅黑"/>
              </a:rPr>
              <a:t>能进行复数运算，所以不需要判断方程的判别式， 可直接根据求根公式求根。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程序如下：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a = input(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'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?');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input('b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?');</a:t>
            </a:r>
            <a:endParaRPr sz="1800">
              <a:latin typeface="Tahoma"/>
              <a:cs typeface="Tahoma"/>
            </a:endParaRPr>
          </a:p>
          <a:p>
            <a:pPr marL="12700" marR="4507230">
              <a:lnSpc>
                <a:spcPct val="110000"/>
              </a:lnSpc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inpu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('c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?'); d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b*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4*a*c;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[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b+sqrt(d))/(2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*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a),(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-sqrt(d))/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(2*a)];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disp(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'x1=',n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u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m2str(x(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1)),',x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=',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um2str(x(2))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]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);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程序输出为：</a:t>
            </a:r>
            <a:endParaRPr sz="1800">
              <a:latin typeface="微软雅黑"/>
              <a:cs typeface="微软雅黑"/>
            </a:endParaRPr>
          </a:p>
          <a:p>
            <a:pPr marL="12700" marR="5441315">
              <a:lnSpc>
                <a:spcPts val="2640"/>
              </a:lnSpc>
              <a:spcBef>
                <a:spcPts val="120"/>
              </a:spcBef>
            </a:pPr>
            <a:r>
              <a:rPr sz="2000" spc="-15" dirty="0">
                <a:latin typeface="Tahoma"/>
                <a:cs typeface="Tahoma"/>
              </a:rPr>
              <a:t>a=?4 b=?78 c=?54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340"/>
              </a:lnSpc>
              <a:spcBef>
                <a:spcPts val="115"/>
              </a:spcBef>
            </a:pPr>
            <a:r>
              <a:rPr sz="2000" spc="-15" dirty="0">
                <a:latin typeface="Tahoma"/>
                <a:cs typeface="Tahoma"/>
              </a:rPr>
              <a:t>x1</a:t>
            </a:r>
            <a:r>
              <a:rPr sz="2000" spc="-20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-0</a:t>
            </a:r>
            <a:r>
              <a:rPr sz="2000" spc="-60" dirty="0">
                <a:latin typeface="Tahoma"/>
                <a:cs typeface="Tahoma"/>
              </a:rPr>
              <a:t>.</a:t>
            </a:r>
            <a:r>
              <a:rPr sz="2000" spc="-15" dirty="0">
                <a:latin typeface="Tahoma"/>
                <a:cs typeface="Tahoma"/>
              </a:rPr>
              <a:t>7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88</a:t>
            </a:r>
            <a:r>
              <a:rPr sz="2000" spc="-20" dirty="0">
                <a:latin typeface="Tahoma"/>
                <a:cs typeface="Tahoma"/>
              </a:rPr>
              <a:t>,</a:t>
            </a:r>
            <a:r>
              <a:rPr sz="2000" spc="-10" dirty="0">
                <a:latin typeface="Tahoma"/>
                <a:cs typeface="Tahoma"/>
              </a:rPr>
              <a:t>x</a:t>
            </a:r>
            <a:r>
              <a:rPr sz="2000" spc="-25" dirty="0">
                <a:latin typeface="Tahoma"/>
                <a:cs typeface="Tahoma"/>
              </a:rPr>
              <a:t>2</a:t>
            </a:r>
            <a:r>
              <a:rPr sz="2000" spc="-20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-1</a:t>
            </a:r>
            <a:r>
              <a:rPr sz="2000" spc="-25" dirty="0">
                <a:latin typeface="Tahoma"/>
                <a:cs typeface="Tahoma"/>
              </a:rPr>
              <a:t>8</a:t>
            </a:r>
            <a:r>
              <a:rPr sz="2000" spc="-65" dirty="0">
                <a:latin typeface="Tahoma"/>
                <a:cs typeface="Tahoma"/>
              </a:rPr>
              <a:t>.</a:t>
            </a:r>
            <a:r>
              <a:rPr sz="2000" spc="-15" dirty="0">
                <a:latin typeface="Tahoma"/>
                <a:cs typeface="Tahoma"/>
              </a:rPr>
              <a:t>78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5.2.1 </a:t>
            </a:r>
            <a:r>
              <a:rPr dirty="0">
                <a:latin typeface="微软雅黑"/>
                <a:cs typeface="微软雅黑"/>
              </a:rPr>
              <a:t>顺序结构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240281"/>
            <a:ext cx="7446009" cy="3609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985" indent="-609600">
              <a:lnSpc>
                <a:spcPct val="110000"/>
              </a:lnSpc>
            </a:pPr>
            <a:r>
              <a:rPr sz="2600" spc="-20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600" spc="-30" dirty="0">
                <a:solidFill>
                  <a:srgbClr val="0000FF"/>
                </a:solidFill>
                <a:latin typeface="微软雅黑"/>
                <a:cs typeface="微软雅黑"/>
              </a:rPr>
              <a:t>、程序的暂停</a:t>
            </a:r>
            <a:r>
              <a:rPr sz="26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600" spc="-30" dirty="0">
                <a:latin typeface="微软雅黑"/>
                <a:cs typeface="微软雅黑"/>
              </a:rPr>
              <a:t>程序执行过程中暂停，可用</a:t>
            </a:r>
            <a:r>
              <a:rPr sz="2600" spc="-15" dirty="0">
                <a:latin typeface="Tahoma"/>
                <a:cs typeface="Tahoma"/>
              </a:rPr>
              <a:t>pause</a:t>
            </a:r>
            <a:r>
              <a:rPr sz="2600" spc="-30" dirty="0">
                <a:latin typeface="微软雅黑"/>
                <a:cs typeface="微软雅黑"/>
              </a:rPr>
              <a:t>函数，其调用</a:t>
            </a:r>
            <a:r>
              <a:rPr sz="2600" spc="-25" dirty="0">
                <a:latin typeface="微软雅黑"/>
                <a:cs typeface="微软雅黑"/>
              </a:rPr>
              <a:t> 格式为：</a:t>
            </a:r>
            <a:endParaRPr sz="2600">
              <a:latin typeface="微软雅黑"/>
              <a:cs typeface="微软雅黑"/>
            </a:endParaRPr>
          </a:p>
          <a:p>
            <a:pPr marL="622300" marR="6350" indent="9525">
              <a:lnSpc>
                <a:spcPct val="110000"/>
              </a:lnSpc>
              <a:spcBef>
                <a:spcPts val="310"/>
              </a:spcBef>
            </a:pPr>
            <a:r>
              <a:rPr sz="2600" spc="-15" dirty="0">
                <a:solidFill>
                  <a:srgbClr val="0000FF"/>
                </a:solidFill>
                <a:latin typeface="Tahoma"/>
                <a:cs typeface="Tahoma"/>
              </a:rPr>
              <a:t>pa</a:t>
            </a:r>
            <a:r>
              <a:rPr sz="2600" spc="-25" dirty="0">
                <a:solidFill>
                  <a:srgbClr val="0000FF"/>
                </a:solidFill>
                <a:latin typeface="Tahoma"/>
                <a:cs typeface="Tahoma"/>
              </a:rPr>
              <a:t>u</a:t>
            </a:r>
            <a:r>
              <a:rPr sz="2600" spc="-15" dirty="0">
                <a:solidFill>
                  <a:srgbClr val="0000FF"/>
                </a:solidFill>
                <a:latin typeface="Tahoma"/>
                <a:cs typeface="Tahoma"/>
              </a:rPr>
              <a:t>se</a:t>
            </a:r>
            <a:r>
              <a:rPr sz="2600" spc="-30" dirty="0">
                <a:solidFill>
                  <a:srgbClr val="0000FF"/>
                </a:solidFill>
                <a:latin typeface="微软雅黑"/>
                <a:cs typeface="微软雅黑"/>
              </a:rPr>
              <a:t>（延迟描述）</a:t>
            </a:r>
            <a:r>
              <a:rPr sz="26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600" spc="-5" dirty="0">
                <a:latin typeface="微软雅黑"/>
                <a:cs typeface="微软雅黑"/>
              </a:rPr>
              <a:t>如果省略延迟时</a:t>
            </a:r>
            <a:r>
              <a:rPr sz="2600" dirty="0">
                <a:latin typeface="微软雅黑"/>
                <a:cs typeface="微软雅黑"/>
              </a:rPr>
              <a:t>间</a:t>
            </a:r>
            <a:r>
              <a:rPr sz="2600" spc="-5" dirty="0">
                <a:latin typeface="微软雅黑"/>
                <a:cs typeface="微软雅黑"/>
              </a:rPr>
              <a:t>，直接使</a:t>
            </a:r>
            <a:r>
              <a:rPr sz="2600" dirty="0">
                <a:latin typeface="微软雅黑"/>
                <a:cs typeface="微软雅黑"/>
              </a:rPr>
              <a:t>用</a:t>
            </a:r>
            <a:r>
              <a:rPr sz="2600" spc="-15" dirty="0">
                <a:latin typeface="Tahoma"/>
                <a:cs typeface="Tahoma"/>
              </a:rPr>
              <a:t>paus</a:t>
            </a:r>
            <a:r>
              <a:rPr sz="2600" spc="-25" dirty="0">
                <a:latin typeface="Tahoma"/>
                <a:cs typeface="Tahoma"/>
              </a:rPr>
              <a:t>e</a:t>
            </a:r>
            <a:r>
              <a:rPr sz="2600" spc="-5" dirty="0">
                <a:latin typeface="微软雅黑"/>
                <a:cs typeface="微软雅黑"/>
              </a:rPr>
              <a:t>，</a:t>
            </a:r>
            <a:r>
              <a:rPr sz="2600" dirty="0">
                <a:latin typeface="微软雅黑"/>
                <a:cs typeface="微软雅黑"/>
              </a:rPr>
              <a:t>则将暂停 </a:t>
            </a:r>
            <a:r>
              <a:rPr sz="2600" spc="-30" dirty="0">
                <a:latin typeface="微软雅黑"/>
                <a:cs typeface="微软雅黑"/>
              </a:rPr>
              <a:t>程序，直到</a:t>
            </a:r>
            <a:endParaRPr sz="2600">
              <a:latin typeface="微软雅黑"/>
              <a:cs typeface="微软雅黑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631825">
              <a:lnSpc>
                <a:spcPct val="100000"/>
              </a:lnSpc>
            </a:pPr>
            <a:r>
              <a:rPr sz="2600" spc="-30" dirty="0">
                <a:latin typeface="微软雅黑"/>
                <a:cs typeface="微软雅黑"/>
              </a:rPr>
              <a:t>用户按任一键后程序继续执行。</a:t>
            </a:r>
            <a:endParaRPr sz="2600">
              <a:latin typeface="微软雅黑"/>
              <a:cs typeface="微软雅黑"/>
            </a:endParaRPr>
          </a:p>
          <a:p>
            <a:pPr>
              <a:lnSpc>
                <a:spcPts val="600"/>
              </a:lnSpc>
              <a:spcBef>
                <a:spcPts val="23"/>
              </a:spcBef>
            </a:pPr>
            <a:endParaRPr sz="600"/>
          </a:p>
          <a:p>
            <a:pPr marL="631825">
              <a:lnSpc>
                <a:spcPct val="100000"/>
              </a:lnSpc>
            </a:pPr>
            <a:r>
              <a:rPr sz="2600" spc="-30" dirty="0">
                <a:solidFill>
                  <a:srgbClr val="FF0000"/>
                </a:solidFill>
                <a:latin typeface="微软雅黑"/>
                <a:cs typeface="微软雅黑"/>
              </a:rPr>
              <a:t>若要强行中止程序的运行可按</a:t>
            </a:r>
            <a:r>
              <a:rPr sz="2600" spc="-15" dirty="0">
                <a:solidFill>
                  <a:srgbClr val="FF0000"/>
                </a:solidFill>
                <a:latin typeface="Tahoma"/>
                <a:cs typeface="Tahoma"/>
              </a:rPr>
              <a:t>Ctrl+</a:t>
            </a:r>
            <a:r>
              <a:rPr sz="2600" spc="-1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600" spc="-30" dirty="0">
                <a:solidFill>
                  <a:srgbClr val="FF0000"/>
                </a:solidFill>
                <a:latin typeface="微软雅黑"/>
                <a:cs typeface="微软雅黑"/>
              </a:rPr>
              <a:t>键。</a:t>
            </a:r>
            <a:endParaRPr sz="26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8210">
              <a:lnSpc>
                <a:spcPts val="4315"/>
              </a:lnSpc>
            </a:pPr>
            <a:r>
              <a:rPr spc="-20" dirty="0"/>
              <a:t>5.2.2 </a:t>
            </a:r>
            <a:r>
              <a:rPr dirty="0">
                <a:latin typeface="微软雅黑"/>
                <a:cs typeface="微软雅黑"/>
              </a:rPr>
              <a:t>选择结构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279905"/>
            <a:ext cx="7386955" cy="4698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选择结构是根据给定的条件成立或不成立，分别执行不同的语句。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用于实现选择结构的语句</a:t>
            </a:r>
            <a:r>
              <a:rPr sz="2000" spc="-15" dirty="0">
                <a:latin typeface="微软雅黑"/>
                <a:cs typeface="微软雅黑"/>
              </a:rPr>
              <a:t>有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语句，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sw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tch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z="2000" spc="-15" dirty="0">
                <a:solidFill>
                  <a:srgbClr val="0000FF"/>
                </a:solidFill>
                <a:latin typeface="微软雅黑"/>
                <a:cs typeface="微软雅黑"/>
              </a:rPr>
              <a:t>和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000" spc="-15" dirty="0">
                <a:solidFill>
                  <a:srgbClr val="0000FF"/>
                </a:solidFill>
                <a:latin typeface="微软雅黑"/>
                <a:cs typeface="微软雅黑"/>
              </a:rPr>
              <a:t>语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句</a:t>
            </a:r>
            <a:r>
              <a:rPr sz="2000" spc="-20" dirty="0"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12700" marR="3806190">
              <a:lnSpc>
                <a:spcPct val="12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1.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在</a:t>
            </a: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中，</a:t>
            </a:r>
            <a:r>
              <a:rPr sz="2000" spc="-10" dirty="0">
                <a:latin typeface="Tahoma"/>
                <a:cs typeface="Tahoma"/>
              </a:rPr>
              <a:t>if</a:t>
            </a:r>
            <a:r>
              <a:rPr sz="2000" spc="-20" dirty="0">
                <a:latin typeface="微软雅黑"/>
                <a:cs typeface="微软雅黑"/>
              </a:rPr>
              <a:t>语句有</a:t>
            </a:r>
            <a:r>
              <a:rPr sz="2000" spc="-15" dirty="0">
                <a:latin typeface="Tahoma"/>
                <a:cs typeface="Tahoma"/>
              </a:rPr>
              <a:t>3</a:t>
            </a:r>
            <a:r>
              <a:rPr sz="2000" spc="-20" dirty="0">
                <a:latin typeface="微软雅黑"/>
                <a:cs typeface="微软雅黑"/>
              </a:rPr>
              <a:t>种格式。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(1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单分支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微软雅黑"/>
                <a:cs typeface="微软雅黑"/>
              </a:rPr>
              <a:t>语句格式：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if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endParaRPr sz="2000">
              <a:latin typeface="微软雅黑"/>
              <a:cs typeface="微软雅黑"/>
            </a:endParaRPr>
          </a:p>
          <a:p>
            <a:pPr marL="330200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例如：当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是整数矩阵时，输出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的值</a:t>
            </a:r>
            <a:endParaRPr sz="2000">
              <a:latin typeface="微软雅黑"/>
              <a:cs typeface="微软雅黑"/>
            </a:endParaRPr>
          </a:p>
          <a:p>
            <a:pPr marL="330200" marR="6069330" indent="-318135">
              <a:lnSpc>
                <a:spcPts val="2880"/>
              </a:lnSpc>
              <a:spcBef>
                <a:spcPts val="160"/>
              </a:spcBef>
            </a:pPr>
            <a:r>
              <a:rPr sz="2000" spc="-10" dirty="0">
                <a:latin typeface="Tahoma"/>
                <a:cs typeface="Tahoma"/>
              </a:rPr>
              <a:t>if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fix(x)</a:t>
            </a:r>
            <a:r>
              <a:rPr sz="2000" spc="-25" dirty="0">
                <a:latin typeface="Tahoma"/>
                <a:cs typeface="Tahoma"/>
              </a:rPr>
              <a:t>=</a:t>
            </a:r>
            <a:r>
              <a:rPr sz="2000" spc="-15" dirty="0">
                <a:latin typeface="Tahoma"/>
                <a:cs typeface="Tahoma"/>
              </a:rPr>
              <a:t>=x</a:t>
            </a:r>
            <a:r>
              <a:rPr sz="2000" spc="-10" dirty="0">
                <a:latin typeface="Tahoma"/>
                <a:cs typeface="Tahoma"/>
              </a:rPr>
              <a:t> disp(x);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000" spc="-15" dirty="0">
                <a:latin typeface="Tahoma"/>
                <a:cs typeface="Tahoma"/>
              </a:rPr>
              <a:t>end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71855">
              <a:lnSpc>
                <a:spcPts val="4685"/>
              </a:lnSpc>
            </a:pPr>
            <a:r>
              <a:rPr sz="4000" spc="-5" dirty="0"/>
              <a:t>5.2.</a:t>
            </a:r>
            <a:r>
              <a:rPr sz="4000" dirty="0"/>
              <a:t>2</a:t>
            </a:r>
            <a:r>
              <a:rPr sz="4000" spc="10" dirty="0"/>
              <a:t> </a:t>
            </a:r>
            <a:r>
              <a:rPr sz="4000" dirty="0">
                <a:latin typeface="微软雅黑"/>
                <a:cs typeface="微软雅黑"/>
              </a:rPr>
              <a:t>选择结构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279397"/>
            <a:ext cx="7368540" cy="4237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(2)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双分</a:t>
            </a:r>
            <a:r>
              <a:rPr sz="2400" spc="-5" dirty="0">
                <a:solidFill>
                  <a:srgbClr val="0000FF"/>
                </a:solidFill>
                <a:latin typeface="微软雅黑"/>
                <a:cs typeface="微软雅黑"/>
              </a:rPr>
              <a:t>支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语句格式：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if</a:t>
            </a:r>
            <a:r>
              <a:rPr sz="24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393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400" spc="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13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else</a:t>
            </a:r>
            <a:endParaRPr sz="2400">
              <a:latin typeface="Tahoma"/>
              <a:cs typeface="Tahoma"/>
            </a:endParaRPr>
          </a:p>
          <a:p>
            <a:pPr marL="12700" marR="5696585" indent="381000">
              <a:lnSpc>
                <a:spcPct val="119600"/>
              </a:lnSpc>
              <a:spcBef>
                <a:spcPts val="25"/>
              </a:spcBef>
              <a:tabLst>
                <a:tab pos="1498600" algn="l"/>
              </a:tabLst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语句组	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2 end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37"/>
              </a:spcBef>
            </a:pPr>
            <a:endParaRPr sz="550"/>
          </a:p>
          <a:p>
            <a:pPr marL="622300" marR="6350" indent="-610235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当条件成立时，执行语句组</a:t>
            </a:r>
            <a:r>
              <a:rPr sz="2400" spc="-20" dirty="0">
                <a:latin typeface="Tahoma"/>
                <a:cs typeface="Tahoma"/>
              </a:rPr>
              <a:t>1</a:t>
            </a:r>
            <a:r>
              <a:rPr sz="2400" dirty="0">
                <a:latin typeface="微软雅黑"/>
                <a:cs typeface="微软雅黑"/>
              </a:rPr>
              <a:t>，否则执行语句</a:t>
            </a:r>
            <a:r>
              <a:rPr sz="2400" spc="-15" dirty="0">
                <a:latin typeface="微软雅黑"/>
                <a:cs typeface="微软雅黑"/>
              </a:rPr>
              <a:t>组</a:t>
            </a:r>
            <a:r>
              <a:rPr sz="2400" spc="-20" dirty="0">
                <a:latin typeface="Tahoma"/>
                <a:cs typeface="Tahoma"/>
              </a:rPr>
              <a:t>2</a:t>
            </a:r>
            <a:r>
              <a:rPr sz="2400" dirty="0">
                <a:latin typeface="微软雅黑"/>
                <a:cs typeface="微软雅黑"/>
              </a:rPr>
              <a:t>，然后 再执行</a:t>
            </a:r>
            <a:r>
              <a:rPr sz="2400" spc="-10" dirty="0">
                <a:latin typeface="Tahoma"/>
                <a:cs typeface="Tahoma"/>
              </a:rPr>
              <a:t>i</a:t>
            </a:r>
            <a:r>
              <a:rPr sz="2400" spc="-15" dirty="0">
                <a:latin typeface="Tahoma"/>
                <a:cs typeface="Tahoma"/>
              </a:rPr>
              <a:t>f</a:t>
            </a:r>
            <a:r>
              <a:rPr sz="2400" dirty="0">
                <a:latin typeface="微软雅黑"/>
                <a:cs typeface="微软雅黑"/>
              </a:rPr>
              <a:t>语句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ts val="2835"/>
              </a:lnSpc>
            </a:pPr>
            <a:r>
              <a:rPr sz="2400" dirty="0">
                <a:latin typeface="微软雅黑"/>
                <a:cs typeface="微软雅黑"/>
              </a:rPr>
              <a:t>的后续语句。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5.2.2 </a:t>
            </a:r>
            <a:r>
              <a:rPr dirty="0">
                <a:latin typeface="微软雅黑"/>
                <a:cs typeface="微软雅黑"/>
              </a:rPr>
              <a:t>选择结构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42339" y="1297178"/>
            <a:ext cx="243967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5.3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计算分段函数：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25965" y="1931733"/>
            <a:ext cx="24969" cy="15808"/>
          </a:xfrm>
          <a:custGeom>
            <a:avLst/>
            <a:gdLst/>
            <a:ahLst/>
            <a:cxnLst/>
            <a:rect l="l" t="t" r="r" b="b"/>
            <a:pathLst>
              <a:path w="24969" h="15808">
                <a:moveTo>
                  <a:pt x="0" y="15808"/>
                </a:moveTo>
                <a:lnTo>
                  <a:pt x="24969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351135" y="1931733"/>
            <a:ext cx="58362" cy="108736"/>
          </a:xfrm>
          <a:custGeom>
            <a:avLst/>
            <a:gdLst/>
            <a:ahLst/>
            <a:cxnLst/>
            <a:rect l="l" t="t" r="r" b="b"/>
            <a:pathLst>
              <a:path w="58362" h="108736">
                <a:moveTo>
                  <a:pt x="0" y="0"/>
                </a:moveTo>
                <a:lnTo>
                  <a:pt x="58362" y="108736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409497" y="1753422"/>
            <a:ext cx="63477" cy="287287"/>
          </a:xfrm>
          <a:custGeom>
            <a:avLst/>
            <a:gdLst/>
            <a:ahLst/>
            <a:cxnLst/>
            <a:rect l="l" t="t" r="r" b="b"/>
            <a:pathLst>
              <a:path w="63477" h="287287">
                <a:moveTo>
                  <a:pt x="0" y="287287"/>
                </a:moveTo>
                <a:lnTo>
                  <a:pt x="63477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472975" y="1752934"/>
            <a:ext cx="592253" cy="0"/>
          </a:xfrm>
          <a:custGeom>
            <a:avLst/>
            <a:gdLst/>
            <a:ahLst/>
            <a:cxnLst/>
            <a:rect l="l" t="t" r="r" b="b"/>
            <a:pathLst>
              <a:path w="592253">
                <a:moveTo>
                  <a:pt x="0" y="0"/>
                </a:moveTo>
                <a:lnTo>
                  <a:pt x="592253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20649" y="1743566"/>
            <a:ext cx="741269" cy="293618"/>
          </a:xfrm>
          <a:custGeom>
            <a:avLst/>
            <a:gdLst/>
            <a:ahLst/>
            <a:cxnLst/>
            <a:rect l="l" t="t" r="r" b="b"/>
            <a:pathLst>
              <a:path w="741269" h="293618">
                <a:moveTo>
                  <a:pt x="43207" y="193642"/>
                </a:moveTo>
                <a:lnTo>
                  <a:pt x="20557" y="193642"/>
                </a:lnTo>
                <a:lnTo>
                  <a:pt x="79421" y="293618"/>
                </a:lnTo>
                <a:lnTo>
                  <a:pt x="91154" y="293618"/>
                </a:lnTo>
                <a:lnTo>
                  <a:pt x="97122" y="266621"/>
                </a:lnTo>
                <a:lnTo>
                  <a:pt x="85338" y="266621"/>
                </a:lnTo>
                <a:lnTo>
                  <a:pt x="43207" y="193642"/>
                </a:lnTo>
                <a:close/>
              </a:path>
              <a:path w="741269" h="293618">
                <a:moveTo>
                  <a:pt x="741269" y="0"/>
                </a:moveTo>
                <a:lnTo>
                  <a:pt x="144302" y="0"/>
                </a:lnTo>
                <a:lnTo>
                  <a:pt x="85338" y="266621"/>
                </a:lnTo>
                <a:lnTo>
                  <a:pt x="97122" y="266621"/>
                </a:lnTo>
                <a:lnTo>
                  <a:pt x="153428" y="11925"/>
                </a:lnTo>
                <a:lnTo>
                  <a:pt x="741269" y="11925"/>
                </a:lnTo>
                <a:lnTo>
                  <a:pt x="741269" y="0"/>
                </a:lnTo>
                <a:close/>
              </a:path>
              <a:path w="741269" h="293618">
                <a:moveTo>
                  <a:pt x="33092" y="176121"/>
                </a:moveTo>
                <a:lnTo>
                  <a:pt x="0" y="197046"/>
                </a:lnTo>
                <a:lnTo>
                  <a:pt x="3910" y="203855"/>
                </a:lnTo>
                <a:lnTo>
                  <a:pt x="20557" y="193642"/>
                </a:lnTo>
                <a:lnTo>
                  <a:pt x="43207" y="193642"/>
                </a:lnTo>
                <a:lnTo>
                  <a:pt x="33092" y="176121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837501" y="2411199"/>
            <a:ext cx="24568" cy="14354"/>
          </a:xfrm>
          <a:custGeom>
            <a:avLst/>
            <a:gdLst/>
            <a:ahLst/>
            <a:cxnLst/>
            <a:rect l="l" t="t" r="r" b="b"/>
            <a:pathLst>
              <a:path w="24568" h="14354">
                <a:moveTo>
                  <a:pt x="0" y="14354"/>
                </a:moveTo>
                <a:lnTo>
                  <a:pt x="24568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62270" y="2411199"/>
            <a:ext cx="58864" cy="97795"/>
          </a:xfrm>
          <a:custGeom>
            <a:avLst/>
            <a:gdLst/>
            <a:ahLst/>
            <a:cxnLst/>
            <a:rect l="l" t="t" r="r" b="b"/>
            <a:pathLst>
              <a:path w="58864" h="97795">
                <a:moveTo>
                  <a:pt x="0" y="0"/>
                </a:moveTo>
                <a:lnTo>
                  <a:pt x="58864" y="97795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21134" y="2250647"/>
            <a:ext cx="63477" cy="258590"/>
          </a:xfrm>
          <a:custGeom>
            <a:avLst/>
            <a:gdLst/>
            <a:ahLst/>
            <a:cxnLst/>
            <a:rect l="l" t="t" r="r" b="b"/>
            <a:pathLst>
              <a:path w="63477" h="258590">
                <a:moveTo>
                  <a:pt x="0" y="258590"/>
                </a:moveTo>
                <a:lnTo>
                  <a:pt x="63477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84611" y="2250408"/>
            <a:ext cx="169072" cy="0"/>
          </a:xfrm>
          <a:custGeom>
            <a:avLst/>
            <a:gdLst/>
            <a:ahLst/>
            <a:cxnLst/>
            <a:rect l="l" t="t" r="r" b="b"/>
            <a:pathLst>
              <a:path w="169072">
                <a:moveTo>
                  <a:pt x="0" y="0"/>
                </a:moveTo>
                <a:lnTo>
                  <a:pt x="169072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32286" y="2240802"/>
            <a:ext cx="318088" cy="264908"/>
          </a:xfrm>
          <a:custGeom>
            <a:avLst/>
            <a:gdLst/>
            <a:ahLst/>
            <a:cxnLst/>
            <a:rect l="l" t="t" r="r" b="b"/>
            <a:pathLst>
              <a:path w="318088" h="264908">
                <a:moveTo>
                  <a:pt x="43614" y="175145"/>
                </a:moveTo>
                <a:lnTo>
                  <a:pt x="20356" y="175145"/>
                </a:lnTo>
                <a:lnTo>
                  <a:pt x="79421" y="264908"/>
                </a:lnTo>
                <a:lnTo>
                  <a:pt x="91655" y="264908"/>
                </a:lnTo>
                <a:lnTo>
                  <a:pt x="97957" y="239122"/>
                </a:lnTo>
                <a:lnTo>
                  <a:pt x="85538" y="239122"/>
                </a:lnTo>
                <a:lnTo>
                  <a:pt x="43614" y="175145"/>
                </a:lnTo>
                <a:close/>
              </a:path>
              <a:path w="318088" h="264908">
                <a:moveTo>
                  <a:pt x="318088" y="0"/>
                </a:moveTo>
                <a:lnTo>
                  <a:pt x="144302" y="0"/>
                </a:lnTo>
                <a:lnTo>
                  <a:pt x="85538" y="239122"/>
                </a:lnTo>
                <a:lnTo>
                  <a:pt x="97957" y="239122"/>
                </a:lnTo>
                <a:lnTo>
                  <a:pt x="153428" y="12154"/>
                </a:lnTo>
                <a:lnTo>
                  <a:pt x="318088" y="12154"/>
                </a:lnTo>
                <a:lnTo>
                  <a:pt x="318088" y="0"/>
                </a:lnTo>
                <a:close/>
              </a:path>
              <a:path w="318088" h="264908">
                <a:moveTo>
                  <a:pt x="33092" y="159088"/>
                </a:moveTo>
                <a:lnTo>
                  <a:pt x="0" y="177574"/>
                </a:lnTo>
                <a:lnTo>
                  <a:pt x="3710" y="184632"/>
                </a:lnTo>
                <a:lnTo>
                  <a:pt x="20356" y="175145"/>
                </a:lnTo>
                <a:lnTo>
                  <a:pt x="43614" y="175145"/>
                </a:lnTo>
                <a:lnTo>
                  <a:pt x="33092" y="15908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301624" y="2402688"/>
            <a:ext cx="24017" cy="17759"/>
          </a:xfrm>
          <a:custGeom>
            <a:avLst/>
            <a:gdLst/>
            <a:ahLst/>
            <a:cxnLst/>
            <a:rect l="l" t="t" r="r" b="b"/>
            <a:pathLst>
              <a:path w="24017" h="17759">
                <a:moveTo>
                  <a:pt x="0" y="17759"/>
                </a:moveTo>
                <a:lnTo>
                  <a:pt x="24017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325882" y="2402688"/>
            <a:ext cx="58814" cy="125524"/>
          </a:xfrm>
          <a:custGeom>
            <a:avLst/>
            <a:gdLst/>
            <a:ahLst/>
            <a:cxnLst/>
            <a:rect l="l" t="t" r="r" b="b"/>
            <a:pathLst>
              <a:path w="58814" h="125524">
                <a:moveTo>
                  <a:pt x="0" y="0"/>
                </a:moveTo>
                <a:lnTo>
                  <a:pt x="58814" y="125524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384696" y="2197857"/>
            <a:ext cx="63707" cy="330599"/>
          </a:xfrm>
          <a:custGeom>
            <a:avLst/>
            <a:gdLst/>
            <a:ahLst/>
            <a:cxnLst/>
            <a:rect l="l" t="t" r="r" b="b"/>
            <a:pathLst>
              <a:path w="63707" h="330599">
                <a:moveTo>
                  <a:pt x="0" y="330599"/>
                </a:moveTo>
                <a:lnTo>
                  <a:pt x="63707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448404" y="2197618"/>
            <a:ext cx="724833" cy="0"/>
          </a:xfrm>
          <a:custGeom>
            <a:avLst/>
            <a:gdLst/>
            <a:ahLst/>
            <a:cxnLst/>
            <a:rect l="l" t="t" r="r" b="b"/>
            <a:pathLst>
              <a:path w="724833">
                <a:moveTo>
                  <a:pt x="0" y="0"/>
                </a:moveTo>
                <a:lnTo>
                  <a:pt x="724833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95858" y="2188011"/>
            <a:ext cx="873870" cy="336917"/>
          </a:xfrm>
          <a:custGeom>
            <a:avLst/>
            <a:gdLst/>
            <a:ahLst/>
            <a:cxnLst/>
            <a:rect l="l" t="t" r="r" b="b"/>
            <a:pathLst>
              <a:path w="873870" h="336917">
                <a:moveTo>
                  <a:pt x="42393" y="220639"/>
                </a:moveTo>
                <a:lnTo>
                  <a:pt x="20346" y="220639"/>
                </a:lnTo>
                <a:lnTo>
                  <a:pt x="79401" y="336917"/>
                </a:lnTo>
                <a:lnTo>
                  <a:pt x="91164" y="336917"/>
                </a:lnTo>
                <a:lnTo>
                  <a:pt x="97151" y="305779"/>
                </a:lnTo>
                <a:lnTo>
                  <a:pt x="85278" y="305779"/>
                </a:lnTo>
                <a:lnTo>
                  <a:pt x="42393" y="220639"/>
                </a:lnTo>
                <a:close/>
              </a:path>
              <a:path w="873870" h="336917">
                <a:moveTo>
                  <a:pt x="873870" y="0"/>
                </a:moveTo>
                <a:lnTo>
                  <a:pt x="144343" y="0"/>
                </a:lnTo>
                <a:lnTo>
                  <a:pt x="85278" y="305779"/>
                </a:lnTo>
                <a:lnTo>
                  <a:pt x="97151" y="305779"/>
                </a:lnTo>
                <a:lnTo>
                  <a:pt x="153649" y="11915"/>
                </a:lnTo>
                <a:lnTo>
                  <a:pt x="873870" y="11915"/>
                </a:lnTo>
                <a:lnTo>
                  <a:pt x="873870" y="0"/>
                </a:lnTo>
                <a:close/>
              </a:path>
              <a:path w="873870" h="336917">
                <a:moveTo>
                  <a:pt x="33082" y="202153"/>
                </a:moveTo>
                <a:lnTo>
                  <a:pt x="0" y="225746"/>
                </a:lnTo>
                <a:lnTo>
                  <a:pt x="4663" y="232316"/>
                </a:lnTo>
                <a:lnTo>
                  <a:pt x="20346" y="220639"/>
                </a:lnTo>
                <a:lnTo>
                  <a:pt x="42393" y="220639"/>
                </a:lnTo>
                <a:lnTo>
                  <a:pt x="33082" y="20215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86323" y="1773019"/>
            <a:ext cx="1312545" cy="301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b="1" i="1" spc="125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650" b="1" spc="7" baseline="42929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1650" b="1" baseline="4292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650" b="1" spc="-75" baseline="4292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r>
              <a:rPr sz="1900" spc="-19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spc="80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1900" b="1" spc="-1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900" b="1" i="1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1900" spc="-1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91554" y="1773019"/>
            <a:ext cx="1287145" cy="34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50" spc="-1425" baseline="16081" dirty="0">
                <a:solidFill>
                  <a:srgbClr val="0000FF"/>
                </a:solidFill>
                <a:latin typeface="Symbol"/>
                <a:cs typeface="Symbol"/>
              </a:rPr>
              <a:t></a:t>
            </a:r>
            <a:r>
              <a:rPr sz="2850" spc="60" baseline="-10233" dirty="0">
                <a:solidFill>
                  <a:srgbClr val="0000FF"/>
                </a:solidFill>
                <a:latin typeface="Symbol"/>
                <a:cs typeface="Symbol"/>
              </a:rPr>
              <a:t></a:t>
            </a:r>
            <a:r>
              <a:rPr sz="19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sz="19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s(</a:t>
            </a:r>
            <a:r>
              <a:rPr sz="1900" b="1" spc="-26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900" b="1" i="1" spc="-10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r>
              <a:rPr sz="1900" spc="-2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1900" b="1" spc="-19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endParaRPr sz="190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91554" y="2241301"/>
            <a:ext cx="1915795" cy="3511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82600" algn="l"/>
                <a:tab pos="1018540" algn="l"/>
              </a:tabLst>
            </a:pPr>
            <a:r>
              <a:rPr sz="2850" spc="-1425" baseline="1461" dirty="0">
                <a:solidFill>
                  <a:srgbClr val="0000FF"/>
                </a:solidFill>
                <a:latin typeface="Symbol"/>
                <a:cs typeface="Symbol"/>
              </a:rPr>
              <a:t></a:t>
            </a:r>
            <a:r>
              <a:rPr sz="2850" baseline="-11695" dirty="0">
                <a:solidFill>
                  <a:srgbClr val="0000FF"/>
                </a:solidFill>
                <a:latin typeface="Symbol"/>
                <a:cs typeface="Symbol"/>
              </a:rPr>
              <a:t></a:t>
            </a:r>
            <a:r>
              <a:rPr sz="2850" spc="-345" baseline="-1169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x	x</a:t>
            </a:r>
            <a:r>
              <a:rPr sz="1900" b="1" i="1" spc="-1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</a:t>
            </a:r>
            <a:r>
              <a:rPr sz="19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900" b="1" i="1" spc="-9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1900" b="1" spc="-1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900" b="1" i="1" spc="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</a:t>
            </a:r>
            <a:r>
              <a:rPr sz="1900" spc="-1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1900" b="1" dirty="0">
                <a:solidFill>
                  <a:srgbClr val="0000FF"/>
                </a:solidFill>
                <a:latin typeface="Times New Roman"/>
                <a:cs typeface="Times New Roman"/>
              </a:rPr>
              <a:t>0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26184" y="1962520"/>
            <a:ext cx="511175" cy="335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00" b="1" i="1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1900" b="1" i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900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1900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50" baseline="-8771" dirty="0">
                <a:solidFill>
                  <a:srgbClr val="0000FF"/>
                </a:solidFill>
                <a:latin typeface="Symbol"/>
                <a:cs typeface="Symbol"/>
              </a:rPr>
              <a:t></a:t>
            </a:r>
            <a:endParaRPr sz="2850" baseline="-8771">
              <a:latin typeface="Symbol"/>
              <a:cs typeface="Symbo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942339" y="2702305"/>
            <a:ext cx="3070860" cy="2885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程序如下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：</a:t>
            </a:r>
            <a:endParaRPr sz="2000">
              <a:latin typeface="Microsoft JhengHei"/>
              <a:cs typeface="Microsoft JhengHei"/>
            </a:endParaRPr>
          </a:p>
          <a:p>
            <a:pPr marL="12700" marR="24130">
              <a:lnSpc>
                <a:spcPts val="2920"/>
              </a:lnSpc>
              <a:spcBef>
                <a:spcPts val="165"/>
              </a:spcBef>
            </a:pPr>
            <a:r>
              <a:rPr sz="2000" b="1" spc="-10" dirty="0">
                <a:latin typeface="Times New Roman"/>
                <a:cs typeface="Times New Roman"/>
              </a:rPr>
              <a:t>x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input(‘</a:t>
            </a:r>
            <a:r>
              <a:rPr sz="2000" spc="-15" dirty="0">
                <a:latin typeface="Microsoft JhengHei"/>
                <a:cs typeface="Microsoft JhengHei"/>
              </a:rPr>
              <a:t>请输</a:t>
            </a:r>
            <a:r>
              <a:rPr sz="2000" spc="-20" dirty="0">
                <a:latin typeface="Microsoft JhengHei"/>
                <a:cs typeface="Microsoft JhengHei"/>
              </a:rPr>
              <a:t>入</a:t>
            </a:r>
            <a:r>
              <a:rPr sz="2000" spc="-95" dirty="0">
                <a:latin typeface="Arial"/>
                <a:cs typeface="Arial"/>
              </a:rPr>
              <a:t>x</a:t>
            </a:r>
            <a:r>
              <a:rPr sz="2000" spc="-15" dirty="0">
                <a:latin typeface="Microsoft JhengHei"/>
                <a:cs typeface="Microsoft JhengHei"/>
              </a:rPr>
              <a:t>的</a:t>
            </a:r>
            <a:r>
              <a:rPr sz="2000" spc="-20" dirty="0">
                <a:latin typeface="Microsoft JhengHei"/>
                <a:cs typeface="Microsoft JhengHei"/>
              </a:rPr>
              <a:t>值</a:t>
            </a:r>
            <a:r>
              <a:rPr sz="2000" spc="-15" dirty="0">
                <a:latin typeface="微软雅黑"/>
                <a:cs typeface="微软雅黑"/>
              </a:rPr>
              <a:t>：</a:t>
            </a:r>
            <a:r>
              <a:rPr sz="2000" b="1" spc="-10" dirty="0">
                <a:latin typeface="Times New Roman"/>
                <a:cs typeface="Times New Roman"/>
              </a:rPr>
              <a:t>'); if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x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==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10</a:t>
            </a:r>
            <a:endParaRPr sz="2000">
              <a:latin typeface="Times New Roman"/>
              <a:cs typeface="Times New Roman"/>
            </a:endParaRPr>
          </a:p>
          <a:p>
            <a:pPr marL="266065">
              <a:lnSpc>
                <a:spcPct val="100000"/>
              </a:lnSpc>
              <a:spcBef>
                <a:spcPts val="295"/>
              </a:spcBef>
            </a:pP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co</a:t>
            </a:r>
            <a:r>
              <a:rPr sz="2000" b="1" spc="-5" dirty="0">
                <a:latin typeface="Times New Roman"/>
                <a:cs typeface="Times New Roman"/>
              </a:rPr>
              <a:t>s</a:t>
            </a:r>
            <a:r>
              <a:rPr sz="2000" b="1" spc="-10" dirty="0">
                <a:latin typeface="Times New Roman"/>
                <a:cs typeface="Times New Roman"/>
              </a:rPr>
              <a:t>(x+1)+sqr</a:t>
            </a:r>
            <a:r>
              <a:rPr sz="2000" b="1" spc="-20" dirty="0">
                <a:latin typeface="Times New Roman"/>
                <a:cs typeface="Times New Roman"/>
              </a:rPr>
              <a:t>t</a:t>
            </a:r>
            <a:r>
              <a:rPr sz="2000" b="1" spc="-10" dirty="0">
                <a:latin typeface="Times New Roman"/>
                <a:cs typeface="Times New Roman"/>
              </a:rPr>
              <a:t>(x*x</a:t>
            </a:r>
            <a:r>
              <a:rPr sz="2000" b="1" spc="-20" dirty="0">
                <a:latin typeface="Times New Roman"/>
                <a:cs typeface="Times New Roman"/>
              </a:rPr>
              <a:t>+</a:t>
            </a:r>
            <a:r>
              <a:rPr sz="2000" b="1" spc="-10" dirty="0">
                <a:latin typeface="Times New Roman"/>
                <a:cs typeface="Times New Roman"/>
              </a:rPr>
              <a:t>1</a:t>
            </a:r>
            <a:r>
              <a:rPr sz="2000" b="1" spc="-20" dirty="0">
                <a:latin typeface="Times New Roman"/>
                <a:cs typeface="Times New Roman"/>
              </a:rPr>
              <a:t>);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else</a:t>
            </a:r>
            <a:endParaRPr sz="2000">
              <a:latin typeface="Times New Roman"/>
              <a:cs typeface="Times New Roman"/>
            </a:endParaRPr>
          </a:p>
          <a:p>
            <a:pPr marL="12700" marR="450215" indent="253365">
              <a:lnSpc>
                <a:spcPct val="120000"/>
              </a:lnSpc>
            </a:pP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x</a:t>
            </a:r>
            <a:r>
              <a:rPr sz="2000" b="1" spc="-5" dirty="0">
                <a:latin typeface="Times New Roman"/>
                <a:cs typeface="Times New Roman"/>
              </a:rPr>
              <a:t>*</a:t>
            </a:r>
            <a:r>
              <a:rPr sz="2000" b="1" spc="-10" dirty="0">
                <a:latin typeface="Times New Roman"/>
                <a:cs typeface="Times New Roman"/>
              </a:rPr>
              <a:t>sqrt(</a:t>
            </a:r>
            <a:r>
              <a:rPr sz="2000" b="1" spc="-5" dirty="0">
                <a:latin typeface="Times New Roman"/>
                <a:cs typeface="Times New Roman"/>
              </a:rPr>
              <a:t>x</a:t>
            </a:r>
            <a:r>
              <a:rPr sz="2000" b="1" spc="-10" dirty="0">
                <a:latin typeface="Times New Roman"/>
                <a:cs typeface="Times New Roman"/>
              </a:rPr>
              <a:t>+sqrt(x)</a:t>
            </a:r>
            <a:r>
              <a:rPr sz="2000" b="1" spc="-20" dirty="0">
                <a:latin typeface="Times New Roman"/>
                <a:cs typeface="Times New Roman"/>
              </a:rPr>
              <a:t>)</a:t>
            </a:r>
            <a:r>
              <a:rPr sz="2000" b="1" spc="-10" dirty="0">
                <a:latin typeface="Times New Roman"/>
                <a:cs typeface="Times New Roman"/>
              </a:rPr>
              <a:t>; end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y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41520" y="2810255"/>
            <a:ext cx="3463925" cy="2503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也可以用单分支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语句来实现：</a:t>
            </a:r>
            <a:endParaRPr sz="2000">
              <a:latin typeface="微软雅黑"/>
              <a:cs typeface="微软雅黑"/>
            </a:endParaRPr>
          </a:p>
          <a:p>
            <a:pPr marL="12700" marR="288925" algn="just">
              <a:lnSpc>
                <a:spcPct val="119800"/>
              </a:lnSpc>
              <a:spcBef>
                <a:spcPts val="5"/>
              </a:spcBef>
            </a:pPr>
            <a:r>
              <a:rPr sz="2000" dirty="0">
                <a:latin typeface="Tahoma"/>
                <a:cs typeface="Tahoma"/>
              </a:rPr>
              <a:t>x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in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0" dirty="0">
                <a:latin typeface="Tahoma"/>
                <a:cs typeface="Tahoma"/>
              </a:rPr>
              <a:t>ut</a:t>
            </a:r>
            <a:r>
              <a:rPr sz="2000" spc="-20" dirty="0">
                <a:latin typeface="Tahoma"/>
                <a:cs typeface="Tahoma"/>
              </a:rPr>
              <a:t>(</a:t>
            </a:r>
            <a:r>
              <a:rPr sz="2000" spc="-10" dirty="0">
                <a:latin typeface="Tahoma"/>
                <a:cs typeface="Tahoma"/>
              </a:rPr>
              <a:t>'</a:t>
            </a:r>
            <a:r>
              <a:rPr sz="2000" dirty="0">
                <a:latin typeface="微软雅黑"/>
                <a:cs typeface="微软雅黑"/>
              </a:rPr>
              <a:t>请输</a:t>
            </a:r>
            <a:r>
              <a:rPr sz="2000" spc="-5" dirty="0">
                <a:latin typeface="微软雅黑"/>
                <a:cs typeface="微软雅黑"/>
              </a:rPr>
              <a:t>入</a:t>
            </a:r>
            <a:r>
              <a:rPr sz="2000" spc="-5" dirty="0">
                <a:latin typeface="Tahoma"/>
                <a:cs typeface="Tahoma"/>
              </a:rPr>
              <a:t>x</a:t>
            </a:r>
            <a:r>
              <a:rPr sz="2000" spc="-5" dirty="0">
                <a:latin typeface="微软雅黑"/>
                <a:cs typeface="微软雅黑"/>
              </a:rPr>
              <a:t>的值</a:t>
            </a:r>
            <a:r>
              <a:rPr sz="2000" dirty="0">
                <a:latin typeface="微软雅黑"/>
                <a:cs typeface="微软雅黑"/>
              </a:rPr>
              <a:t>：</a:t>
            </a:r>
            <a:r>
              <a:rPr sz="2000" spc="4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'); y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cos(x+1)+s</a:t>
            </a:r>
            <a:r>
              <a:rPr sz="2000" spc="-25" dirty="0">
                <a:latin typeface="Tahoma"/>
                <a:cs typeface="Tahoma"/>
              </a:rPr>
              <a:t>q</a:t>
            </a:r>
            <a:r>
              <a:rPr sz="2000" spc="-10" dirty="0">
                <a:latin typeface="Tahoma"/>
                <a:cs typeface="Tahoma"/>
              </a:rPr>
              <a:t>rt(x*x+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0" dirty="0">
                <a:latin typeface="Tahoma"/>
                <a:cs typeface="Tahoma"/>
              </a:rPr>
              <a:t>); if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x~=10</a:t>
            </a:r>
            <a:endParaRPr sz="2000">
              <a:latin typeface="Tahoma"/>
              <a:cs typeface="Tahoma"/>
            </a:endParaRPr>
          </a:p>
          <a:p>
            <a:pPr marL="12700" marR="620395" indent="317500">
              <a:lnSpc>
                <a:spcPct val="120000"/>
              </a:lnSpc>
            </a:pPr>
            <a:r>
              <a:rPr sz="2000" spc="-10" dirty="0">
                <a:latin typeface="Tahoma"/>
                <a:cs typeface="Tahoma"/>
              </a:rPr>
              <a:t>y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x*sqrt(x+sqrt</a:t>
            </a:r>
            <a:r>
              <a:rPr sz="2000" spc="-20" dirty="0">
                <a:latin typeface="Tahoma"/>
                <a:cs typeface="Tahoma"/>
              </a:rPr>
              <a:t>(</a:t>
            </a:r>
            <a:r>
              <a:rPr sz="2000" spc="-10" dirty="0">
                <a:latin typeface="Tahoma"/>
                <a:cs typeface="Tahoma"/>
              </a:rPr>
              <a:t>x)); end</a:t>
            </a:r>
            <a:endParaRPr sz="2000">
              <a:latin typeface="Tahoma"/>
              <a:cs typeface="Tahoma"/>
            </a:endParaRPr>
          </a:p>
          <a:p>
            <a:pPr marL="12700" marR="3317875" algn="just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ahoma"/>
                <a:cs typeface="Tahoma"/>
              </a:rPr>
              <a:t>y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5.2.2 </a:t>
            </a:r>
            <a:r>
              <a:rPr dirty="0">
                <a:latin typeface="微软雅黑"/>
                <a:cs typeface="微软雅黑"/>
              </a:rPr>
              <a:t>选择结构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243329"/>
            <a:ext cx="1765935" cy="4332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(3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多分支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latin typeface="微软雅黑"/>
                <a:cs typeface="微软雅黑"/>
              </a:rPr>
              <a:t>语句格式：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if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  <a:p>
            <a:pPr marL="12700" marR="363855" indent="317500">
              <a:lnSpc>
                <a:spcPts val="2880"/>
              </a:lnSpc>
              <a:spcBef>
                <a:spcPts val="175"/>
              </a:spcBef>
              <a:tabLst>
                <a:tab pos="749300" algn="l"/>
              </a:tabLst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000" spc="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elseif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305"/>
              </a:spcBef>
              <a:tabLst>
                <a:tab pos="1250315" algn="l"/>
              </a:tabLst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	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2000" spc="-20" dirty="0">
                <a:solidFill>
                  <a:srgbClr val="FF0000"/>
                </a:solidFill>
                <a:latin typeface="Arial"/>
                <a:cs typeface="Arial"/>
              </a:rPr>
              <a:t>…</a:t>
            </a:r>
            <a:endParaRPr sz="2000">
              <a:latin typeface="Arial"/>
              <a:cs typeface="Arial"/>
            </a:endParaRPr>
          </a:p>
          <a:p>
            <a:pPr marL="330200" marR="288925" indent="-318135">
              <a:lnSpc>
                <a:spcPct val="120000"/>
              </a:lnSpc>
              <a:spcBef>
                <a:spcPts val="45"/>
              </a:spcBef>
              <a:tabLst>
                <a:tab pos="749300" algn="l"/>
                <a:tab pos="1250315" algn="l"/>
              </a:tabLst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elseif	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	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else</a:t>
            </a:r>
            <a:endParaRPr sz="20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490"/>
              </a:spcBef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2800">
              <a:lnSpc>
                <a:spcPts val="4785"/>
              </a:lnSpc>
            </a:pPr>
            <a:r>
              <a:rPr sz="4000" dirty="0">
                <a:latin typeface="微软雅黑"/>
                <a:cs typeface="微软雅黑"/>
              </a:rPr>
              <a:t>例</a:t>
            </a:r>
            <a:r>
              <a:rPr sz="4000" spc="-5" dirty="0"/>
              <a:t>5.</a:t>
            </a:r>
            <a:r>
              <a:rPr sz="4000" dirty="0"/>
              <a:t>4</a:t>
            </a:r>
            <a:r>
              <a:rPr sz="4000" spc="5" dirty="0"/>
              <a:t> </a:t>
            </a:r>
            <a:r>
              <a:rPr sz="4000" dirty="0">
                <a:latin typeface="微软雅黑"/>
                <a:cs typeface="微软雅黑"/>
              </a:rPr>
              <a:t>大小写字母的置换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8068" y="1116583"/>
            <a:ext cx="7797800" cy="3893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10000"/>
              </a:lnSpc>
            </a:pPr>
            <a:r>
              <a:rPr sz="1800" dirty="0">
                <a:latin typeface="微软雅黑"/>
                <a:cs typeface="微软雅黑"/>
              </a:rPr>
              <a:t>输入一个字符，若为大写字母，则输出其对应的小写字母；若为小写字母，则 输出其对应的大写字母；若为数字字符则输出其对应的数值，若为其他字符则 原样输出。</a:t>
            </a:r>
            <a:endParaRPr sz="1800">
              <a:latin typeface="微软雅黑"/>
              <a:cs typeface="微软雅黑"/>
            </a:endParaRPr>
          </a:p>
          <a:p>
            <a:pPr marL="12700" marR="6635750" algn="just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程序如下：</a:t>
            </a:r>
            <a:endParaRPr sz="1800">
              <a:latin typeface="微软雅黑"/>
              <a:cs typeface="微软雅黑"/>
            </a:endParaRPr>
          </a:p>
          <a:p>
            <a:pPr marL="12700" marR="3703954">
              <a:lnSpc>
                <a:spcPts val="2630"/>
              </a:lnSpc>
              <a:spcBef>
                <a:spcPts val="105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input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请输入一个字符’，‘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); if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&gt;=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&amp;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c&lt;=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Z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endParaRPr sz="2000">
              <a:latin typeface="Arial"/>
              <a:cs typeface="Arial"/>
            </a:endParaRPr>
          </a:p>
          <a:p>
            <a:pPr marL="12700" marR="3108960" indent="317500">
              <a:lnSpc>
                <a:spcPts val="264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disp(setstr(abs(c)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 +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abs(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sz="2000" spc="-3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abs(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)));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elseif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c&gt;=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8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&amp;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c&lt;=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z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endParaRPr sz="2000">
              <a:latin typeface="Arial"/>
              <a:cs typeface="Arial"/>
            </a:endParaRPr>
          </a:p>
          <a:p>
            <a:pPr marL="12700" marR="3027045" indent="317500">
              <a:lnSpc>
                <a:spcPts val="264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disp(setstr(abs(c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- abs(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+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ab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)));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elseif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c&gt;=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0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&amp;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c&lt;=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9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endParaRPr sz="2000">
              <a:latin typeface="Arial"/>
              <a:cs typeface="Arial"/>
            </a:endParaRPr>
          </a:p>
          <a:p>
            <a:pPr marL="330200">
              <a:lnSpc>
                <a:spcPct val="100000"/>
              </a:lnSpc>
              <a:spcBef>
                <a:spcPts val="11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disp(abs(c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r>
              <a:rPr sz="2000" spc="-3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ab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‘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0</a:t>
            </a:r>
            <a:r>
              <a:rPr sz="2000" spc="-5" dirty="0">
                <a:solidFill>
                  <a:srgbClr val="FF0000"/>
                </a:solidFill>
                <a:latin typeface="Arial"/>
                <a:cs typeface="Arial"/>
              </a:rPr>
              <a:t>’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));</a:t>
            </a:r>
            <a:endParaRPr sz="2000">
              <a:latin typeface="Tahoma"/>
              <a:cs typeface="Tahoma"/>
            </a:endParaRPr>
          </a:p>
          <a:p>
            <a:pPr marL="12700" marR="7339965" algn="just">
              <a:lnSpc>
                <a:spcPct val="100000"/>
              </a:lnSpc>
              <a:spcBef>
                <a:spcPts val="275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else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8068" y="5005070"/>
            <a:ext cx="1196340" cy="676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317500">
              <a:lnSpc>
                <a:spcPct val="11000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disp(c); end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9620" y="5222240"/>
            <a:ext cx="378777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setst</a:t>
            </a:r>
            <a:r>
              <a:rPr sz="24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可以得到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ASC</a:t>
            </a:r>
            <a:r>
              <a:rPr sz="2400" spc="5" dirty="0">
                <a:solidFill>
                  <a:srgbClr val="0000FF"/>
                </a:solidFill>
                <a:latin typeface="微软雅黑"/>
                <a:cs typeface="微软雅黑"/>
              </a:rPr>
              <a:t>Ⅱ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码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6450">
              <a:lnSpc>
                <a:spcPts val="4785"/>
              </a:lnSpc>
            </a:pPr>
            <a:r>
              <a:rPr sz="4000" spc="-5" dirty="0"/>
              <a:t>5.2.</a:t>
            </a:r>
            <a:r>
              <a:rPr sz="4000" dirty="0"/>
              <a:t>2</a:t>
            </a:r>
            <a:r>
              <a:rPr sz="4000" spc="10" dirty="0"/>
              <a:t> </a:t>
            </a:r>
            <a:r>
              <a:rPr sz="4000" dirty="0">
                <a:latin typeface="微软雅黑"/>
                <a:cs typeface="微软雅黑"/>
              </a:rPr>
              <a:t>选择结构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8068" y="1182369"/>
            <a:ext cx="8094345" cy="2930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switch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sw</a:t>
            </a:r>
            <a:r>
              <a:rPr sz="2000" spc="0" dirty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tc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h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语句根据表达式的取值不同，分别执行不同的语句，其语句格式：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switch</a:t>
            </a:r>
            <a:r>
              <a:rPr sz="2000" spc="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表达式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case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表达式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  <a:p>
            <a:pPr marL="12700" marR="6540500" indent="634365">
              <a:lnSpc>
                <a:spcPct val="120000"/>
              </a:lnSpc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case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表达式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  <a:p>
            <a:pPr marL="647065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2000" spc="-20" dirty="0">
                <a:solidFill>
                  <a:srgbClr val="FF0000"/>
                </a:solidFill>
                <a:latin typeface="Arial"/>
                <a:cs typeface="Arial"/>
              </a:rPr>
              <a:t>…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8068" y="4169664"/>
            <a:ext cx="1723389" cy="1772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case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表达式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endParaRPr sz="2000">
              <a:latin typeface="Tahoma"/>
              <a:cs typeface="Tahoma"/>
            </a:endParaRPr>
          </a:p>
          <a:p>
            <a:pPr marL="12700" marR="94615" indent="634365">
              <a:lnSpc>
                <a:spcPct val="119500"/>
              </a:lnSpc>
              <a:spcBef>
                <a:spcPts val="10"/>
              </a:spcBef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otherwise</a:t>
            </a:r>
            <a:endParaRPr sz="2000">
              <a:latin typeface="Tahoma"/>
              <a:cs typeface="Tahoma"/>
            </a:endParaRPr>
          </a:p>
          <a:p>
            <a:pPr marL="727075">
              <a:lnSpc>
                <a:spcPct val="100000"/>
              </a:lnSpc>
              <a:spcBef>
                <a:spcPts val="490"/>
              </a:spcBef>
            </a:pPr>
            <a:r>
              <a:rPr sz="2000" spc="-5" dirty="0">
                <a:solidFill>
                  <a:srgbClr val="FF0000"/>
                </a:solidFill>
                <a:latin typeface="微软雅黑"/>
                <a:cs typeface="微软雅黑"/>
              </a:rPr>
              <a:t>语句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组</a:t>
            </a:r>
            <a:r>
              <a:rPr sz="2000" spc="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50642" y="4250182"/>
            <a:ext cx="6066790" cy="938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00000"/>
              </a:lnSpc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switch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子句后面的表达式应为一个标量或一个字符串；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cas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子</a:t>
            </a:r>
            <a:r>
              <a:rPr sz="2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句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后面的表达式不仅可以为一个标量或一个字符 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串，还可以为一个元胞矩阵。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0">
              <a:lnSpc>
                <a:spcPts val="4785"/>
              </a:lnSpc>
            </a:pPr>
            <a:r>
              <a:rPr sz="4000" dirty="0">
                <a:latin typeface="微软雅黑"/>
                <a:cs typeface="微软雅黑"/>
              </a:rPr>
              <a:t>例</a:t>
            </a:r>
            <a:r>
              <a:rPr sz="4000" spc="-5" dirty="0"/>
              <a:t>5.5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290065"/>
            <a:ext cx="734060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40"/>
              </a:lnSpc>
            </a:pPr>
            <a:r>
              <a:rPr sz="2400" dirty="0">
                <a:latin typeface="微软雅黑"/>
                <a:cs typeface="微软雅黑"/>
              </a:rPr>
              <a:t>某商场对顾客所购买的商品实行打折销售，标准如下：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017" y="1655825"/>
            <a:ext cx="2670810" cy="2967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35000"/>
              </a:lnSpc>
            </a:pPr>
            <a:r>
              <a:rPr sz="2400" spc="-15" dirty="0">
                <a:latin typeface="Tahoma"/>
                <a:cs typeface="Tahoma"/>
              </a:rPr>
              <a:t>price&lt;200 20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&lt;=pri</a:t>
            </a:r>
            <a:r>
              <a:rPr sz="2400" dirty="0">
                <a:latin typeface="Tahoma"/>
                <a:cs typeface="Tahoma"/>
              </a:rPr>
              <a:t>ce</a:t>
            </a:r>
            <a:r>
              <a:rPr sz="2400" spc="-15" dirty="0">
                <a:latin typeface="Tahoma"/>
                <a:cs typeface="Tahoma"/>
              </a:rPr>
              <a:t>&lt;500 50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&lt;=pri</a:t>
            </a:r>
            <a:r>
              <a:rPr sz="2400" dirty="0">
                <a:latin typeface="Tahoma"/>
                <a:cs typeface="Tahoma"/>
              </a:rPr>
              <a:t>ce</a:t>
            </a:r>
            <a:r>
              <a:rPr sz="2400" spc="-15" dirty="0">
                <a:latin typeface="Tahoma"/>
                <a:cs typeface="Tahoma"/>
              </a:rPr>
              <a:t>&lt;1000 10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0&lt;=pr</a:t>
            </a:r>
            <a:r>
              <a:rPr sz="2400" spc="-20" dirty="0">
                <a:latin typeface="Tahoma"/>
                <a:cs typeface="Tahoma"/>
              </a:rPr>
              <a:t>i</a:t>
            </a:r>
            <a:r>
              <a:rPr sz="2400" dirty="0">
                <a:latin typeface="Tahoma"/>
                <a:cs typeface="Tahoma"/>
              </a:rPr>
              <a:t>ce</a:t>
            </a:r>
            <a:r>
              <a:rPr sz="2400" spc="-20" dirty="0">
                <a:latin typeface="Tahoma"/>
                <a:cs typeface="Tahoma"/>
              </a:rPr>
              <a:t>&lt;</a:t>
            </a:r>
            <a:r>
              <a:rPr sz="2400" spc="-10" dirty="0">
                <a:latin typeface="Tahoma"/>
                <a:cs typeface="Tahoma"/>
              </a:rPr>
              <a:t>2</a:t>
            </a:r>
            <a:r>
              <a:rPr sz="2400" spc="-15" dirty="0">
                <a:latin typeface="Tahoma"/>
                <a:cs typeface="Tahoma"/>
              </a:rPr>
              <a:t>500 25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0&lt;=pr</a:t>
            </a:r>
            <a:r>
              <a:rPr sz="2400" spc="-20" dirty="0">
                <a:latin typeface="Tahoma"/>
                <a:cs typeface="Tahoma"/>
              </a:rPr>
              <a:t>i</a:t>
            </a:r>
            <a:r>
              <a:rPr sz="2400" dirty="0">
                <a:latin typeface="Tahoma"/>
                <a:cs typeface="Tahoma"/>
              </a:rPr>
              <a:t>ce</a:t>
            </a:r>
            <a:r>
              <a:rPr sz="2400" spc="-20" dirty="0">
                <a:latin typeface="Tahoma"/>
                <a:cs typeface="Tahoma"/>
              </a:rPr>
              <a:t>&lt;</a:t>
            </a:r>
            <a:r>
              <a:rPr sz="2400" spc="-10" dirty="0">
                <a:latin typeface="Tahoma"/>
                <a:cs typeface="Tahoma"/>
              </a:rPr>
              <a:t>5</a:t>
            </a:r>
            <a:r>
              <a:rPr sz="2400" spc="-15" dirty="0">
                <a:latin typeface="Tahoma"/>
                <a:cs typeface="Tahoma"/>
              </a:rPr>
              <a:t>000 50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0&lt;=pr</a:t>
            </a:r>
            <a:r>
              <a:rPr sz="2400" spc="-20" dirty="0">
                <a:latin typeface="Tahoma"/>
                <a:cs typeface="Tahoma"/>
              </a:rPr>
              <a:t>i</a:t>
            </a:r>
            <a:r>
              <a:rPr sz="2400" dirty="0">
                <a:latin typeface="Tahoma"/>
                <a:cs typeface="Tahoma"/>
              </a:rPr>
              <a:t>ce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36339" y="1783841"/>
            <a:ext cx="1329055" cy="2839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945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没有折扣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60325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3%</a:t>
            </a:r>
            <a:r>
              <a:rPr sz="2400" spc="-20" dirty="0">
                <a:latin typeface="微软雅黑"/>
                <a:cs typeface="微软雅黑"/>
              </a:rPr>
              <a:t>折扣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36195">
              <a:lnSpc>
                <a:spcPct val="100000"/>
              </a:lnSpc>
            </a:pPr>
            <a:r>
              <a:rPr sz="2400" spc="-25" dirty="0">
                <a:latin typeface="Tahoma"/>
                <a:cs typeface="Tahoma"/>
              </a:rPr>
              <a:t>5</a:t>
            </a:r>
            <a:r>
              <a:rPr sz="2400" spc="-20" dirty="0">
                <a:latin typeface="Tahoma"/>
                <a:cs typeface="Tahoma"/>
              </a:rPr>
              <a:t>%</a:t>
            </a:r>
            <a:r>
              <a:rPr sz="2400" dirty="0">
                <a:latin typeface="微软雅黑"/>
                <a:cs typeface="微软雅黑"/>
              </a:rPr>
              <a:t>折扣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9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8%</a:t>
            </a:r>
            <a:r>
              <a:rPr sz="2400" spc="-20" dirty="0">
                <a:latin typeface="微软雅黑"/>
                <a:cs typeface="微软雅黑"/>
              </a:rPr>
              <a:t>折扣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spc="-15" dirty="0">
                <a:latin typeface="Tahoma"/>
                <a:cs typeface="Tahoma"/>
              </a:rPr>
              <a:t>1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20" dirty="0">
                <a:latin typeface="Tahoma"/>
                <a:cs typeface="Tahoma"/>
              </a:rPr>
              <a:t>%</a:t>
            </a:r>
            <a:r>
              <a:rPr sz="2400" dirty="0">
                <a:latin typeface="微软雅黑"/>
                <a:cs typeface="微软雅黑"/>
              </a:rPr>
              <a:t>折扣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76200">
              <a:lnSpc>
                <a:spcPct val="100000"/>
              </a:lnSpc>
            </a:pPr>
            <a:r>
              <a:rPr sz="2400" spc="-25" dirty="0">
                <a:latin typeface="Tahoma"/>
                <a:cs typeface="Tahoma"/>
              </a:rPr>
              <a:t>1</a:t>
            </a:r>
            <a:r>
              <a:rPr sz="2400" spc="-20" dirty="0">
                <a:latin typeface="Tahoma"/>
                <a:cs typeface="Tahoma"/>
              </a:rPr>
              <a:t>4%</a:t>
            </a:r>
            <a:r>
              <a:rPr sz="2400" dirty="0">
                <a:latin typeface="微软雅黑"/>
                <a:cs typeface="微软雅黑"/>
              </a:rPr>
              <a:t>折扣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06017" y="4746752"/>
            <a:ext cx="5816600" cy="8547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输入所售商品的价格，求其实际销售价格。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12700">
              <a:lnSpc>
                <a:spcPts val="2840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请同学们试着编程实现。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32916" y="156209"/>
            <a:ext cx="2058670" cy="592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65"/>
              </a:lnSpc>
            </a:pPr>
            <a:r>
              <a:rPr sz="4000" dirty="0">
                <a:solidFill>
                  <a:srgbClr val="333399"/>
                </a:solidFill>
                <a:latin typeface="微软雅黑"/>
                <a:cs typeface="微软雅黑"/>
              </a:rPr>
              <a:t>程序如下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229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257970"/>
            <a:ext cx="3340735" cy="600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1600"/>
              </a:lnSpc>
            </a:pPr>
            <a:r>
              <a:rPr sz="1600" dirty="0">
                <a:latin typeface="Tahoma"/>
                <a:cs typeface="Tahoma"/>
              </a:rPr>
              <a:t>price</a:t>
            </a:r>
            <a:r>
              <a:rPr sz="1600" spc="-1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input(</a:t>
            </a:r>
            <a:r>
              <a:rPr sz="1600" spc="-5" dirty="0">
                <a:latin typeface="Arial"/>
                <a:cs typeface="Arial"/>
              </a:rPr>
              <a:t>‘</a:t>
            </a:r>
            <a:r>
              <a:rPr sz="1600" dirty="0">
                <a:latin typeface="微软雅黑"/>
                <a:cs typeface="微软雅黑"/>
              </a:rPr>
              <a:t>请输入商品价</a:t>
            </a:r>
            <a:r>
              <a:rPr sz="1600" spc="-10" dirty="0">
                <a:latin typeface="微软雅黑"/>
                <a:cs typeface="微软雅黑"/>
              </a:rPr>
              <a:t>格</a:t>
            </a:r>
            <a:r>
              <a:rPr sz="1600" dirty="0">
                <a:latin typeface="微软雅黑"/>
                <a:cs typeface="微软雅黑"/>
              </a:rPr>
              <a:t>’</a:t>
            </a:r>
            <a:r>
              <a:rPr sz="1600" spc="-10" dirty="0">
                <a:latin typeface="微软雅黑"/>
                <a:cs typeface="微软雅黑"/>
              </a:rPr>
              <a:t>）； </a:t>
            </a:r>
            <a:r>
              <a:rPr sz="1600" dirty="0">
                <a:latin typeface="Tahoma"/>
                <a:cs typeface="Tahoma"/>
              </a:rPr>
              <a:t>switch</a:t>
            </a:r>
            <a:r>
              <a:rPr sz="1600" spc="-1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fi</a:t>
            </a:r>
            <a:r>
              <a:rPr sz="1600" spc="-5" dirty="0">
                <a:latin typeface="Tahoma"/>
                <a:cs typeface="Tahoma"/>
              </a:rPr>
              <a:t>x</a:t>
            </a:r>
            <a:r>
              <a:rPr sz="1600" dirty="0">
                <a:latin typeface="微软雅黑"/>
                <a:cs typeface="微软雅黑"/>
              </a:rPr>
              <a:t>（</a:t>
            </a:r>
            <a:r>
              <a:rPr sz="1600" dirty="0">
                <a:latin typeface="Tahoma"/>
                <a:cs typeface="Tahoma"/>
              </a:rPr>
              <a:t>price/100)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916" y="1852615"/>
            <a:ext cx="2277745" cy="4102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0700" marR="942340" indent="-254635">
              <a:lnSpc>
                <a:spcPct val="119400"/>
              </a:lnSpc>
            </a:pPr>
            <a:r>
              <a:rPr sz="1600" dirty="0">
                <a:latin typeface="Tahoma"/>
                <a:cs typeface="Tahoma"/>
              </a:rPr>
              <a:t>case{0,1} </a:t>
            </a: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0;</a:t>
            </a:r>
            <a:endParaRPr sz="1600">
              <a:latin typeface="Tahoma"/>
              <a:cs typeface="Tahoma"/>
            </a:endParaRPr>
          </a:p>
          <a:p>
            <a:pPr marL="266065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latin typeface="Tahoma"/>
                <a:cs typeface="Tahoma"/>
              </a:rPr>
              <a:t>case{2,3,4}</a:t>
            </a:r>
            <a:endParaRPr sz="1600">
              <a:latin typeface="Tahoma"/>
              <a:cs typeface="Tahoma"/>
            </a:endParaRPr>
          </a:p>
          <a:p>
            <a:pPr marL="266065" marR="291465" indent="254000">
              <a:lnSpc>
                <a:spcPct val="119400"/>
              </a:lnSpc>
              <a:spcBef>
                <a:spcPts val="20"/>
              </a:spcBef>
            </a:pP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3/100</a:t>
            </a:r>
            <a:r>
              <a:rPr sz="1600" spc="-10" dirty="0">
                <a:latin typeface="Tahoma"/>
                <a:cs typeface="Tahoma"/>
              </a:rPr>
              <a:t>;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case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num2cel</a:t>
            </a:r>
            <a:r>
              <a:rPr sz="1600" spc="-5" dirty="0">
                <a:latin typeface="Tahoma"/>
                <a:cs typeface="Tahoma"/>
              </a:rPr>
              <a:t>l</a:t>
            </a:r>
            <a:r>
              <a:rPr sz="1600" dirty="0">
                <a:latin typeface="Tahoma"/>
                <a:cs typeface="Tahoma"/>
              </a:rPr>
              <a:t>(5:9)</a:t>
            </a:r>
            <a:endParaRPr sz="1600">
              <a:latin typeface="Tahoma"/>
              <a:cs typeface="Tahoma"/>
            </a:endParaRPr>
          </a:p>
          <a:p>
            <a:pPr marL="520700">
              <a:lnSpc>
                <a:spcPct val="100000"/>
              </a:lnSpc>
              <a:spcBef>
                <a:spcPts val="395"/>
              </a:spcBef>
            </a:pP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5/100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520700" marR="6350" indent="-190500">
              <a:lnSpc>
                <a:spcPts val="2320"/>
              </a:lnSpc>
              <a:spcBef>
                <a:spcPts val="114"/>
              </a:spcBef>
            </a:pPr>
            <a:r>
              <a:rPr sz="1600" dirty="0">
                <a:latin typeface="Tahoma"/>
                <a:cs typeface="Tahoma"/>
              </a:rPr>
              <a:t>case</a:t>
            </a:r>
            <a:r>
              <a:rPr sz="1600" spc="-2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num2cell(10</a:t>
            </a:r>
            <a:r>
              <a:rPr sz="1600" spc="-5" dirty="0">
                <a:latin typeface="Tahoma"/>
                <a:cs typeface="Tahoma"/>
              </a:rPr>
              <a:t>:</a:t>
            </a:r>
            <a:r>
              <a:rPr sz="1600" dirty="0">
                <a:latin typeface="Tahoma"/>
                <a:cs typeface="Tahoma"/>
              </a:rPr>
              <a:t>24) </a:t>
            </a: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8/100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225"/>
              </a:spcBef>
            </a:pPr>
            <a:r>
              <a:rPr sz="1600" dirty="0">
                <a:latin typeface="Tahoma"/>
                <a:cs typeface="Tahoma"/>
              </a:rPr>
              <a:t>case</a:t>
            </a:r>
            <a:r>
              <a:rPr sz="1600" spc="-2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num2cell(25</a:t>
            </a:r>
            <a:r>
              <a:rPr sz="1600" spc="-5" dirty="0">
                <a:latin typeface="Tahoma"/>
                <a:cs typeface="Tahoma"/>
              </a:rPr>
              <a:t>:</a:t>
            </a:r>
            <a:r>
              <a:rPr sz="1600" dirty="0">
                <a:latin typeface="Tahoma"/>
                <a:cs typeface="Tahoma"/>
              </a:rPr>
              <a:t>49)</a:t>
            </a:r>
            <a:endParaRPr sz="1600">
              <a:latin typeface="Tahoma"/>
              <a:cs typeface="Tahoma"/>
            </a:endParaRPr>
          </a:p>
          <a:p>
            <a:pPr marL="393700" marR="419734" indent="127000">
              <a:lnSpc>
                <a:spcPct val="119500"/>
              </a:lnSpc>
              <a:spcBef>
                <a:spcPts val="20"/>
              </a:spcBef>
            </a:pP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10/100; otherwise</a:t>
            </a:r>
            <a:endParaRPr sz="1600">
              <a:latin typeface="Tahoma"/>
              <a:cs typeface="Tahoma"/>
            </a:endParaRPr>
          </a:p>
          <a:p>
            <a:pPr marL="12700" marR="356870" indent="571500">
              <a:lnSpc>
                <a:spcPct val="119400"/>
              </a:lnSpc>
              <a:spcBef>
                <a:spcPts val="20"/>
              </a:spcBef>
            </a:pP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14/100; end</a:t>
            </a:r>
            <a:endParaRPr sz="1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600" dirty="0">
                <a:latin typeface="Tahoma"/>
                <a:cs typeface="Tahoma"/>
              </a:rPr>
              <a:t>price</a:t>
            </a:r>
            <a:r>
              <a:rPr sz="1600" spc="-1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price*(</a:t>
            </a:r>
            <a:r>
              <a:rPr sz="1600" spc="5" dirty="0">
                <a:latin typeface="Tahoma"/>
                <a:cs typeface="Tahoma"/>
              </a:rPr>
              <a:t>1</a:t>
            </a:r>
            <a:r>
              <a:rPr sz="1600" dirty="0">
                <a:latin typeface="Tahoma"/>
                <a:cs typeface="Tahoma"/>
              </a:rPr>
              <a:t>-</a:t>
            </a: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ate)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1494" y="1899920"/>
            <a:ext cx="1372235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价格小于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200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31870" y="2777744"/>
            <a:ext cx="2722245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价格大于等于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200</a:t>
            </a:r>
            <a:r>
              <a:rPr sz="1600" spc="-10" dirty="0">
                <a:solidFill>
                  <a:srgbClr val="008000"/>
                </a:solidFill>
                <a:latin typeface="微软雅黑"/>
                <a:cs typeface="微软雅黑"/>
              </a:rPr>
              <a:t>但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小于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500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595115" y="3362959"/>
            <a:ext cx="2833370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价格大于等于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500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但</a:t>
            </a:r>
            <a:r>
              <a:rPr sz="1600" spc="-10" dirty="0">
                <a:solidFill>
                  <a:srgbClr val="008000"/>
                </a:solidFill>
                <a:latin typeface="微软雅黑"/>
                <a:cs typeface="微软雅黑"/>
              </a:rPr>
              <a:t>小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1000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95115" y="3948176"/>
            <a:ext cx="2944495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价格大于等于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1000</a:t>
            </a:r>
            <a:r>
              <a:rPr sz="1600" spc="-10" dirty="0">
                <a:solidFill>
                  <a:srgbClr val="008000"/>
                </a:solidFill>
                <a:latin typeface="微软雅黑"/>
                <a:cs typeface="微软雅黑"/>
              </a:rPr>
              <a:t>但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小于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2500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79114" y="4533392"/>
            <a:ext cx="2944495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价格大于等于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2500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但</a:t>
            </a:r>
            <a:r>
              <a:rPr sz="1600" spc="-10" dirty="0">
                <a:solidFill>
                  <a:srgbClr val="008000"/>
                </a:solidFill>
                <a:latin typeface="微软雅黑"/>
                <a:cs typeface="微软雅黑"/>
              </a:rPr>
              <a:t>小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5000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79114" y="5118861"/>
            <a:ext cx="1890395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价格大于等于</a:t>
            </a: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5000</a:t>
            </a:r>
            <a:endParaRPr sz="16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64991" y="5704078"/>
            <a:ext cx="2258060" cy="250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输出商品实际销售</a:t>
            </a:r>
            <a:r>
              <a:rPr sz="1600" spc="-10" dirty="0">
                <a:solidFill>
                  <a:srgbClr val="008000"/>
                </a:solidFill>
                <a:latin typeface="微软雅黑"/>
                <a:cs typeface="微软雅黑"/>
              </a:rPr>
              <a:t>价</a:t>
            </a:r>
            <a:r>
              <a:rPr sz="1600" dirty="0">
                <a:solidFill>
                  <a:srgbClr val="008000"/>
                </a:solidFill>
                <a:latin typeface="微软雅黑"/>
                <a:cs typeface="微软雅黑"/>
              </a:rPr>
              <a:t>格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091173" y="5114035"/>
            <a:ext cx="2566035" cy="633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0000"/>
              </a:lnSpc>
            </a:pP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num2cel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函数是将数值 矩阵转化为单元矩阵。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085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98270"/>
            <a:ext cx="6901180" cy="270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〖说明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〗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6"/>
              </a:spcBef>
            </a:pPr>
            <a:endParaRPr sz="9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在命令窗口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【</a:t>
            </a:r>
            <a:r>
              <a:rPr sz="2000" spc="-70" dirty="0">
                <a:solidFill>
                  <a:srgbClr val="0000FF"/>
                </a:solidFill>
                <a:latin typeface="Arial"/>
                <a:cs typeface="Arial"/>
              </a:rPr>
              <a:t>E</a:t>
            </a:r>
            <a:r>
              <a:rPr sz="2000" spc="-55" dirty="0">
                <a:solidFill>
                  <a:srgbClr val="0000FF"/>
                </a:solidFill>
                <a:latin typeface="Arial"/>
                <a:cs typeface="Arial"/>
              </a:rPr>
              <a:t>n</a:t>
            </a:r>
            <a:r>
              <a:rPr sz="2000" spc="-95" dirty="0">
                <a:solidFill>
                  <a:srgbClr val="0000FF"/>
                </a:solidFill>
                <a:latin typeface="Arial"/>
                <a:cs typeface="Arial"/>
              </a:rPr>
              <a:t>te</a:t>
            </a:r>
            <a:r>
              <a:rPr sz="2000" spc="-65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】键提交命令执行。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</a:pPr>
            <a:endParaRPr sz="1200"/>
          </a:p>
          <a:p>
            <a:pPr marL="1003300" marR="6350" indent="-533400" algn="just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8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000" spc="-12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000" spc="20" dirty="0">
                <a:solidFill>
                  <a:srgbClr val="0000FF"/>
                </a:solidFill>
                <a:latin typeface="Arial"/>
                <a:cs typeface="Arial"/>
              </a:rPr>
              <a:t>tl</a:t>
            </a:r>
            <a:r>
              <a:rPr sz="2000" spc="-204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000" spc="-19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所用运算符（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如</a:t>
            </a:r>
            <a:r>
              <a:rPr sz="2000" spc="165" dirty="0">
                <a:solidFill>
                  <a:srgbClr val="0000FF"/>
                </a:solidFill>
                <a:latin typeface="Arial"/>
                <a:cs typeface="Arial"/>
              </a:rPr>
              <a:t>+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000" spc="-5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、</a:t>
            </a:r>
            <a:r>
              <a:rPr sz="2000" spc="55" dirty="0">
                <a:solidFill>
                  <a:srgbClr val="0000FF"/>
                </a:solidFill>
                <a:latin typeface="Arial"/>
                <a:cs typeface="Arial"/>
              </a:rPr>
              <a:t>^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等）是各种计算程序中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常见的。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</a:pPr>
            <a:endParaRPr sz="1200"/>
          </a:p>
          <a:p>
            <a:pPr marL="1003300" marR="48260" indent="-533400" algn="just">
              <a:lnSpc>
                <a:spcPct val="100000"/>
              </a:lnSpc>
              <a:tabLst>
                <a:tab pos="1002665" algn="l"/>
              </a:tabLst>
            </a:pPr>
            <a:r>
              <a:rPr sz="20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计</a:t>
            </a:r>
            <a:r>
              <a:rPr sz="2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算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结</a:t>
            </a:r>
            <a:r>
              <a:rPr sz="2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果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中的“</a:t>
            </a:r>
            <a:r>
              <a:rPr sz="2000" spc="-229" dirty="0">
                <a:solidFill>
                  <a:srgbClr val="0000FF"/>
                </a:solidFill>
                <a:latin typeface="Microsoft JhengHei"/>
                <a:cs typeface="Microsoft JhengHei"/>
              </a:rPr>
              <a:t>a</a:t>
            </a:r>
            <a:r>
              <a:rPr sz="2000" spc="-250" dirty="0">
                <a:solidFill>
                  <a:srgbClr val="0000FF"/>
                </a:solidFill>
                <a:latin typeface="Microsoft JhengHei"/>
                <a:cs typeface="Microsoft JhengHei"/>
              </a:rPr>
              <a:t>n</a:t>
            </a:r>
            <a:r>
              <a:rPr sz="2000" spc="-180" dirty="0">
                <a:solidFill>
                  <a:srgbClr val="0000FF"/>
                </a:solidFill>
                <a:latin typeface="Microsoft JhengHei"/>
                <a:cs typeface="Microsoft JhengHei"/>
              </a:rPr>
              <a:t>s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”是英文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“</a:t>
            </a:r>
            <a:r>
              <a:rPr sz="2000" spc="-245" dirty="0">
                <a:solidFill>
                  <a:srgbClr val="0000FF"/>
                </a:solidFill>
                <a:latin typeface="Microsoft JhengHei"/>
                <a:cs typeface="Microsoft JhengHei"/>
              </a:rPr>
              <a:t>an</a:t>
            </a:r>
            <a:r>
              <a:rPr sz="2000" spc="-185" dirty="0">
                <a:solidFill>
                  <a:srgbClr val="0000FF"/>
                </a:solidFill>
                <a:latin typeface="Microsoft JhengHei"/>
                <a:cs typeface="Microsoft JhengHei"/>
              </a:rPr>
              <a:t>s</a:t>
            </a:r>
            <a:r>
              <a:rPr sz="2000" spc="-130" dirty="0">
                <a:solidFill>
                  <a:srgbClr val="0000FF"/>
                </a:solidFill>
                <a:latin typeface="Microsoft JhengHei"/>
                <a:cs typeface="Microsoft JhengHei"/>
              </a:rPr>
              <a:t>wer</a:t>
            </a:r>
            <a:r>
              <a:rPr sz="2000" spc="-210" dirty="0">
                <a:solidFill>
                  <a:srgbClr val="0000FF"/>
                </a:solidFill>
                <a:latin typeface="Microsoft JhengHei"/>
                <a:cs typeface="Microsoft JhengHei"/>
              </a:rPr>
              <a:t>”</a:t>
            </a:r>
            <a:r>
              <a:rPr sz="2000" dirty="0">
                <a:solidFill>
                  <a:srgbClr val="0000FF"/>
                </a:solidFill>
                <a:latin typeface="Microsoft JhengHei"/>
                <a:cs typeface="Microsoft JhengHei"/>
              </a:rPr>
              <a:t>的一种缩写， 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其含义就是“运算答案”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。</a:t>
            </a:r>
            <a:r>
              <a:rPr sz="2000" spc="-235" dirty="0">
                <a:solidFill>
                  <a:srgbClr val="0000FF"/>
                </a:solidFill>
                <a:latin typeface="Arial"/>
                <a:cs typeface="Arial"/>
              </a:rPr>
              <a:t>an</a:t>
            </a:r>
            <a:r>
              <a:rPr sz="2000" spc="-200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是</a:t>
            </a:r>
            <a:r>
              <a:rPr sz="2000" spc="-110" dirty="0">
                <a:solidFill>
                  <a:srgbClr val="0000FF"/>
                </a:solidFill>
                <a:latin typeface="Arial"/>
                <a:cs typeface="Arial"/>
              </a:rPr>
              <a:t>Matla</a:t>
            </a:r>
            <a:r>
              <a:rPr sz="2000" spc="-114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的一个预定义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变量。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2650">
              <a:lnSpc>
                <a:spcPts val="4785"/>
              </a:lnSpc>
            </a:pPr>
            <a:r>
              <a:rPr sz="4000" spc="-5" dirty="0"/>
              <a:t>5.2.</a:t>
            </a:r>
            <a:r>
              <a:rPr sz="4000" dirty="0"/>
              <a:t>2</a:t>
            </a:r>
            <a:r>
              <a:rPr sz="4000" spc="10" dirty="0"/>
              <a:t> </a:t>
            </a:r>
            <a:r>
              <a:rPr sz="4000" dirty="0">
                <a:latin typeface="微软雅黑"/>
                <a:cs typeface="微软雅黑"/>
              </a:rPr>
              <a:t>选择结构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206977"/>
            <a:ext cx="7609205" cy="431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0" marR="749300" indent="-381000">
              <a:lnSpc>
                <a:spcPct val="119800"/>
              </a:lnSpc>
            </a:pPr>
            <a:r>
              <a:rPr sz="2400" spc="-15" dirty="0">
                <a:latin typeface="Tahoma"/>
                <a:cs typeface="Tahoma"/>
              </a:rPr>
              <a:t>3. try</a:t>
            </a:r>
            <a:r>
              <a:rPr sz="2400" spc="-15" dirty="0">
                <a:latin typeface="微软雅黑"/>
                <a:cs typeface="微软雅黑"/>
              </a:rPr>
              <a:t>语句 </a:t>
            </a:r>
            <a:r>
              <a:rPr sz="2400" spc="-15" dirty="0">
                <a:latin typeface="Tahoma"/>
                <a:cs typeface="Tahoma"/>
              </a:rPr>
              <a:t>tr</a:t>
            </a:r>
            <a:r>
              <a:rPr sz="2400" spc="-5" dirty="0">
                <a:latin typeface="Tahoma"/>
                <a:cs typeface="Tahoma"/>
              </a:rPr>
              <a:t>y</a:t>
            </a:r>
            <a:r>
              <a:rPr sz="2400" dirty="0">
                <a:latin typeface="微软雅黑"/>
                <a:cs typeface="微软雅黑"/>
              </a:rPr>
              <a:t>语句是一种试探性执行语句，其语句格式为： 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try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38"/>
              </a:spcBef>
            </a:pPr>
            <a:endParaRPr sz="550"/>
          </a:p>
          <a:p>
            <a:pPr marL="774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13"/>
              </a:spcBef>
            </a:pPr>
            <a:endParaRPr sz="550"/>
          </a:p>
          <a:p>
            <a:pPr marL="393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catch</a:t>
            </a:r>
            <a:endParaRPr sz="2400">
              <a:latin typeface="Tahoma"/>
              <a:cs typeface="Tahoma"/>
            </a:endParaRPr>
          </a:p>
          <a:p>
            <a:pPr marL="393700" marR="5746750" indent="381000">
              <a:lnSpc>
                <a:spcPct val="119600"/>
              </a:lnSpc>
              <a:spcBef>
                <a:spcPts val="25"/>
              </a:spcBef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语句组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2 end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37"/>
              </a:spcBef>
            </a:pPr>
            <a:endParaRPr sz="550"/>
          </a:p>
          <a:p>
            <a:pPr marL="622300" marR="278130" indent="-22860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tr</a:t>
            </a:r>
            <a:r>
              <a:rPr sz="2400" spc="-5" dirty="0">
                <a:latin typeface="Tahoma"/>
                <a:cs typeface="Tahoma"/>
              </a:rPr>
              <a:t>y</a:t>
            </a:r>
            <a:r>
              <a:rPr sz="2400" dirty="0">
                <a:latin typeface="微软雅黑"/>
                <a:cs typeface="微软雅黑"/>
              </a:rPr>
              <a:t>语句先试探性执行语句组</a:t>
            </a:r>
            <a:r>
              <a:rPr sz="2400" spc="-20" dirty="0">
                <a:latin typeface="Tahoma"/>
                <a:cs typeface="Tahoma"/>
              </a:rPr>
              <a:t>1</a:t>
            </a:r>
            <a:r>
              <a:rPr sz="2400" dirty="0">
                <a:latin typeface="微软雅黑"/>
                <a:cs typeface="微软雅黑"/>
              </a:rPr>
              <a:t>，如果在执行过程中出 现错误，则将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393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错误信息赋给保留的</a:t>
            </a:r>
            <a:r>
              <a:rPr sz="2400" dirty="0">
                <a:latin typeface="Tahoma"/>
                <a:cs typeface="Tahoma"/>
              </a:rPr>
              <a:t>lasterr</a:t>
            </a:r>
            <a:r>
              <a:rPr sz="2400" dirty="0">
                <a:latin typeface="微软雅黑"/>
                <a:cs typeface="微软雅黑"/>
              </a:rPr>
              <a:t>变量，并转去执行语句组</a:t>
            </a:r>
            <a:r>
              <a:rPr sz="2400" spc="-20" dirty="0">
                <a:latin typeface="Tahoma"/>
                <a:cs typeface="Tahoma"/>
              </a:rPr>
              <a:t>2.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71855">
              <a:lnSpc>
                <a:spcPts val="4785"/>
              </a:lnSpc>
            </a:pPr>
            <a:r>
              <a:rPr sz="4000" dirty="0">
                <a:latin typeface="微软雅黑"/>
                <a:cs typeface="微软雅黑"/>
              </a:rPr>
              <a:t>例</a:t>
            </a:r>
            <a:r>
              <a:rPr sz="4000" spc="-5" dirty="0"/>
              <a:t>5.6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273048"/>
            <a:ext cx="7340600" cy="1949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ts val="2800"/>
              </a:lnSpc>
            </a:pPr>
            <a:r>
              <a:rPr sz="2400" dirty="0">
                <a:latin typeface="微软雅黑"/>
                <a:cs typeface="微软雅黑"/>
              </a:rPr>
              <a:t>矩阵乘法运算要求两矩阵的维数相容，否则会出错。先 求两矩阵的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400" dirty="0">
                <a:latin typeface="微软雅黑"/>
                <a:cs typeface="微软雅黑"/>
              </a:rPr>
              <a:t>乘积，若出错则自动转去求两矩阵的点乘。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微软雅黑"/>
                <a:cs typeface="微软雅黑"/>
              </a:rPr>
              <a:t>程序如下：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 = 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[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1,2,3;</a:t>
            </a:r>
            <a:r>
              <a:rPr sz="2000" spc="-35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5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6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];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916" y="3278123"/>
            <a:ext cx="3139440" cy="2872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[</a:t>
            </a:r>
            <a:r>
              <a:rPr sz="2000" spc="-165" dirty="0">
                <a:solidFill>
                  <a:srgbClr val="FF0000"/>
                </a:solidFill>
                <a:latin typeface="Tahoma"/>
                <a:cs typeface="Tahoma"/>
              </a:rPr>
              <a:t>7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,8,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9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;10,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12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]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try</a:t>
            </a:r>
            <a:endParaRPr sz="20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 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A*B;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catch</a:t>
            </a:r>
            <a:endParaRPr sz="20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C 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A.*B;</a:t>
            </a:r>
            <a:endParaRPr sz="2000">
              <a:latin typeface="Tahoma"/>
              <a:cs typeface="Tahoma"/>
            </a:endParaRPr>
          </a:p>
          <a:p>
            <a:pPr marL="12700" marR="2704465">
              <a:lnSpc>
                <a:spcPts val="2880"/>
              </a:lnSpc>
              <a:spcBef>
                <a:spcPts val="175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C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  <a:tabLst>
                <a:tab pos="1355725" algn="l"/>
              </a:tabLst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lasterr	</a:t>
            </a:r>
            <a:r>
              <a:rPr sz="2000" spc="-20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显示出错原因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5520" y="3251453"/>
            <a:ext cx="1397000" cy="1273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C =</a:t>
            </a:r>
            <a:endParaRPr sz="1800">
              <a:latin typeface="Times New Roman"/>
              <a:cs typeface="Times New Roman"/>
            </a:endParaRPr>
          </a:p>
          <a:p>
            <a:pPr marL="298450">
              <a:lnSpc>
                <a:spcPct val="100000"/>
              </a:lnSpc>
              <a:spcBef>
                <a:spcPts val="430"/>
              </a:spcBef>
              <a:tabLst>
                <a:tab pos="640715" algn="l"/>
                <a:tab pos="1097915" algn="l"/>
              </a:tabLst>
            </a:pPr>
            <a:r>
              <a:rPr sz="1800" b="1" dirty="0">
                <a:latin typeface="Times New Roman"/>
                <a:cs typeface="Times New Roman"/>
              </a:rPr>
              <a:t>7	16	27</a:t>
            </a:r>
            <a:endParaRPr sz="1800">
              <a:latin typeface="Times New Roman"/>
              <a:cs typeface="Times New Roman"/>
            </a:endParaRPr>
          </a:p>
          <a:p>
            <a:pPr marL="241300">
              <a:lnSpc>
                <a:spcPct val="100000"/>
              </a:lnSpc>
              <a:spcBef>
                <a:spcPts val="430"/>
              </a:spcBef>
              <a:tabLst>
                <a:tab pos="697865" algn="l"/>
                <a:tab pos="1155065" algn="l"/>
              </a:tabLst>
            </a:pPr>
            <a:r>
              <a:rPr sz="1800" b="1" spc="-5" dirty="0">
                <a:latin typeface="Times New Roman"/>
                <a:cs typeface="Times New Roman"/>
              </a:rPr>
              <a:t>4</a:t>
            </a:r>
            <a:r>
              <a:rPr sz="1800" b="1" dirty="0">
                <a:latin typeface="Times New Roman"/>
                <a:cs typeface="Times New Roman"/>
              </a:rPr>
              <a:t>0	</a:t>
            </a:r>
            <a:r>
              <a:rPr sz="1800" b="1" spc="-5" dirty="0">
                <a:latin typeface="Times New Roman"/>
                <a:cs typeface="Times New Roman"/>
              </a:rPr>
              <a:t>5</a:t>
            </a:r>
            <a:r>
              <a:rPr sz="1800" b="1" dirty="0">
                <a:latin typeface="Times New Roman"/>
                <a:cs typeface="Times New Roman"/>
              </a:rPr>
              <a:t>5	</a:t>
            </a:r>
            <a:r>
              <a:rPr sz="1800" b="1" spc="-5" dirty="0">
                <a:latin typeface="Times New Roman"/>
                <a:cs typeface="Times New Roman"/>
              </a:rPr>
              <a:t>72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b="1" dirty="0">
                <a:latin typeface="Times New Roman"/>
                <a:cs typeface="Times New Roman"/>
              </a:rPr>
              <a:t>ans =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5520" y="4568444"/>
            <a:ext cx="3618229" cy="615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Er</a:t>
            </a:r>
            <a:r>
              <a:rPr sz="1800" b="1" spc="-35" dirty="0">
                <a:latin typeface="Times New Roman"/>
                <a:cs typeface="Times New Roman"/>
              </a:rPr>
              <a:t>r</a:t>
            </a:r>
            <a:r>
              <a:rPr sz="1800" b="1" dirty="0">
                <a:latin typeface="Times New Roman"/>
                <a:cs typeface="Times New Roman"/>
              </a:rPr>
              <a:t>or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using ==&gt; mtim</a:t>
            </a:r>
            <a:r>
              <a:rPr sz="1800" b="1" spc="-10" dirty="0">
                <a:latin typeface="Times New Roman"/>
                <a:cs typeface="Times New Roman"/>
              </a:rPr>
              <a:t>e</a:t>
            </a:r>
            <a:r>
              <a:rPr sz="1800" b="1" dirty="0">
                <a:latin typeface="Times New Roman"/>
                <a:cs typeface="Times New Roman"/>
              </a:rPr>
              <a:t>s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latin typeface="Times New Roman"/>
                <a:cs typeface="Times New Roman"/>
              </a:rPr>
              <a:t>Inner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matrix dimensions must ag</a:t>
            </a:r>
            <a:r>
              <a:rPr sz="1800" b="1" spc="-30" dirty="0">
                <a:latin typeface="Times New Roman"/>
                <a:cs typeface="Times New Roman"/>
              </a:rPr>
              <a:t>r</a:t>
            </a:r>
            <a:r>
              <a:rPr sz="1800" b="1" dirty="0">
                <a:latin typeface="Times New Roman"/>
                <a:cs typeface="Times New Roman"/>
              </a:rPr>
              <a:t>ee.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8830">
              <a:lnSpc>
                <a:spcPts val="4315"/>
              </a:lnSpc>
            </a:pPr>
            <a:r>
              <a:rPr spc="-20" dirty="0"/>
              <a:t>5.2.3 </a:t>
            </a:r>
            <a:r>
              <a:rPr dirty="0">
                <a:latin typeface="微软雅黑"/>
                <a:cs typeface="微软雅黑"/>
              </a:rPr>
              <a:t>循环结构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9863" y="1177797"/>
            <a:ext cx="7803515" cy="3846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83515">
              <a:lnSpc>
                <a:spcPct val="140000"/>
              </a:lnSpc>
            </a:pPr>
            <a:r>
              <a:rPr sz="2000" spc="-20" dirty="0">
                <a:latin typeface="微软雅黑"/>
                <a:cs typeface="微软雅黑"/>
              </a:rPr>
              <a:t>循环是指按照给定的条件，重复执</a:t>
            </a:r>
            <a:r>
              <a:rPr sz="2000" spc="-15" dirty="0">
                <a:latin typeface="微软雅黑"/>
                <a:cs typeface="微软雅黑"/>
              </a:rPr>
              <a:t>行</a:t>
            </a:r>
            <a:r>
              <a:rPr sz="2000" spc="-20" dirty="0">
                <a:latin typeface="微软雅黑"/>
                <a:cs typeface="微软雅黑"/>
              </a:rPr>
              <a:t>指定</a:t>
            </a:r>
            <a:r>
              <a:rPr sz="2000" spc="-15" dirty="0">
                <a:latin typeface="微软雅黑"/>
                <a:cs typeface="微软雅黑"/>
              </a:rPr>
              <a:t>的</a:t>
            </a:r>
            <a:r>
              <a:rPr sz="2000" spc="-20" dirty="0">
                <a:latin typeface="微软雅黑"/>
                <a:cs typeface="微软雅黑"/>
              </a:rPr>
              <a:t>语句</a:t>
            </a:r>
            <a:r>
              <a:rPr sz="2000" spc="-55" dirty="0">
                <a:latin typeface="微软雅黑"/>
                <a:cs typeface="微软雅黑"/>
              </a:rPr>
              <a:t>，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10" dirty="0">
                <a:latin typeface="Tahoma"/>
                <a:cs typeface="Tahoma"/>
              </a:rPr>
              <a:t>atlab</a:t>
            </a:r>
            <a:r>
              <a:rPr sz="2000" spc="-20" dirty="0">
                <a:latin typeface="微软雅黑"/>
                <a:cs typeface="微软雅黑"/>
              </a:rPr>
              <a:t>提供了两种 实现循环结构的语句</a:t>
            </a:r>
            <a:r>
              <a:rPr sz="2000" spc="-40" dirty="0">
                <a:latin typeface="微软雅黑"/>
                <a:cs typeface="微软雅黑"/>
              </a:rPr>
              <a:t>：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or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z="2000" spc="-15" dirty="0">
                <a:solidFill>
                  <a:srgbClr val="0000FF"/>
                </a:solidFill>
                <a:latin typeface="微软雅黑"/>
                <a:cs typeface="微软雅黑"/>
              </a:rPr>
              <a:t>和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whil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z="2000" spc="-20" dirty="0"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950"/>
              </a:lnSpc>
              <a:spcBef>
                <a:spcPts val="10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or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950"/>
              </a:lnSpc>
              <a:spcBef>
                <a:spcPts val="10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or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语句的格式为：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950"/>
              </a:lnSpc>
              <a:spcBef>
                <a:spcPts val="9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or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循环变量</a:t>
            </a:r>
            <a:r>
              <a:rPr sz="2000" spc="4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表达式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：表达式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：表达式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950"/>
              </a:lnSpc>
              <a:spcBef>
                <a:spcPts val="12"/>
              </a:spcBef>
            </a:pPr>
            <a:endParaRPr sz="950"/>
          </a:p>
          <a:p>
            <a:pPr marL="330200">
              <a:lnSpc>
                <a:spcPct val="100000"/>
              </a:lnSpc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循环体语句</a:t>
            </a:r>
            <a:endParaRPr sz="2000">
              <a:latin typeface="微软雅黑"/>
              <a:cs typeface="微软雅黑"/>
            </a:endParaRPr>
          </a:p>
          <a:p>
            <a:pPr marL="12700" marR="6350">
              <a:lnSpc>
                <a:spcPct val="140000"/>
              </a:lnSpc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其中表达</a:t>
            </a:r>
            <a:r>
              <a:rPr sz="2000" spc="-30" dirty="0">
                <a:latin typeface="微软雅黑"/>
                <a:cs typeface="微软雅黑"/>
              </a:rPr>
              <a:t>式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的值为循环变量的初值，表达式</a:t>
            </a:r>
            <a:r>
              <a:rPr sz="2000" spc="-15" dirty="0">
                <a:latin typeface="Tahoma"/>
                <a:cs typeface="Tahoma"/>
              </a:rPr>
              <a:t>2</a:t>
            </a:r>
            <a:r>
              <a:rPr sz="2000" spc="-20" dirty="0">
                <a:latin typeface="微软雅黑"/>
                <a:cs typeface="微软雅黑"/>
              </a:rPr>
              <a:t>的值为步长，表达</a:t>
            </a:r>
            <a:r>
              <a:rPr sz="2000" spc="-15" dirty="0">
                <a:latin typeface="微软雅黑"/>
                <a:cs typeface="微软雅黑"/>
              </a:rPr>
              <a:t>式</a:t>
            </a:r>
            <a:r>
              <a:rPr sz="2000" spc="-15" dirty="0">
                <a:latin typeface="Tahoma"/>
                <a:cs typeface="Tahoma"/>
              </a:rPr>
              <a:t>3</a:t>
            </a:r>
            <a:r>
              <a:rPr sz="2000" spc="-20" dirty="0">
                <a:latin typeface="微软雅黑"/>
                <a:cs typeface="微软雅黑"/>
              </a:rPr>
              <a:t>的 值为循环变量的终值。步长</a:t>
            </a:r>
            <a:r>
              <a:rPr sz="2000" spc="-45" dirty="0">
                <a:latin typeface="微软雅黑"/>
                <a:cs typeface="微软雅黑"/>
              </a:rPr>
              <a:t>为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时，表达式</a:t>
            </a:r>
            <a:r>
              <a:rPr sz="2000" spc="-15" dirty="0">
                <a:latin typeface="Tahoma"/>
                <a:cs typeface="Tahoma"/>
              </a:rPr>
              <a:t>2</a:t>
            </a:r>
            <a:r>
              <a:rPr sz="2000" spc="-20" dirty="0">
                <a:latin typeface="微软雅黑"/>
                <a:cs typeface="微软雅黑"/>
              </a:rPr>
              <a:t>可以省略。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7250">
              <a:lnSpc>
                <a:spcPts val="4315"/>
              </a:lnSpc>
            </a:pPr>
            <a:r>
              <a:rPr dirty="0">
                <a:latin typeface="微软雅黑"/>
                <a:cs typeface="微软雅黑"/>
              </a:rPr>
              <a:t>例</a:t>
            </a:r>
            <a:r>
              <a:rPr spc="-20" dirty="0"/>
              <a:t>5</a:t>
            </a:r>
            <a:r>
              <a:rPr spc="-95" dirty="0"/>
              <a:t>.</a:t>
            </a:r>
            <a:r>
              <a:rPr spc="-20" dirty="0"/>
              <a:t>7</a:t>
            </a:r>
          </a:p>
        </p:txBody>
      </p:sp>
      <p:sp>
        <p:nvSpPr>
          <p:cNvPr id="3" name="object 3"/>
          <p:cNvSpPr/>
          <p:nvPr/>
        </p:nvSpPr>
        <p:spPr>
          <a:xfrm>
            <a:off x="1958841" y="1457146"/>
            <a:ext cx="241284" cy="0"/>
          </a:xfrm>
          <a:custGeom>
            <a:avLst/>
            <a:gdLst/>
            <a:ahLst/>
            <a:cxnLst/>
            <a:rect l="l" t="t" r="r" b="b"/>
            <a:pathLst>
              <a:path w="241284">
                <a:moveTo>
                  <a:pt x="0" y="0"/>
                </a:moveTo>
                <a:lnTo>
                  <a:pt x="241284" y="0"/>
                </a:lnTo>
              </a:path>
            </a:pathLst>
          </a:custGeom>
          <a:ln w="1276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455897" y="1457146"/>
            <a:ext cx="265775" cy="0"/>
          </a:xfrm>
          <a:custGeom>
            <a:avLst/>
            <a:gdLst/>
            <a:ahLst/>
            <a:cxnLst/>
            <a:rect l="l" t="t" r="r" b="b"/>
            <a:pathLst>
              <a:path w="265775">
                <a:moveTo>
                  <a:pt x="0" y="0"/>
                </a:moveTo>
                <a:lnTo>
                  <a:pt x="265775" y="0"/>
                </a:lnTo>
              </a:path>
            </a:pathLst>
          </a:custGeom>
          <a:ln w="1276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77143" y="1457146"/>
            <a:ext cx="265818" cy="0"/>
          </a:xfrm>
          <a:custGeom>
            <a:avLst/>
            <a:gdLst/>
            <a:ahLst/>
            <a:cxnLst/>
            <a:rect l="l" t="t" r="r" b="b"/>
            <a:pathLst>
              <a:path w="265818">
                <a:moveTo>
                  <a:pt x="0" y="0"/>
                </a:moveTo>
                <a:lnTo>
                  <a:pt x="265818" y="0"/>
                </a:lnTo>
              </a:path>
            </a:pathLst>
          </a:custGeom>
          <a:ln w="1276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961297" y="1457146"/>
            <a:ext cx="281879" cy="0"/>
          </a:xfrm>
          <a:custGeom>
            <a:avLst/>
            <a:gdLst/>
            <a:ahLst/>
            <a:cxnLst/>
            <a:rect l="l" t="t" r="r" b="b"/>
            <a:pathLst>
              <a:path w="281879">
                <a:moveTo>
                  <a:pt x="0" y="0"/>
                </a:moveTo>
                <a:lnTo>
                  <a:pt x="281879" y="0"/>
                </a:lnTo>
              </a:path>
            </a:pathLst>
          </a:custGeom>
          <a:ln w="1276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06017" y="1273555"/>
            <a:ext cx="3312795" cy="1040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70"/>
              </a:lnSpc>
              <a:tabLst>
                <a:tab pos="654685" algn="l"/>
                <a:tab pos="1346200" algn="l"/>
                <a:tab pos="1867535" algn="l"/>
                <a:tab pos="2388235" algn="l"/>
                <a:tab pos="2850515" algn="l"/>
              </a:tabLst>
            </a:pPr>
            <a:r>
              <a:rPr sz="2000" spc="-20" dirty="0">
                <a:latin typeface="微软雅黑"/>
                <a:cs typeface="微软雅黑"/>
              </a:rPr>
              <a:t>已知	</a:t>
            </a:r>
            <a:r>
              <a:rPr sz="3075" b="1" i="1" spc="-30" baseline="1355" dirty="0">
                <a:latin typeface="Times New Roman"/>
                <a:cs typeface="Times New Roman"/>
              </a:rPr>
              <a:t>y</a:t>
            </a:r>
            <a:r>
              <a:rPr sz="3075" b="1" i="1" spc="7" baseline="1355" dirty="0">
                <a:latin typeface="Times New Roman"/>
                <a:cs typeface="Times New Roman"/>
              </a:rPr>
              <a:t> </a:t>
            </a:r>
            <a:r>
              <a:rPr sz="3075" baseline="1355" dirty="0">
                <a:latin typeface="Symbol"/>
                <a:cs typeface="Symbol"/>
              </a:rPr>
              <a:t></a:t>
            </a:r>
            <a:r>
              <a:rPr sz="3075" baseline="1355" dirty="0">
                <a:latin typeface="Times New Roman"/>
                <a:cs typeface="Times New Roman"/>
              </a:rPr>
              <a:t>	</a:t>
            </a:r>
            <a:r>
              <a:rPr sz="3075" baseline="1355" dirty="0">
                <a:latin typeface="Symbol"/>
                <a:cs typeface="Symbol"/>
              </a:rPr>
              <a:t></a:t>
            </a:r>
            <a:r>
              <a:rPr sz="3075" baseline="1355" dirty="0">
                <a:latin typeface="Times New Roman"/>
                <a:cs typeface="Times New Roman"/>
              </a:rPr>
              <a:t>	</a:t>
            </a:r>
            <a:r>
              <a:rPr sz="3075" baseline="1355" dirty="0">
                <a:latin typeface="Symbol"/>
                <a:cs typeface="Symbol"/>
              </a:rPr>
              <a:t></a:t>
            </a:r>
            <a:r>
              <a:rPr sz="3075" baseline="1355" dirty="0">
                <a:latin typeface="Times New Roman"/>
                <a:cs typeface="Times New Roman"/>
              </a:rPr>
              <a:t>	</a:t>
            </a:r>
            <a:r>
              <a:rPr sz="3075" baseline="1355" dirty="0">
                <a:latin typeface="Symbol"/>
                <a:cs typeface="Symbol"/>
              </a:rPr>
              <a:t></a:t>
            </a:r>
            <a:r>
              <a:rPr sz="3075" baseline="1355" dirty="0">
                <a:latin typeface="Times New Roman"/>
                <a:cs typeface="Times New Roman"/>
              </a:rPr>
              <a:t>	</a:t>
            </a:r>
            <a:r>
              <a:rPr sz="3075" baseline="1355" dirty="0">
                <a:latin typeface="Symbol"/>
                <a:cs typeface="Symbol"/>
              </a:rPr>
              <a:t></a:t>
            </a:r>
            <a:endParaRPr sz="3075" baseline="1355">
              <a:latin typeface="Symbol"/>
              <a:cs typeface="Symbol"/>
            </a:endParaRPr>
          </a:p>
          <a:p>
            <a:pPr marL="1052830">
              <a:lnSpc>
                <a:spcPts val="975"/>
              </a:lnSpc>
              <a:tabLst>
                <a:tab pos="1565910" algn="l"/>
                <a:tab pos="2086610" algn="l"/>
                <a:tab pos="3071495" algn="l"/>
              </a:tabLst>
            </a:pPr>
            <a:r>
              <a:rPr sz="3075" b="1" spc="-44" baseline="-24390" dirty="0">
                <a:latin typeface="Times New Roman"/>
                <a:cs typeface="Times New Roman"/>
              </a:rPr>
              <a:t>1</a:t>
            </a:r>
            <a:r>
              <a:rPr sz="1150" b="1" spc="20" dirty="0">
                <a:latin typeface="Times New Roman"/>
                <a:cs typeface="Times New Roman"/>
              </a:rPr>
              <a:t>2</a:t>
            </a:r>
            <a:r>
              <a:rPr sz="1150" b="1" dirty="0">
                <a:latin typeface="Times New Roman"/>
                <a:cs typeface="Times New Roman"/>
              </a:rPr>
              <a:t>	</a:t>
            </a:r>
            <a:r>
              <a:rPr sz="3075" b="1" spc="52" baseline="-24390" dirty="0">
                <a:latin typeface="Times New Roman"/>
                <a:cs typeface="Times New Roman"/>
              </a:rPr>
              <a:t>2</a:t>
            </a:r>
            <a:r>
              <a:rPr sz="1150" b="1" spc="20" dirty="0">
                <a:latin typeface="Times New Roman"/>
                <a:cs typeface="Times New Roman"/>
              </a:rPr>
              <a:t>2</a:t>
            </a:r>
            <a:r>
              <a:rPr sz="1150" b="1" dirty="0">
                <a:latin typeface="Times New Roman"/>
                <a:cs typeface="Times New Roman"/>
              </a:rPr>
              <a:t>	</a:t>
            </a:r>
            <a:r>
              <a:rPr sz="3075" b="1" spc="52" baseline="-24390" dirty="0">
                <a:latin typeface="Times New Roman"/>
                <a:cs typeface="Times New Roman"/>
              </a:rPr>
              <a:t>3</a:t>
            </a:r>
            <a:r>
              <a:rPr sz="1150" b="1" spc="20" dirty="0">
                <a:latin typeface="Times New Roman"/>
                <a:cs typeface="Times New Roman"/>
              </a:rPr>
              <a:t>2</a:t>
            </a:r>
            <a:r>
              <a:rPr sz="1150" b="1" dirty="0">
                <a:latin typeface="Times New Roman"/>
                <a:cs typeface="Times New Roman"/>
              </a:rPr>
              <a:t>	</a:t>
            </a:r>
            <a:r>
              <a:rPr sz="3075" b="1" i="1" spc="60" baseline="-24390" dirty="0">
                <a:latin typeface="Times New Roman"/>
                <a:cs typeface="Times New Roman"/>
              </a:rPr>
              <a:t>n</a:t>
            </a:r>
            <a:r>
              <a:rPr sz="1150" b="1" spc="20" dirty="0">
                <a:latin typeface="Times New Roman"/>
                <a:cs typeface="Times New Roman"/>
              </a:rPr>
              <a:t>2</a:t>
            </a:r>
            <a:endParaRPr sz="115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2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ts val="238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程序如下：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86020" y="1279905"/>
            <a:ext cx="292417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，当</a:t>
            </a:r>
            <a:r>
              <a:rPr sz="2000" spc="-15" dirty="0">
                <a:latin typeface="Tahoma"/>
                <a:cs typeface="Tahoma"/>
              </a:rPr>
              <a:t>n=100</a:t>
            </a:r>
            <a:r>
              <a:rPr sz="2000" spc="-20" dirty="0">
                <a:latin typeface="微软雅黑"/>
                <a:cs typeface="微软雅黑"/>
              </a:rPr>
              <a:t>时，求</a:t>
            </a:r>
            <a:r>
              <a:rPr sz="2000" spc="-10" dirty="0">
                <a:latin typeface="Tahoma"/>
                <a:cs typeface="Tahoma"/>
              </a:rPr>
              <a:t>y</a:t>
            </a:r>
            <a:r>
              <a:rPr sz="2000" spc="-20" dirty="0">
                <a:latin typeface="微软雅黑"/>
                <a:cs typeface="微软雅黑"/>
              </a:rPr>
              <a:t>的值。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6017" y="2375661"/>
            <a:ext cx="1713864" cy="287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0;n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100;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or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i=1:n</a:t>
            </a:r>
            <a:endParaRPr sz="2000">
              <a:latin typeface="Tahoma"/>
              <a:cs typeface="Tahoma"/>
            </a:endParaRPr>
          </a:p>
          <a:p>
            <a:pPr marL="330200">
              <a:lnSpc>
                <a:spcPct val="100000"/>
              </a:lnSpc>
              <a:spcBef>
                <a:spcPts val="480"/>
              </a:spcBef>
            </a:pP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y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y+1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/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i/i;</a:t>
            </a:r>
            <a:endParaRPr sz="2000">
              <a:latin typeface="Tahoma"/>
              <a:cs typeface="Tahoma"/>
            </a:endParaRPr>
          </a:p>
          <a:p>
            <a:pPr marL="12700" marR="1278890">
              <a:lnSpc>
                <a:spcPct val="120000"/>
              </a:lnSpc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y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2000" spc="-20" dirty="0">
                <a:latin typeface="微软雅黑"/>
                <a:cs typeface="微软雅黑"/>
              </a:rPr>
              <a:t>输出结果为：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0" dirty="0">
                <a:latin typeface="Tahoma"/>
                <a:cs typeface="Tahoma"/>
              </a:rPr>
              <a:t>y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33655" algn="ctr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latin typeface="Tahoma"/>
                <a:cs typeface="Tahoma"/>
              </a:rPr>
              <a:t>1.6350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01719" y="1098045"/>
            <a:ext cx="1187450" cy="323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1334" algn="l"/>
                <a:tab pos="1042035" algn="l"/>
              </a:tabLst>
            </a:pPr>
            <a:r>
              <a:rPr sz="2050" b="1" dirty="0">
                <a:latin typeface="Times New Roman"/>
                <a:cs typeface="Times New Roman"/>
              </a:rPr>
              <a:t>1	1	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023579" y="1098045"/>
            <a:ext cx="156845" cy="323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50" b="1" dirty="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466094" y="1318796"/>
            <a:ext cx="1038891" cy="2631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426967" y="2151379"/>
            <a:ext cx="4577715" cy="2138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利用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10" dirty="0">
                <a:latin typeface="Tahoma"/>
                <a:cs typeface="Tahoma"/>
              </a:rPr>
              <a:t>atla</a:t>
            </a:r>
            <a:r>
              <a:rPr sz="2000" spc="-20" dirty="0">
                <a:latin typeface="Tahoma"/>
                <a:cs typeface="Tahoma"/>
              </a:rPr>
              <a:t>b</a:t>
            </a:r>
            <a:r>
              <a:rPr sz="2000" spc="-20" dirty="0">
                <a:latin typeface="微软雅黑"/>
                <a:cs typeface="微软雅黑"/>
              </a:rPr>
              <a:t>的特点，常用向量运算来代替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latin typeface="微软雅黑"/>
                <a:cs typeface="微软雅黑"/>
              </a:rPr>
              <a:t>循环操作，程序可以如</a:t>
            </a:r>
            <a:r>
              <a:rPr sz="2000" dirty="0">
                <a:latin typeface="微软雅黑"/>
                <a:cs typeface="微软雅黑"/>
              </a:rPr>
              <a:t>下</a:t>
            </a:r>
            <a:r>
              <a:rPr sz="2000" spc="-10" dirty="0">
                <a:latin typeface="Tahoma"/>
                <a:cs typeface="Tahoma"/>
              </a:rPr>
              <a:t>: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n 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100;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i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1:n;</a:t>
            </a:r>
            <a:endParaRPr sz="2000">
              <a:latin typeface="Tahoma"/>
              <a:cs typeface="Tahoma"/>
            </a:endParaRPr>
          </a:p>
          <a:p>
            <a:pPr marL="12700" marR="3274695">
              <a:lnSpc>
                <a:spcPct val="120000"/>
              </a:lnSpc>
            </a:pP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1./i.</a:t>
            </a:r>
            <a:r>
              <a:rPr sz="2000" spc="-25" dirty="0">
                <a:solidFill>
                  <a:srgbClr val="FF0000"/>
                </a:solidFill>
                <a:latin typeface="Tahoma"/>
                <a:cs typeface="Tahoma"/>
              </a:rPr>
              <a:t>^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2; y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su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7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)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43078"/>
            <a:ext cx="302133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5.2.3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循环结构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157478"/>
            <a:ext cx="7341234" cy="4530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882390">
              <a:lnSpc>
                <a:spcPct val="140000"/>
              </a:lnSpc>
            </a:pP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、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whil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语句 </a:t>
            </a:r>
            <a:r>
              <a:rPr sz="2400" spc="-15" dirty="0">
                <a:latin typeface="Tahoma"/>
                <a:cs typeface="Tahoma"/>
              </a:rPr>
              <a:t>whil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dirty="0">
                <a:latin typeface="微软雅黑"/>
                <a:cs typeface="微软雅黑"/>
              </a:rPr>
              <a:t>语句的一般格式为：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whil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条件</a:t>
            </a:r>
            <a:endParaRPr sz="2400">
              <a:latin typeface="微软雅黑"/>
              <a:cs typeface="微软雅黑"/>
            </a:endParaRPr>
          </a:p>
          <a:p>
            <a:pPr marL="12700" marR="5130800" indent="666750">
              <a:lnSpc>
                <a:spcPct val="140000"/>
              </a:lnSpc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循环体语句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latin typeface="微软雅黑"/>
                <a:cs typeface="微软雅黑"/>
              </a:rPr>
              <a:t>其执行过程为：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622300" marR="6350" indent="-609600">
              <a:lnSpc>
                <a:spcPct val="120000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若条件成立，则执行循环体语句，执行后再判断条件是 否成立，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2700">
              <a:lnSpc>
                <a:spcPts val="2835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如果不成立则跳出循环。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1314703"/>
            <a:ext cx="7271384" cy="668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从键盘输入若干个数，当输入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spc="-20" dirty="0">
                <a:latin typeface="微软雅黑"/>
                <a:cs typeface="微软雅黑"/>
              </a:rPr>
              <a:t>时结束输入，求这些数的平均值和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ts val="2380"/>
              </a:lnSpc>
              <a:spcBef>
                <a:spcPts val="480"/>
              </a:spcBef>
            </a:pPr>
            <a:r>
              <a:rPr sz="2000" spc="-5" dirty="0">
                <a:latin typeface="微软雅黑"/>
                <a:cs typeface="微软雅黑"/>
              </a:rPr>
              <a:t>它们的和。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2038350"/>
            <a:ext cx="4253865" cy="3902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Tahoma"/>
                <a:cs typeface="Tahoma"/>
              </a:rPr>
              <a:t>sum</a:t>
            </a:r>
            <a:r>
              <a:rPr sz="1800" spc="-10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0;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0" dirty="0">
                <a:latin typeface="Tahoma"/>
                <a:cs typeface="Tahoma"/>
              </a:rPr>
              <a:t>n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0;</a:t>
            </a:r>
            <a:endParaRPr sz="1800">
              <a:latin typeface="Tahoma"/>
              <a:cs typeface="Tahoma"/>
            </a:endParaRPr>
          </a:p>
          <a:p>
            <a:pPr marL="12700" marR="292100">
              <a:lnSpc>
                <a:spcPts val="2620"/>
              </a:lnSpc>
              <a:spcBef>
                <a:spcPts val="105"/>
              </a:spcBef>
            </a:pPr>
            <a:r>
              <a:rPr sz="1800" dirty="0">
                <a:latin typeface="Tahoma"/>
                <a:cs typeface="Tahoma"/>
              </a:rPr>
              <a:t>x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inp</a:t>
            </a:r>
            <a:r>
              <a:rPr sz="1800" spc="-15" dirty="0">
                <a:latin typeface="Tahoma"/>
                <a:cs typeface="Tahoma"/>
              </a:rPr>
              <a:t>u</a:t>
            </a:r>
            <a:r>
              <a:rPr sz="1800" dirty="0">
                <a:latin typeface="Tahoma"/>
                <a:cs typeface="Tahoma"/>
              </a:rPr>
              <a:t>t</a:t>
            </a:r>
            <a:r>
              <a:rPr sz="1800" spc="-5" dirty="0">
                <a:latin typeface="Tahoma"/>
                <a:cs typeface="Tahoma"/>
              </a:rPr>
              <a:t>(</a:t>
            </a:r>
            <a:r>
              <a:rPr sz="1800" dirty="0">
                <a:latin typeface="Arial"/>
                <a:cs typeface="Arial"/>
              </a:rPr>
              <a:t>‘</a:t>
            </a:r>
            <a:r>
              <a:rPr sz="1800" dirty="0">
                <a:latin typeface="Tahoma"/>
                <a:cs typeface="Tahoma"/>
              </a:rPr>
              <a:t>Enter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a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number(end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in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0):</a:t>
            </a:r>
            <a:r>
              <a:rPr sz="1800" dirty="0">
                <a:latin typeface="Arial"/>
                <a:cs typeface="Arial"/>
              </a:rPr>
              <a:t>’</a:t>
            </a:r>
            <a:r>
              <a:rPr sz="1800" spc="-10" dirty="0">
                <a:latin typeface="Tahoma"/>
                <a:cs typeface="Tahoma"/>
              </a:rPr>
              <a:t>); while</a:t>
            </a:r>
            <a:r>
              <a:rPr sz="1800" spc="-5" dirty="0">
                <a:latin typeface="Tahoma"/>
                <a:cs typeface="Tahoma"/>
              </a:rPr>
              <a:t>(</a:t>
            </a:r>
            <a:r>
              <a:rPr sz="1800" spc="-15" dirty="0">
                <a:latin typeface="Tahoma"/>
                <a:cs typeface="Tahoma"/>
              </a:rPr>
              <a:t>x~=0)</a:t>
            </a:r>
            <a:endParaRPr sz="1800">
              <a:latin typeface="Tahoma"/>
              <a:cs typeface="Tahoma"/>
            </a:endParaRPr>
          </a:p>
          <a:p>
            <a:pPr marL="298450">
              <a:lnSpc>
                <a:spcPct val="100000"/>
              </a:lnSpc>
              <a:spcBef>
                <a:spcPts val="265"/>
              </a:spcBef>
            </a:pPr>
            <a:r>
              <a:rPr sz="1800" spc="-15" dirty="0">
                <a:latin typeface="Tahoma"/>
                <a:cs typeface="Tahoma"/>
              </a:rPr>
              <a:t>sum</a:t>
            </a:r>
            <a:r>
              <a:rPr sz="1800" spc="-10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sum</a:t>
            </a:r>
            <a:r>
              <a:rPr sz="1800" spc="-20" dirty="0">
                <a:latin typeface="Tahoma"/>
                <a:cs typeface="Tahoma"/>
              </a:rPr>
              <a:t>+</a:t>
            </a:r>
            <a:r>
              <a:rPr sz="1800" spc="-10" dirty="0">
                <a:latin typeface="Tahoma"/>
                <a:cs typeface="Tahoma"/>
              </a:rPr>
              <a:t>x;</a:t>
            </a:r>
            <a:endParaRPr sz="1800">
              <a:latin typeface="Tahoma"/>
              <a:cs typeface="Tahoma"/>
            </a:endParaRPr>
          </a:p>
          <a:p>
            <a:pPr marL="298450">
              <a:lnSpc>
                <a:spcPct val="100000"/>
              </a:lnSpc>
              <a:spcBef>
                <a:spcPts val="430"/>
              </a:spcBef>
            </a:pPr>
            <a:r>
              <a:rPr sz="1800" spc="-10" dirty="0">
                <a:latin typeface="Tahoma"/>
                <a:cs typeface="Tahoma"/>
              </a:rPr>
              <a:t>n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n+1;</a:t>
            </a:r>
            <a:endParaRPr sz="1800">
              <a:latin typeface="Tahoma"/>
              <a:cs typeface="Tahoma"/>
            </a:endParaRPr>
          </a:p>
          <a:p>
            <a:pPr marL="12700" marR="6350" indent="285750">
              <a:lnSpc>
                <a:spcPts val="2620"/>
              </a:lnSpc>
              <a:spcBef>
                <a:spcPts val="105"/>
              </a:spcBef>
            </a:pPr>
            <a:r>
              <a:rPr sz="1800" dirty="0">
                <a:latin typeface="Tahoma"/>
                <a:cs typeface="Tahoma"/>
              </a:rPr>
              <a:t>x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inp</a:t>
            </a:r>
            <a:r>
              <a:rPr sz="1800" spc="-15" dirty="0">
                <a:latin typeface="Tahoma"/>
                <a:cs typeface="Tahoma"/>
              </a:rPr>
              <a:t>u</a:t>
            </a:r>
            <a:r>
              <a:rPr sz="1800" dirty="0">
                <a:latin typeface="Tahoma"/>
                <a:cs typeface="Tahoma"/>
              </a:rPr>
              <a:t>t</a:t>
            </a:r>
            <a:r>
              <a:rPr sz="1800" spc="-5" dirty="0">
                <a:latin typeface="Tahoma"/>
                <a:cs typeface="Tahoma"/>
              </a:rPr>
              <a:t>(</a:t>
            </a:r>
            <a:r>
              <a:rPr sz="1800" dirty="0">
                <a:latin typeface="Arial"/>
                <a:cs typeface="Arial"/>
              </a:rPr>
              <a:t>‘</a:t>
            </a:r>
            <a:r>
              <a:rPr sz="1800" dirty="0">
                <a:latin typeface="Tahoma"/>
                <a:cs typeface="Tahoma"/>
              </a:rPr>
              <a:t>Enter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a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number(end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in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0):</a:t>
            </a:r>
            <a:r>
              <a:rPr sz="1800" dirty="0">
                <a:latin typeface="Arial"/>
                <a:cs typeface="Arial"/>
              </a:rPr>
              <a:t>’</a:t>
            </a:r>
            <a:r>
              <a:rPr sz="1800" spc="-10" dirty="0">
                <a:latin typeface="Tahoma"/>
                <a:cs typeface="Tahoma"/>
              </a:rPr>
              <a:t>); end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800" dirty="0">
                <a:latin typeface="Tahoma"/>
                <a:cs typeface="Tahoma"/>
              </a:rPr>
              <a:t>if(n&gt;0)</a:t>
            </a:r>
            <a:endParaRPr sz="1800">
              <a:latin typeface="Tahoma"/>
              <a:cs typeface="Tahoma"/>
            </a:endParaRPr>
          </a:p>
          <a:p>
            <a:pPr marL="298450">
              <a:lnSpc>
                <a:spcPct val="100000"/>
              </a:lnSpc>
              <a:spcBef>
                <a:spcPts val="434"/>
              </a:spcBef>
            </a:pPr>
            <a:r>
              <a:rPr sz="1800" spc="-15" dirty="0">
                <a:latin typeface="Tahoma"/>
                <a:cs typeface="Tahoma"/>
              </a:rPr>
              <a:t>sum</a:t>
            </a:r>
            <a:endParaRPr sz="1800">
              <a:latin typeface="Tahoma"/>
              <a:cs typeface="Tahoma"/>
            </a:endParaRPr>
          </a:p>
          <a:p>
            <a:pPr marL="12700" marR="2441575" indent="285750">
              <a:lnSpc>
                <a:spcPct val="120000"/>
              </a:lnSpc>
            </a:pPr>
            <a:r>
              <a:rPr sz="1800" spc="-15" dirty="0">
                <a:latin typeface="Tahoma"/>
                <a:cs typeface="Tahoma"/>
              </a:rPr>
              <a:t>mean =</a:t>
            </a:r>
            <a:r>
              <a:rPr sz="1800" spc="5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sum/n end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795655">
              <a:lnSpc>
                <a:spcPct val="100000"/>
              </a:lnSpc>
            </a:pPr>
            <a:r>
              <a:rPr sz="3200" spc="-35" dirty="0">
                <a:latin typeface="微软雅黑"/>
                <a:cs typeface="微软雅黑"/>
              </a:rPr>
              <a:t>例</a:t>
            </a:r>
            <a:r>
              <a:rPr sz="3200" spc="-15" dirty="0"/>
              <a:t>5.8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71846" y="1911603"/>
            <a:ext cx="3123565" cy="3615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输出结果为：</a:t>
            </a:r>
            <a:endParaRPr sz="2000">
              <a:latin typeface="Microsoft JhengHei"/>
              <a:cs typeface="Microsoft JhengHei"/>
            </a:endParaRPr>
          </a:p>
          <a:p>
            <a:pPr marL="12700" marR="6350">
              <a:lnSpc>
                <a:spcPct val="120000"/>
              </a:lnSpc>
              <a:spcBef>
                <a:spcPts val="50"/>
              </a:spcBef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Enter</a:t>
            </a:r>
            <a:r>
              <a:rPr sz="20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num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er(end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0):67 Enter</a:t>
            </a:r>
            <a:r>
              <a:rPr sz="20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num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er(end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0):89 Enter</a:t>
            </a:r>
            <a:r>
              <a:rPr sz="20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num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er(end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0):93 Enter</a:t>
            </a:r>
            <a:r>
              <a:rPr sz="20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num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er(end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0):70 Enter</a:t>
            </a:r>
            <a:r>
              <a:rPr sz="2000" b="1" spc="-4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num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er(end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0):0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 sum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319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mean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latin typeface="Times New Roman"/>
                <a:cs typeface="Times New Roman"/>
              </a:rPr>
              <a:t>79.75</a:t>
            </a:r>
            <a:r>
              <a:rPr sz="2000" b="1" spc="-5" dirty="0">
                <a:latin typeface="Times New Roman"/>
                <a:cs typeface="Times New Roman"/>
              </a:rPr>
              <a:t>0</a:t>
            </a:r>
            <a:r>
              <a:rPr sz="2000" b="1" spc="-10" dirty="0"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6895" rIns="0" bIns="0" rtlCol="0">
            <a:spAutoFit/>
          </a:bodyPr>
          <a:lstStyle/>
          <a:p>
            <a:pPr marL="897255">
              <a:lnSpc>
                <a:spcPts val="4315"/>
              </a:lnSpc>
            </a:pPr>
            <a:r>
              <a:rPr spc="-20" dirty="0"/>
              <a:t>5.2.3</a:t>
            </a:r>
            <a:r>
              <a:rPr spc="-15" dirty="0"/>
              <a:t> </a:t>
            </a:r>
            <a:r>
              <a:rPr dirty="0">
                <a:latin typeface="微软雅黑"/>
                <a:cs typeface="微软雅黑"/>
              </a:rPr>
              <a:t>循环结构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8068" y="1169669"/>
            <a:ext cx="7950200" cy="4237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524250">
              <a:lnSpc>
                <a:spcPct val="120000"/>
              </a:lnSpc>
            </a:pP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、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eak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语句和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continur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语句 </a:t>
            </a:r>
            <a:r>
              <a:rPr sz="2400" dirty="0">
                <a:latin typeface="微软雅黑"/>
                <a:cs typeface="微软雅黑"/>
              </a:rPr>
              <a:t>它们一般与</a:t>
            </a:r>
            <a:r>
              <a:rPr sz="2400" spc="-10" dirty="0">
                <a:latin typeface="Tahoma"/>
                <a:cs typeface="Tahoma"/>
              </a:rPr>
              <a:t>i</a:t>
            </a:r>
            <a:r>
              <a:rPr sz="2400" spc="-15" dirty="0">
                <a:latin typeface="Tahoma"/>
                <a:cs typeface="Tahoma"/>
              </a:rPr>
              <a:t>f</a:t>
            </a:r>
            <a:r>
              <a:rPr sz="2400" dirty="0">
                <a:latin typeface="微软雅黑"/>
                <a:cs typeface="微软雅黑"/>
              </a:rPr>
              <a:t>语句配合使用。 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eak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语句用于终止循环的执行。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00"/>
              </a:lnSpc>
              <a:spcBef>
                <a:spcPts val="15"/>
              </a:spcBef>
            </a:pPr>
            <a:endParaRPr sz="800"/>
          </a:p>
          <a:p>
            <a:pPr marL="622300" marR="6350" indent="-609600">
              <a:lnSpc>
                <a:spcPts val="2800"/>
              </a:lnSpc>
            </a:pPr>
            <a:r>
              <a:rPr sz="2400" dirty="0">
                <a:latin typeface="微软雅黑"/>
                <a:cs typeface="微软雅黑"/>
              </a:rPr>
              <a:t>当在循环体内执行到该语句时，程序将跳出循环，继续执行 循环语句的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95"/>
              </a:spcBef>
            </a:pPr>
            <a:r>
              <a:rPr sz="2400" dirty="0">
                <a:latin typeface="微软雅黑"/>
                <a:cs typeface="微软雅黑"/>
              </a:rPr>
              <a:t>下一语句。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continue</a:t>
            </a:r>
            <a:r>
              <a:rPr sz="2400" spc="-15" dirty="0">
                <a:solidFill>
                  <a:srgbClr val="0000FF"/>
                </a:solidFill>
                <a:latin typeface="微软雅黑"/>
                <a:cs typeface="微软雅黑"/>
              </a:rPr>
              <a:t>语句控制跳过循环体中的某些语句。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00"/>
              </a:lnSpc>
              <a:spcBef>
                <a:spcPts val="14"/>
              </a:spcBef>
            </a:pPr>
            <a:endParaRPr sz="800"/>
          </a:p>
          <a:p>
            <a:pPr marL="622300" marR="6350" indent="-609600">
              <a:lnSpc>
                <a:spcPts val="2800"/>
              </a:lnSpc>
            </a:pPr>
            <a:r>
              <a:rPr sz="2400" dirty="0">
                <a:latin typeface="微软雅黑"/>
                <a:cs typeface="微软雅黑"/>
              </a:rPr>
              <a:t>当在循环体内执行到该语句时，程序将跳过循环体中所有剩 下的语句，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ts val="2840"/>
              </a:lnSpc>
              <a:spcBef>
                <a:spcPts val="495"/>
              </a:spcBef>
            </a:pPr>
            <a:r>
              <a:rPr sz="2400" spc="-5" dirty="0">
                <a:latin typeface="微软雅黑"/>
                <a:cs typeface="微软雅黑"/>
              </a:rPr>
              <a:t>继续下一次循环。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8117" y="364490"/>
            <a:ext cx="789749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333399"/>
                </a:solidFill>
                <a:latin typeface="微软雅黑"/>
                <a:cs typeface="微软雅黑"/>
              </a:rPr>
              <a:t>例</a:t>
            </a:r>
            <a:r>
              <a:rPr sz="2800" dirty="0">
                <a:solidFill>
                  <a:srgbClr val="333399"/>
                </a:solidFill>
                <a:latin typeface="Tahoma"/>
                <a:cs typeface="Tahoma"/>
              </a:rPr>
              <a:t>5.9</a:t>
            </a:r>
            <a:r>
              <a:rPr sz="2800" spc="-5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2800" spc="-10" dirty="0">
                <a:solidFill>
                  <a:srgbClr val="333399"/>
                </a:solidFill>
                <a:latin typeface="微软雅黑"/>
                <a:cs typeface="微软雅黑"/>
              </a:rPr>
              <a:t>求</a:t>
            </a:r>
            <a:r>
              <a:rPr sz="2800" dirty="0">
                <a:solidFill>
                  <a:srgbClr val="333399"/>
                </a:solidFill>
                <a:latin typeface="Tahoma"/>
                <a:cs typeface="Tahoma"/>
              </a:rPr>
              <a:t>[10</a:t>
            </a:r>
            <a:r>
              <a:rPr sz="2800" spc="-10" dirty="0">
                <a:solidFill>
                  <a:srgbClr val="333399"/>
                </a:solidFill>
                <a:latin typeface="Tahoma"/>
                <a:cs typeface="Tahoma"/>
              </a:rPr>
              <a:t>0</a:t>
            </a:r>
            <a:r>
              <a:rPr sz="2800" dirty="0">
                <a:solidFill>
                  <a:srgbClr val="333399"/>
                </a:solidFill>
                <a:latin typeface="Tahoma"/>
                <a:cs typeface="Tahoma"/>
              </a:rPr>
              <a:t>,2</a:t>
            </a:r>
            <a:r>
              <a:rPr sz="2800" spc="-10" dirty="0">
                <a:solidFill>
                  <a:srgbClr val="333399"/>
                </a:solidFill>
                <a:latin typeface="Tahoma"/>
                <a:cs typeface="Tahoma"/>
              </a:rPr>
              <a:t>0</a:t>
            </a:r>
            <a:r>
              <a:rPr sz="2800" dirty="0">
                <a:solidFill>
                  <a:srgbClr val="333399"/>
                </a:solidFill>
                <a:latin typeface="Tahoma"/>
                <a:cs typeface="Tahoma"/>
              </a:rPr>
              <a:t>0</a:t>
            </a:r>
            <a:r>
              <a:rPr sz="2800" spc="-5" dirty="0">
                <a:solidFill>
                  <a:srgbClr val="333399"/>
                </a:solidFill>
                <a:latin typeface="Tahoma"/>
                <a:cs typeface="Tahoma"/>
              </a:rPr>
              <a:t>]</a:t>
            </a:r>
            <a:r>
              <a:rPr sz="2800" dirty="0">
                <a:solidFill>
                  <a:srgbClr val="333399"/>
                </a:solidFill>
                <a:latin typeface="微软雅黑"/>
                <a:cs typeface="微软雅黑"/>
              </a:rPr>
              <a:t>之间第一个能</a:t>
            </a:r>
            <a:r>
              <a:rPr sz="2800" spc="-20" dirty="0">
                <a:solidFill>
                  <a:srgbClr val="333399"/>
                </a:solidFill>
                <a:latin typeface="微软雅黑"/>
                <a:cs typeface="微软雅黑"/>
              </a:rPr>
              <a:t>被</a:t>
            </a:r>
            <a:r>
              <a:rPr sz="2800" spc="-10" dirty="0">
                <a:solidFill>
                  <a:srgbClr val="333399"/>
                </a:solidFill>
                <a:latin typeface="Tahoma"/>
                <a:cs typeface="Tahoma"/>
              </a:rPr>
              <a:t>2</a:t>
            </a:r>
            <a:r>
              <a:rPr sz="2800" dirty="0">
                <a:solidFill>
                  <a:srgbClr val="333399"/>
                </a:solidFill>
                <a:latin typeface="Tahoma"/>
                <a:cs typeface="Tahoma"/>
              </a:rPr>
              <a:t>1</a:t>
            </a:r>
            <a:r>
              <a:rPr sz="2800" dirty="0">
                <a:solidFill>
                  <a:srgbClr val="333399"/>
                </a:solidFill>
                <a:latin typeface="微软雅黑"/>
                <a:cs typeface="微软雅黑"/>
              </a:rPr>
              <a:t>整除</a:t>
            </a:r>
            <a:r>
              <a:rPr sz="2800" spc="-15" dirty="0">
                <a:solidFill>
                  <a:srgbClr val="333399"/>
                </a:solidFill>
                <a:latin typeface="微软雅黑"/>
                <a:cs typeface="微软雅黑"/>
              </a:rPr>
              <a:t>的</a:t>
            </a:r>
            <a:r>
              <a:rPr sz="2800" dirty="0">
                <a:solidFill>
                  <a:srgbClr val="333399"/>
                </a:solidFill>
                <a:latin typeface="微软雅黑"/>
                <a:cs typeface="微软雅黑"/>
              </a:rPr>
              <a:t>整数。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13967" y="1279397"/>
            <a:ext cx="2739390" cy="4758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程序如下：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14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-2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or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10</a:t>
            </a:r>
            <a:r>
              <a:rPr sz="2400" spc="-25" dirty="0">
                <a:solidFill>
                  <a:srgbClr val="FF0000"/>
                </a:solidFill>
                <a:latin typeface="Tahoma"/>
                <a:cs typeface="Tahoma"/>
              </a:rPr>
              <a:t>0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:2</a:t>
            </a:r>
            <a:r>
              <a:rPr sz="2400" spc="-25" dirty="0">
                <a:solidFill>
                  <a:srgbClr val="FF0000"/>
                </a:solidFill>
                <a:latin typeface="Tahoma"/>
                <a:cs typeface="Tahoma"/>
              </a:rPr>
              <a:t>0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0</a:t>
            </a:r>
            <a:endParaRPr sz="2400">
              <a:latin typeface="Tahoma"/>
              <a:cs typeface="Tahoma"/>
            </a:endParaRPr>
          </a:p>
          <a:p>
            <a:pPr marL="679450" marR="6350" indent="-285750">
              <a:lnSpc>
                <a:spcPct val="120000"/>
              </a:lnSpc>
            </a:pP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if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rem(n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,21)~=0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;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 continue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93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endParaRPr sz="2400">
              <a:latin typeface="Tahoma"/>
              <a:cs typeface="Tahoma"/>
            </a:endParaRPr>
          </a:p>
          <a:p>
            <a:pPr marL="12700" marR="1590040" indent="381000">
              <a:lnSpc>
                <a:spcPct val="120000"/>
              </a:lnSpc>
            </a:pP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eak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end</a:t>
            </a:r>
            <a:endParaRPr sz="2400">
              <a:latin typeface="Tahoma"/>
              <a:cs typeface="Tahoma"/>
            </a:endParaRPr>
          </a:p>
          <a:p>
            <a:pPr marL="12700" marR="281305">
              <a:lnSpc>
                <a:spcPct val="120000"/>
              </a:lnSpc>
            </a:pP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latin typeface="微软雅黑"/>
                <a:cs typeface="微软雅黑"/>
              </a:rPr>
              <a:t>程序输出结果为： 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R="1066165" algn="ctr">
              <a:lnSpc>
                <a:spcPct val="100000"/>
              </a:lnSpc>
            </a:pP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105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48767" rIns="0" bIns="0" rtlCol="0">
            <a:spAutoFit/>
          </a:bodyPr>
          <a:lstStyle/>
          <a:p>
            <a:pPr marL="2922905">
              <a:lnSpc>
                <a:spcPts val="7025"/>
              </a:lnSpc>
            </a:pPr>
            <a:r>
              <a:rPr dirty="0"/>
              <a:t>Matlab</a:t>
            </a:r>
            <a:r>
              <a:rPr spc="-5" dirty="0">
                <a:latin typeface="微软雅黑"/>
                <a:cs typeface="微软雅黑"/>
              </a:rPr>
              <a:t>程序设计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33919" y="3438905"/>
            <a:ext cx="1319530" cy="59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85"/>
              </a:lnSpc>
            </a:pP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第</a:t>
            </a:r>
            <a:r>
              <a:rPr sz="4000" spc="-5" dirty="0">
                <a:solidFill>
                  <a:srgbClr val="3333CC"/>
                </a:solidFill>
                <a:latin typeface="Tahoma"/>
                <a:cs typeface="Tahoma"/>
              </a:rPr>
              <a:t>9</a:t>
            </a: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讲</a:t>
            </a:r>
            <a:endParaRPr sz="4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0789" y="243078"/>
            <a:ext cx="263398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5.3</a:t>
            </a:r>
            <a:r>
              <a:rPr sz="3600" spc="-10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函数文件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239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2590" y="1251203"/>
            <a:ext cx="8615680" cy="3755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6065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函数文件是另一种形式的</a:t>
            </a:r>
            <a:r>
              <a:rPr sz="2000" spc="-25" dirty="0">
                <a:latin typeface="Arial"/>
                <a:cs typeface="Arial"/>
              </a:rPr>
              <a:t>M</a:t>
            </a:r>
            <a:r>
              <a:rPr sz="2000" spc="-20" dirty="0">
                <a:latin typeface="微软雅黑"/>
                <a:cs typeface="微软雅黑"/>
              </a:rPr>
              <a:t>文件，每一个函数文件都定义一个函数。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80" dirty="0">
                <a:latin typeface="Arial"/>
                <a:cs typeface="Arial"/>
              </a:rPr>
              <a:t>Mat</a:t>
            </a:r>
            <a:r>
              <a:rPr sz="2000" spc="-45" dirty="0">
                <a:latin typeface="Arial"/>
                <a:cs typeface="Arial"/>
              </a:rPr>
              <a:t>l</a:t>
            </a:r>
            <a:r>
              <a:rPr sz="2000" spc="-204" dirty="0">
                <a:latin typeface="Arial"/>
                <a:cs typeface="Arial"/>
              </a:rPr>
              <a:t>a</a:t>
            </a:r>
            <a:r>
              <a:rPr sz="2000" spc="-210" dirty="0">
                <a:latin typeface="Arial"/>
                <a:cs typeface="Arial"/>
              </a:rPr>
              <a:t>b</a:t>
            </a:r>
            <a:r>
              <a:rPr sz="2000" spc="-20" dirty="0">
                <a:latin typeface="微软雅黑"/>
                <a:cs typeface="微软雅黑"/>
              </a:rPr>
              <a:t>提供的标准函数大部分是由函数文件定义的。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700"/>
              </a:lnSpc>
              <a:spcBef>
                <a:spcPts val="39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647065" marR="2617470" indent="-635000">
              <a:lnSpc>
                <a:spcPct val="128699"/>
              </a:lnSpc>
              <a:tabLst>
                <a:tab pos="1708785" algn="l"/>
              </a:tabLst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5.3.1 </a:t>
            </a:r>
            <a:r>
              <a:rPr sz="2400" spc="-15" dirty="0">
                <a:solidFill>
                  <a:srgbClr val="0000FF"/>
                </a:solidFill>
                <a:latin typeface="微软雅黑"/>
                <a:cs typeface="微软雅黑"/>
              </a:rPr>
              <a:t>函数文件的基本结构 </a:t>
            </a:r>
            <a:r>
              <a:rPr sz="2000" spc="-20" dirty="0">
                <a:latin typeface="微软雅黑"/>
                <a:cs typeface="微软雅黑"/>
              </a:rPr>
              <a:t>函数文件由</a:t>
            </a:r>
            <a:r>
              <a:rPr sz="2000" spc="-2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unction</a:t>
            </a:r>
            <a:r>
              <a:rPr sz="2000" spc="-20" dirty="0">
                <a:latin typeface="微软雅黑"/>
                <a:cs typeface="微软雅黑"/>
              </a:rPr>
              <a:t>语句引导，其基本结构为：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unction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输出形参表</a:t>
            </a:r>
            <a:r>
              <a:rPr sz="2000" spc="4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函数名（输入形参表）</a:t>
            </a:r>
            <a:endParaRPr sz="2000">
              <a:latin typeface="微软雅黑"/>
              <a:cs typeface="微软雅黑"/>
            </a:endParaRPr>
          </a:p>
          <a:p>
            <a:pPr marL="885825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注释说明部分</a:t>
            </a:r>
            <a:endParaRPr sz="2000">
              <a:latin typeface="微软雅黑"/>
              <a:cs typeface="微软雅黑"/>
            </a:endParaRPr>
          </a:p>
          <a:p>
            <a:pPr marL="647065" marR="6350" indent="238125">
              <a:lnSpc>
                <a:spcPct val="120000"/>
              </a:lnSpc>
            </a:pPr>
            <a:r>
              <a:rPr sz="2000" spc="-5" dirty="0">
                <a:solidFill>
                  <a:srgbClr val="FF0000"/>
                </a:solidFill>
                <a:latin typeface="微软雅黑"/>
                <a:cs typeface="微软雅黑"/>
              </a:rPr>
              <a:t>函数体语句 </a:t>
            </a:r>
            <a:r>
              <a:rPr sz="2000" spc="-20" dirty="0">
                <a:latin typeface="微软雅黑"/>
                <a:cs typeface="微软雅黑"/>
              </a:rPr>
              <a:t>其中，以</a:t>
            </a:r>
            <a:r>
              <a:rPr sz="2000" spc="-2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unct</a:t>
            </a:r>
            <a:r>
              <a:rPr sz="2000" dirty="0">
                <a:latin typeface="Tahoma"/>
                <a:cs typeface="Tahoma"/>
              </a:rPr>
              <a:t>i</a:t>
            </a:r>
            <a:r>
              <a:rPr sz="2000" spc="-15" dirty="0">
                <a:latin typeface="Tahoma"/>
                <a:cs typeface="Tahoma"/>
              </a:rPr>
              <a:t>o</a:t>
            </a:r>
            <a:r>
              <a:rPr sz="2000" spc="-10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开头的一行为引导行，表示</a:t>
            </a:r>
            <a:r>
              <a:rPr sz="2000" spc="-5" dirty="0">
                <a:latin typeface="微软雅黑"/>
                <a:cs typeface="微软雅黑"/>
              </a:rPr>
              <a:t>该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20" dirty="0">
                <a:latin typeface="微软雅黑"/>
                <a:cs typeface="微软雅黑"/>
              </a:rPr>
              <a:t>文件是一个函数文件。 当输出形参多于一个时，应该用方括号括起来。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1917" y="1070355"/>
            <a:ext cx="3126105" cy="1262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简单计算（续）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2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2844800" algn="l"/>
              </a:tabLst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【例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2.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计</a:t>
            </a:r>
            <a:r>
              <a:rPr sz="22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s</a:t>
            </a:r>
            <a:r>
              <a:rPr sz="2200" spc="-100" dirty="0">
                <a:solidFill>
                  <a:srgbClr val="4D009A"/>
                </a:solidFill>
                <a:latin typeface="Arial"/>
                <a:cs typeface="Arial"/>
              </a:rPr>
              <a:t>in(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200" spc="-204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200" b="1" spc="-855" dirty="0">
                <a:solidFill>
                  <a:srgbClr val="4D009A"/>
                </a:solidFill>
                <a:latin typeface="Tahoma"/>
                <a:cs typeface="Tahoma"/>
              </a:rPr>
              <a:t>ْ</a:t>
            </a:r>
            <a:r>
              <a:rPr sz="3300" b="1" baseline="7575" dirty="0">
                <a:solidFill>
                  <a:srgbClr val="4D009A"/>
                </a:solidFill>
                <a:latin typeface="Tahoma"/>
                <a:cs typeface="Tahoma"/>
              </a:rPr>
              <a:t> 	</a:t>
            </a:r>
            <a:r>
              <a:rPr sz="2200" spc="-100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endParaRPr sz="2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200" spc="-114" dirty="0">
                <a:solidFill>
                  <a:srgbClr val="4D009A"/>
                </a:solidFill>
                <a:latin typeface="Arial"/>
                <a:cs typeface="Arial"/>
              </a:rPr>
              <a:t>si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n</a:t>
            </a:r>
            <a:r>
              <a:rPr sz="2200" spc="-9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200" spc="-204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200" spc="125" dirty="0">
                <a:solidFill>
                  <a:srgbClr val="4D009A"/>
                </a:solidFill>
                <a:latin typeface="Arial"/>
                <a:cs typeface="Arial"/>
              </a:rPr>
              <a:t>*pi</a:t>
            </a:r>
            <a:r>
              <a:rPr sz="2200" spc="85" dirty="0">
                <a:solidFill>
                  <a:srgbClr val="4D009A"/>
                </a:solidFill>
                <a:latin typeface="Arial"/>
                <a:cs typeface="Arial"/>
              </a:rPr>
              <a:t>/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180</a:t>
            </a:r>
            <a:r>
              <a:rPr sz="2200" spc="-100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348609" y="2349626"/>
            <a:ext cx="5732525" cy="1840230"/>
          </a:xfrm>
          <a:custGeom>
            <a:avLst/>
            <a:gdLst/>
            <a:ahLst/>
            <a:cxnLst/>
            <a:rect l="l" t="t" r="r" b="b"/>
            <a:pathLst>
              <a:path w="5732525" h="1840229">
                <a:moveTo>
                  <a:pt x="0" y="1840230"/>
                </a:moveTo>
                <a:lnTo>
                  <a:pt x="5732525" y="1840230"/>
                </a:lnTo>
                <a:lnTo>
                  <a:pt x="5732525" y="0"/>
                </a:lnTo>
                <a:lnTo>
                  <a:pt x="0" y="0"/>
                </a:lnTo>
                <a:lnTo>
                  <a:pt x="0" y="1840230"/>
                </a:lnTo>
                <a:close/>
              </a:path>
            </a:pathLst>
          </a:custGeom>
          <a:ln w="9906">
            <a:solidFill>
              <a:srgbClr val="FF66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426967" y="2395982"/>
            <a:ext cx="5436870" cy="1741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000" spc="-15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2000" spc="-15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Ma</a:t>
            </a:r>
            <a:r>
              <a:rPr sz="2000" b="1" spc="-20" dirty="0">
                <a:solidFill>
                  <a:srgbClr val="4D009A"/>
                </a:solidFill>
                <a:latin typeface="Tahoma"/>
                <a:cs typeface="Tahoma"/>
              </a:rPr>
              <a:t>t</a:t>
            </a:r>
            <a:r>
              <a:rPr sz="2000" b="1" spc="-10" dirty="0">
                <a:solidFill>
                  <a:srgbClr val="4D009A"/>
                </a:solidFill>
                <a:latin typeface="Tahoma"/>
                <a:cs typeface="Tahoma"/>
              </a:rPr>
              <a:t>l</a:t>
            </a:r>
            <a:r>
              <a:rPr sz="2000" b="1" spc="-20" dirty="0">
                <a:solidFill>
                  <a:srgbClr val="4D009A"/>
                </a:solidFill>
                <a:latin typeface="Tahoma"/>
                <a:cs typeface="Tahoma"/>
              </a:rPr>
              <a:t>ab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中正弦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函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数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si</a:t>
            </a:r>
            <a:r>
              <a:rPr sz="2000" b="1" spc="-10" dirty="0">
                <a:solidFill>
                  <a:srgbClr val="4D009A"/>
                </a:solidFill>
                <a:latin typeface="Tahoma"/>
                <a:cs typeface="Tahoma"/>
              </a:rPr>
              <a:t>n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就是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常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见的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正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弦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函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数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354965" algn="l"/>
              </a:tabLst>
            </a:pPr>
            <a:r>
              <a:rPr sz="2000" spc="-15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2000" spc="-15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它的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参数值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是</a:t>
            </a:r>
            <a:r>
              <a:rPr sz="2000" spc="5" dirty="0">
                <a:solidFill>
                  <a:srgbClr val="4D009A"/>
                </a:solidFill>
                <a:latin typeface="微软雅黑"/>
                <a:cs typeface="微软雅黑"/>
              </a:rPr>
              <a:t>以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“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弧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度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”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为单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位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的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lr>
                <a:srgbClr val="0000FF"/>
              </a:buClr>
              <a:buFont typeface="Wingdings"/>
              <a:buChar char=""/>
              <a:tabLst>
                <a:tab pos="354965" algn="l"/>
              </a:tabLst>
            </a:pP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pi</a:t>
            </a:r>
            <a:r>
              <a:rPr sz="2000" spc="-15" dirty="0">
                <a:solidFill>
                  <a:srgbClr val="4D009A"/>
                </a:solidFill>
                <a:latin typeface="微软雅黑"/>
                <a:cs typeface="微软雅黑"/>
              </a:rPr>
              <a:t>也是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Ma</a:t>
            </a:r>
            <a:r>
              <a:rPr sz="2000" b="1" spc="-20" dirty="0">
                <a:solidFill>
                  <a:srgbClr val="4D009A"/>
                </a:solidFill>
                <a:latin typeface="Tahoma"/>
                <a:cs typeface="Tahoma"/>
              </a:rPr>
              <a:t>t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lab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的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预定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义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变</a:t>
            </a:r>
            <a:r>
              <a:rPr sz="2000" spc="-5" dirty="0">
                <a:solidFill>
                  <a:srgbClr val="4D009A"/>
                </a:solidFill>
                <a:latin typeface="微软雅黑"/>
                <a:cs typeface="微软雅黑"/>
              </a:rPr>
              <a:t>量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2000" spc="-15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2000" spc="-15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pi=3.14159</a:t>
            </a:r>
            <a:r>
              <a:rPr sz="2000" b="1" spc="-20" dirty="0">
                <a:solidFill>
                  <a:srgbClr val="4D009A"/>
                </a:solidFill>
                <a:latin typeface="Arial"/>
                <a:cs typeface="Arial"/>
              </a:rPr>
              <a:t>…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Matla</a:t>
            </a:r>
            <a:r>
              <a:rPr sz="1800" b="1" spc="5" dirty="0">
                <a:solidFill>
                  <a:srgbClr val="4D009A"/>
                </a:solidFill>
                <a:latin typeface="Tahoma"/>
                <a:cs typeface="Tahoma"/>
              </a:rPr>
              <a:t>b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对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字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母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大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小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写是敏感的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334615" y="4745544"/>
            <a:ext cx="19314" cy="13227"/>
          </a:xfrm>
          <a:custGeom>
            <a:avLst/>
            <a:gdLst/>
            <a:ahLst/>
            <a:cxnLst/>
            <a:rect l="l" t="t" r="r" b="b"/>
            <a:pathLst>
              <a:path w="19314" h="13227">
                <a:moveTo>
                  <a:pt x="0" y="13227"/>
                </a:moveTo>
                <a:lnTo>
                  <a:pt x="19314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354401" y="4745544"/>
            <a:ext cx="49942" cy="94037"/>
          </a:xfrm>
          <a:custGeom>
            <a:avLst/>
            <a:gdLst/>
            <a:ahLst/>
            <a:cxnLst/>
            <a:rect l="l" t="t" r="r" b="b"/>
            <a:pathLst>
              <a:path w="49942" h="94037">
                <a:moveTo>
                  <a:pt x="0" y="0"/>
                </a:moveTo>
                <a:lnTo>
                  <a:pt x="49942" y="94037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04344" y="4590301"/>
            <a:ext cx="53687" cy="249770"/>
          </a:xfrm>
          <a:custGeom>
            <a:avLst/>
            <a:gdLst/>
            <a:ahLst/>
            <a:cxnLst/>
            <a:rect l="l" t="t" r="r" b="b"/>
            <a:pathLst>
              <a:path w="53687" h="249770">
                <a:moveTo>
                  <a:pt x="0" y="249770"/>
                </a:moveTo>
                <a:lnTo>
                  <a:pt x="53687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458032" y="4589319"/>
            <a:ext cx="781533" cy="0"/>
          </a:xfrm>
          <a:custGeom>
            <a:avLst/>
            <a:gdLst/>
            <a:ahLst/>
            <a:cxnLst/>
            <a:rect l="l" t="t" r="r" b="b"/>
            <a:pathLst>
              <a:path w="781533">
                <a:moveTo>
                  <a:pt x="0" y="0"/>
                </a:moveTo>
                <a:lnTo>
                  <a:pt x="781533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325899" y="4577314"/>
            <a:ext cx="907304" cy="255656"/>
          </a:xfrm>
          <a:custGeom>
            <a:avLst/>
            <a:gdLst/>
            <a:ahLst/>
            <a:cxnLst/>
            <a:rect l="l" t="t" r="r" b="b"/>
            <a:pathLst>
              <a:path w="907304" h="255656">
                <a:moveTo>
                  <a:pt x="35420" y="168971"/>
                </a:moveTo>
                <a:lnTo>
                  <a:pt x="16960" y="168971"/>
                </a:lnTo>
                <a:lnTo>
                  <a:pt x="66893" y="255656"/>
                </a:lnTo>
                <a:lnTo>
                  <a:pt x="76316" y="255656"/>
                </a:lnTo>
                <a:lnTo>
                  <a:pt x="81160" y="233125"/>
                </a:lnTo>
                <a:lnTo>
                  <a:pt x="71604" y="233125"/>
                </a:lnTo>
                <a:lnTo>
                  <a:pt x="35420" y="168971"/>
                </a:lnTo>
                <a:close/>
              </a:path>
              <a:path w="907304" h="255656">
                <a:moveTo>
                  <a:pt x="907304" y="0"/>
                </a:moveTo>
                <a:lnTo>
                  <a:pt x="122011" y="0"/>
                </a:lnTo>
                <a:lnTo>
                  <a:pt x="71604" y="233125"/>
                </a:lnTo>
                <a:lnTo>
                  <a:pt x="81160" y="233125"/>
                </a:lnTo>
                <a:lnTo>
                  <a:pt x="129067" y="10281"/>
                </a:lnTo>
                <a:lnTo>
                  <a:pt x="907304" y="10281"/>
                </a:lnTo>
                <a:lnTo>
                  <a:pt x="907304" y="0"/>
                </a:lnTo>
                <a:close/>
              </a:path>
              <a:path w="907304" h="255656">
                <a:moveTo>
                  <a:pt x="26851" y="153780"/>
                </a:moveTo>
                <a:lnTo>
                  <a:pt x="0" y="171918"/>
                </a:lnTo>
                <a:lnTo>
                  <a:pt x="3768" y="177790"/>
                </a:lnTo>
                <a:lnTo>
                  <a:pt x="16960" y="168971"/>
                </a:lnTo>
                <a:lnTo>
                  <a:pt x="35420" y="168971"/>
                </a:lnTo>
                <a:lnTo>
                  <a:pt x="26851" y="153780"/>
                </a:lnTo>
                <a:close/>
              </a:path>
            </a:pathLst>
          </a:custGeom>
          <a:solidFill>
            <a:srgbClr val="3E237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1266189" y="4416805"/>
            <a:ext cx="2053589" cy="544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【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例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2.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2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计</a:t>
            </a:r>
            <a:r>
              <a:rPr sz="2200" spc="12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5175" spc="-937" baseline="-1610" dirty="0">
                <a:solidFill>
                  <a:srgbClr val="3E2375"/>
                </a:solidFill>
                <a:latin typeface="Symbol"/>
                <a:cs typeface="Symbol"/>
              </a:rPr>
              <a:t></a:t>
            </a:r>
            <a:endParaRPr sz="5175" baseline="-1610">
              <a:latin typeface="Symbol"/>
              <a:cs typeface="Symbo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48453" y="4582286"/>
            <a:ext cx="3672078" cy="1347216"/>
          </a:xfrm>
          <a:custGeom>
            <a:avLst/>
            <a:gdLst/>
            <a:ahLst/>
            <a:cxnLst/>
            <a:rect l="l" t="t" r="r" b="b"/>
            <a:pathLst>
              <a:path w="3672078" h="1347215">
                <a:moveTo>
                  <a:pt x="0" y="1347216"/>
                </a:moveTo>
                <a:lnTo>
                  <a:pt x="3672078" y="1347216"/>
                </a:lnTo>
                <a:lnTo>
                  <a:pt x="3672078" y="0"/>
                </a:lnTo>
                <a:lnTo>
                  <a:pt x="0" y="0"/>
                </a:lnTo>
                <a:lnTo>
                  <a:pt x="0" y="134721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48453" y="4582286"/>
            <a:ext cx="3672078" cy="1347216"/>
          </a:xfrm>
          <a:custGeom>
            <a:avLst/>
            <a:gdLst/>
            <a:ahLst/>
            <a:cxnLst/>
            <a:rect l="l" t="t" r="r" b="b"/>
            <a:pathLst>
              <a:path w="3672078" h="1347215">
                <a:moveTo>
                  <a:pt x="0" y="1347216"/>
                </a:moveTo>
                <a:lnTo>
                  <a:pt x="3672078" y="1347216"/>
                </a:lnTo>
                <a:lnTo>
                  <a:pt x="3672078" y="0"/>
                </a:lnTo>
                <a:lnTo>
                  <a:pt x="0" y="0"/>
                </a:lnTo>
                <a:lnTo>
                  <a:pt x="0" y="1347216"/>
                </a:lnTo>
                <a:close/>
              </a:path>
            </a:pathLst>
          </a:custGeom>
          <a:ln w="9906">
            <a:solidFill>
              <a:srgbClr val="FF66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447934" y="4279235"/>
            <a:ext cx="1994535" cy="679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791970" algn="l"/>
              </a:tabLst>
            </a:pPr>
            <a:r>
              <a:rPr sz="2475" spc="-44" baseline="-25252" dirty="0">
                <a:solidFill>
                  <a:srgbClr val="3E2375"/>
                </a:solidFill>
                <a:latin typeface="Times New Roman"/>
                <a:cs typeface="Times New Roman"/>
              </a:rPr>
              <a:t>2</a:t>
            </a:r>
            <a:r>
              <a:rPr sz="2475" i="1" spc="97" baseline="-25252" dirty="0">
                <a:solidFill>
                  <a:srgbClr val="3E2375"/>
                </a:solidFill>
                <a:latin typeface="Times New Roman"/>
                <a:cs typeface="Times New Roman"/>
              </a:rPr>
              <a:t>e</a:t>
            </a:r>
            <a:r>
              <a:rPr sz="950" i="1" spc="55" dirty="0">
                <a:solidFill>
                  <a:srgbClr val="3E2375"/>
                </a:solidFill>
                <a:latin typeface="Times New Roman"/>
                <a:cs typeface="Times New Roman"/>
              </a:rPr>
              <a:t>x</a:t>
            </a:r>
            <a:r>
              <a:rPr sz="950" spc="50" dirty="0">
                <a:solidFill>
                  <a:srgbClr val="3E2375"/>
                </a:solidFill>
                <a:latin typeface="Symbol"/>
                <a:cs typeface="Symbol"/>
              </a:rPr>
              <a:t></a:t>
            </a:r>
            <a:r>
              <a:rPr sz="950" spc="-15" dirty="0">
                <a:solidFill>
                  <a:srgbClr val="3E2375"/>
                </a:solidFill>
                <a:latin typeface="Times New Roman"/>
                <a:cs typeface="Times New Roman"/>
              </a:rPr>
              <a:t>0.</a:t>
            </a:r>
            <a:r>
              <a:rPr sz="950" spc="-10" dirty="0">
                <a:solidFill>
                  <a:srgbClr val="3E2375"/>
                </a:solidFill>
                <a:latin typeface="Times New Roman"/>
                <a:cs typeface="Times New Roman"/>
              </a:rPr>
              <a:t>5</a:t>
            </a:r>
            <a:r>
              <a:rPr sz="950" dirty="0">
                <a:solidFill>
                  <a:srgbClr val="3E2375"/>
                </a:solidFill>
                <a:latin typeface="Times New Roman"/>
                <a:cs typeface="Times New Roman"/>
              </a:rPr>
              <a:t>  </a:t>
            </a:r>
            <a:r>
              <a:rPr sz="2475" spc="-30" baseline="-25252" dirty="0">
                <a:solidFill>
                  <a:srgbClr val="3E2375"/>
                </a:solidFill>
                <a:latin typeface="Symbol"/>
                <a:cs typeface="Symbol"/>
              </a:rPr>
              <a:t></a:t>
            </a:r>
            <a:r>
              <a:rPr sz="2475" spc="-375" baseline="-25252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2475" spc="75" baseline="-25252" dirty="0">
                <a:solidFill>
                  <a:srgbClr val="3E2375"/>
                </a:solidFill>
                <a:latin typeface="Times New Roman"/>
                <a:cs typeface="Times New Roman"/>
              </a:rPr>
              <a:t>1</a:t>
            </a:r>
            <a:r>
              <a:rPr sz="5175" spc="-1552" baseline="-19323" dirty="0">
                <a:solidFill>
                  <a:srgbClr val="3E2375"/>
                </a:solidFill>
                <a:latin typeface="Symbol"/>
                <a:cs typeface="Symbol"/>
              </a:rPr>
              <a:t></a:t>
            </a:r>
            <a:r>
              <a:rPr sz="3300" baseline="-27777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3300" spc="7" baseline="-27777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3300" baseline="-27777" dirty="0">
                <a:solidFill>
                  <a:srgbClr val="4D009A"/>
                </a:solidFill>
                <a:latin typeface="Microsoft JhengHei"/>
                <a:cs typeface="Microsoft JhengHei"/>
              </a:rPr>
              <a:t>，	</a:t>
            </a:r>
            <a:r>
              <a:rPr sz="3000" spc="-22" baseline="-34722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endParaRPr sz="3000" baseline="-34722">
              <a:latin typeface="Wingdings"/>
              <a:cs typeface="Wingdings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109033" y="4575555"/>
            <a:ext cx="3711575" cy="1354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其</a:t>
            </a:r>
            <a:r>
              <a:rPr sz="2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中</a:t>
            </a:r>
            <a:r>
              <a:rPr sz="2200" spc="30" dirty="0">
                <a:solidFill>
                  <a:srgbClr val="4D009A"/>
                </a:solidFill>
                <a:latin typeface="Arial"/>
                <a:cs typeface="Arial"/>
              </a:rPr>
              <a:t>x</a:t>
            </a:r>
            <a:r>
              <a:rPr sz="2200" spc="4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4.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9</a:t>
            </a:r>
            <a:r>
              <a:rPr sz="2200" spc="-19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94891" y="5058409"/>
            <a:ext cx="3069590" cy="1102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200" spc="-225" dirty="0">
                <a:solidFill>
                  <a:srgbClr val="4D009A"/>
                </a:solidFill>
                <a:latin typeface="Arial"/>
                <a:cs typeface="Arial"/>
              </a:rPr>
              <a:t>sq</a:t>
            </a:r>
            <a:r>
              <a:rPr sz="2200" spc="10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2200" spc="1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18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114" dirty="0">
                <a:solidFill>
                  <a:srgbClr val="4D009A"/>
                </a:solidFill>
                <a:latin typeface="Arial"/>
                <a:cs typeface="Arial"/>
              </a:rPr>
              <a:t>*e</a:t>
            </a:r>
            <a:r>
              <a:rPr sz="2200" spc="-120" dirty="0">
                <a:solidFill>
                  <a:srgbClr val="4D009A"/>
                </a:solidFill>
                <a:latin typeface="Arial"/>
                <a:cs typeface="Arial"/>
              </a:rPr>
              <a:t>xp</a:t>
            </a:r>
            <a:r>
              <a:rPr sz="2200" spc="-7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22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200" spc="-200" dirty="0">
                <a:solidFill>
                  <a:srgbClr val="4D009A"/>
                </a:solidFill>
                <a:latin typeface="Arial"/>
                <a:cs typeface="Arial"/>
              </a:rPr>
              <a:t>9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200" spc="-225" dirty="0">
                <a:solidFill>
                  <a:srgbClr val="4D009A"/>
                </a:solidFill>
                <a:latin typeface="Arial"/>
                <a:cs typeface="Arial"/>
              </a:rPr>
              <a:t>0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200" spc="-18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200" spc="-150" dirty="0">
                <a:solidFill>
                  <a:srgbClr val="4D009A"/>
                </a:solidFill>
                <a:latin typeface="Arial"/>
                <a:cs typeface="Arial"/>
              </a:rPr>
              <a:t>1)</a:t>
            </a:r>
            <a:endParaRPr sz="2200">
              <a:latin typeface="Arial"/>
              <a:cs typeface="Arial"/>
            </a:endParaRPr>
          </a:p>
          <a:p>
            <a:pPr marL="128270">
              <a:lnSpc>
                <a:spcPct val="100000"/>
              </a:lnSpc>
              <a:spcBef>
                <a:spcPts val="195"/>
              </a:spcBef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ans=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56515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2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1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.2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7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81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70220" y="4618990"/>
            <a:ext cx="3348990" cy="624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1499"/>
              </a:lnSpc>
            </a:pP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Matla</a:t>
            </a:r>
            <a:r>
              <a:rPr sz="2000" b="1" spc="-10" dirty="0">
                <a:solidFill>
                  <a:srgbClr val="4D009A"/>
                </a:solidFill>
                <a:latin typeface="Tahoma"/>
                <a:cs typeface="Tahoma"/>
              </a:rPr>
              <a:t>b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中开平方</a:t>
            </a:r>
            <a:r>
              <a:rPr sz="2000" b="1" spc="-15" dirty="0">
                <a:solidFill>
                  <a:srgbClr val="4D009A"/>
                </a:solidFill>
                <a:latin typeface="Arial"/>
                <a:cs typeface="Arial"/>
              </a:rPr>
              <a:t>—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sqrt</a:t>
            </a:r>
            <a:r>
              <a:rPr sz="2000" b="1" spc="-10" dirty="0">
                <a:solidFill>
                  <a:srgbClr val="4D009A"/>
                </a:solidFill>
                <a:latin typeface="Tahoma"/>
                <a:cs typeface="Tahoma"/>
              </a:rPr>
              <a:t>(x</a:t>
            </a:r>
            <a:r>
              <a:rPr sz="2000" b="1" spc="-5" dirty="0">
                <a:solidFill>
                  <a:srgbClr val="4D009A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，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 是英</a:t>
            </a:r>
            <a:r>
              <a:rPr sz="2000" dirty="0">
                <a:solidFill>
                  <a:srgbClr val="4D009A"/>
                </a:solidFill>
                <a:latin typeface="微软雅黑"/>
                <a:cs typeface="微软雅黑"/>
              </a:rPr>
              <a:t>文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square</a:t>
            </a:r>
            <a:r>
              <a:rPr sz="2000" b="1" dirty="0">
                <a:solidFill>
                  <a:srgbClr val="4D009A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4D009A"/>
                </a:solidFill>
                <a:latin typeface="Tahoma"/>
                <a:cs typeface="Tahoma"/>
              </a:rPr>
              <a:t>root</a:t>
            </a:r>
            <a:r>
              <a:rPr sz="2000" spc="-10" dirty="0">
                <a:solidFill>
                  <a:srgbClr val="4D009A"/>
                </a:solidFill>
                <a:latin typeface="微软雅黑"/>
                <a:cs typeface="微软雅黑"/>
              </a:rPr>
              <a:t>的缩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写</a:t>
            </a:r>
            <a:r>
              <a:rPr sz="2000" spc="-50" dirty="0">
                <a:solidFill>
                  <a:srgbClr val="4D009A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227320" y="5292090"/>
            <a:ext cx="3295015" cy="577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0000FF"/>
              </a:buClr>
              <a:buFont typeface="Wingdings"/>
              <a:buChar char=""/>
              <a:tabLst>
                <a:tab pos="354965" algn="l"/>
              </a:tabLst>
            </a:pP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Matla</a:t>
            </a:r>
            <a:r>
              <a:rPr sz="1800" b="1" spc="5" dirty="0">
                <a:solidFill>
                  <a:srgbClr val="4D009A"/>
                </a:solidFill>
                <a:latin typeface="Tahoma"/>
                <a:cs typeface="Tahoma"/>
              </a:rPr>
              <a:t>b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中指数函数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exp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(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x</a:t>
            </a:r>
            <a:r>
              <a:rPr sz="1800" b="1" spc="-5" dirty="0">
                <a:solidFill>
                  <a:srgbClr val="4D009A"/>
                </a:solidFill>
                <a:latin typeface="Tahoma"/>
                <a:cs typeface="Tahoma"/>
              </a:rPr>
              <a:t>)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，</a:t>
            </a:r>
            <a:endParaRPr sz="1800">
              <a:latin typeface="微软雅黑"/>
              <a:cs typeface="微软雅黑"/>
            </a:endParaRPr>
          </a:p>
          <a:p>
            <a:pPr marL="355600">
              <a:lnSpc>
                <a:spcPts val="2380"/>
              </a:lnSpc>
              <a:spcBef>
                <a:spcPts val="5"/>
              </a:spcBef>
            </a:pP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常见的表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达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方</a:t>
            </a:r>
            <a:r>
              <a:rPr sz="1800" spc="25" dirty="0">
                <a:solidFill>
                  <a:srgbClr val="4D009A"/>
                </a:solidFill>
                <a:latin typeface="微软雅黑"/>
                <a:cs typeface="微软雅黑"/>
              </a:rPr>
              <a:t>式</a:t>
            </a:r>
            <a:r>
              <a:rPr sz="2000" spc="-2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37817" y="2775203"/>
            <a:ext cx="1302385" cy="742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ans=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448945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0</a:t>
            </a:r>
            <a:r>
              <a:rPr sz="2200" spc="-60" dirty="0">
                <a:solidFill>
                  <a:srgbClr val="003300"/>
                </a:solidFill>
                <a:latin typeface="Tahoma"/>
                <a:cs typeface="Tahoma"/>
              </a:rPr>
              <a:t>.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70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7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1</a:t>
            </a:r>
            <a:endParaRPr sz="22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0366" y="312928"/>
            <a:ext cx="139700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说明：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116" y="1324864"/>
            <a:ext cx="212725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4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1.</a:t>
            </a:r>
            <a:r>
              <a:rPr sz="2000" spc="23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关于函数文件名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18845" rIns="0" bIns="0" rtlCol="0">
            <a:spAutoFit/>
          </a:bodyPr>
          <a:lstStyle/>
          <a:p>
            <a:pPr marL="396240" marR="435609">
              <a:lnSpc>
                <a:spcPct val="120000"/>
              </a:lnSpc>
            </a:pPr>
            <a:r>
              <a:rPr spc="-5" dirty="0">
                <a:latin typeface="微软雅黑"/>
                <a:cs typeface="微软雅黑"/>
              </a:rPr>
              <a:t>函数文件名通常由函数名再加上扩展</a:t>
            </a:r>
            <a:r>
              <a:rPr dirty="0">
                <a:latin typeface="微软雅黑"/>
                <a:cs typeface="微软雅黑"/>
              </a:rPr>
              <a:t>名</a:t>
            </a:r>
            <a:r>
              <a:rPr spc="-15" dirty="0">
                <a:latin typeface="Tahoma"/>
                <a:cs typeface="Tahoma"/>
              </a:rPr>
              <a:t>.m</a:t>
            </a:r>
            <a:r>
              <a:rPr spc="-5" dirty="0">
                <a:latin typeface="微软雅黑"/>
                <a:cs typeface="微软雅黑"/>
              </a:rPr>
              <a:t>组成。 </a:t>
            </a:r>
            <a:r>
              <a:rPr spc="-20" dirty="0">
                <a:latin typeface="微软雅黑"/>
                <a:cs typeface="微软雅黑"/>
              </a:rPr>
              <a:t>当函数文件名与函数名不同时，</a:t>
            </a:r>
            <a:r>
              <a:rPr spc="-15" dirty="0">
                <a:latin typeface="Tahoma"/>
                <a:cs typeface="Tahoma"/>
              </a:rPr>
              <a:t>Ma</a:t>
            </a:r>
            <a:r>
              <a:rPr spc="-5" dirty="0">
                <a:latin typeface="Tahoma"/>
                <a:cs typeface="Tahoma"/>
              </a:rPr>
              <a:t>t</a:t>
            </a:r>
            <a:r>
              <a:rPr spc="-10" dirty="0">
                <a:latin typeface="Tahoma"/>
                <a:cs typeface="Tahoma"/>
              </a:rPr>
              <a:t>lab</a:t>
            </a:r>
            <a:r>
              <a:rPr spc="-20" dirty="0">
                <a:latin typeface="微软雅黑"/>
                <a:cs typeface="微软雅黑"/>
              </a:rPr>
              <a:t>将忽略函数名而确认文件名 因此</a:t>
            </a:r>
            <a:r>
              <a:rPr spc="-20" dirty="0">
                <a:solidFill>
                  <a:srgbClr val="FF0000"/>
                </a:solidFill>
                <a:latin typeface="微软雅黑"/>
                <a:cs typeface="微软雅黑"/>
              </a:rPr>
              <a:t>调用时使用函数文件名</a:t>
            </a:r>
            <a:r>
              <a:rPr spc="-20" dirty="0">
                <a:latin typeface="微软雅黑"/>
                <a:cs typeface="微软雅黑"/>
              </a:rPr>
              <a:t>。</a:t>
            </a:r>
          </a:p>
          <a:p>
            <a:pPr marL="78105">
              <a:lnSpc>
                <a:spcPct val="100000"/>
              </a:lnSpc>
              <a:spcBef>
                <a:spcPts val="480"/>
              </a:spcBef>
            </a:pP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2.</a:t>
            </a: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关于注释说明部分</a:t>
            </a:r>
          </a:p>
          <a:p>
            <a:pPr marL="396240">
              <a:lnSpc>
                <a:spcPct val="100000"/>
              </a:lnSpc>
              <a:spcBef>
                <a:spcPts val="480"/>
              </a:spcBef>
            </a:pPr>
            <a:r>
              <a:rPr spc="-20" dirty="0">
                <a:latin typeface="微软雅黑"/>
                <a:cs typeface="微软雅黑"/>
              </a:rPr>
              <a:t>注释说明包括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部分：</a:t>
            </a:r>
          </a:p>
          <a:p>
            <a:pPr marL="633730" marR="93345" indent="-238125">
              <a:lnSpc>
                <a:spcPct val="120000"/>
              </a:lnSpc>
            </a:pPr>
            <a:r>
              <a:rPr spc="-20" dirty="0">
                <a:solidFill>
                  <a:srgbClr val="6600CC"/>
                </a:solidFill>
                <a:latin typeface="微软雅黑"/>
                <a:cs typeface="微软雅黑"/>
              </a:rPr>
              <a:t>①</a:t>
            </a:r>
            <a:r>
              <a:rPr spc="30" dirty="0">
                <a:solidFill>
                  <a:srgbClr val="6600CC"/>
                </a:solidFill>
                <a:latin typeface="微软雅黑"/>
                <a:cs typeface="微软雅黑"/>
              </a:rPr>
              <a:t> </a:t>
            </a:r>
            <a:r>
              <a:rPr spc="-20" dirty="0">
                <a:solidFill>
                  <a:srgbClr val="6600CC"/>
                </a:solidFill>
                <a:latin typeface="微软雅黑"/>
                <a:cs typeface="微软雅黑"/>
              </a:rPr>
              <a:t>紧随引导行之后以</a:t>
            </a:r>
            <a:r>
              <a:rPr spc="-25" dirty="0">
                <a:solidFill>
                  <a:srgbClr val="6600CC"/>
                </a:solidFill>
                <a:latin typeface="Tahoma"/>
                <a:cs typeface="Tahoma"/>
              </a:rPr>
              <a:t>%</a:t>
            </a:r>
            <a:r>
              <a:rPr spc="-20" dirty="0">
                <a:solidFill>
                  <a:srgbClr val="6600CC"/>
                </a:solidFill>
                <a:latin typeface="微软雅黑"/>
                <a:cs typeface="微软雅黑"/>
              </a:rPr>
              <a:t>开头的第一注释行。</a:t>
            </a:r>
            <a:r>
              <a:rPr spc="-10" dirty="0">
                <a:solidFill>
                  <a:srgbClr val="6600CC"/>
                </a:solidFill>
                <a:latin typeface="微软雅黑"/>
                <a:cs typeface="微软雅黑"/>
              </a:rPr>
              <a:t> </a:t>
            </a:r>
            <a:r>
              <a:rPr spc="-20" dirty="0">
                <a:latin typeface="微软雅黑"/>
                <a:cs typeface="微软雅黑"/>
              </a:rPr>
              <a:t>这一行一般包括大写的函数文件名和函数功能简要描述，</a:t>
            </a:r>
            <a:r>
              <a:rPr spc="-5" dirty="0">
                <a:latin typeface="微软雅黑"/>
                <a:cs typeface="微软雅黑"/>
              </a:rPr>
              <a:t>供</a:t>
            </a:r>
            <a:r>
              <a:rPr spc="-10" dirty="0">
                <a:latin typeface="Tahoma"/>
                <a:cs typeface="Tahoma"/>
              </a:rPr>
              <a:t>look</a:t>
            </a:r>
            <a:r>
              <a:rPr spc="-25" dirty="0">
                <a:latin typeface="Tahoma"/>
                <a:cs typeface="Tahoma"/>
              </a:rPr>
              <a:t>f</a:t>
            </a:r>
            <a:r>
              <a:rPr spc="-10" dirty="0">
                <a:latin typeface="Tahoma"/>
                <a:cs typeface="Tahoma"/>
              </a:rPr>
              <a:t>or </a:t>
            </a:r>
            <a:r>
              <a:rPr spc="-20" dirty="0">
                <a:latin typeface="微软雅黑"/>
                <a:cs typeface="微软雅黑"/>
              </a:rPr>
              <a:t>关键词查询和</a:t>
            </a:r>
            <a:r>
              <a:rPr spc="-10" dirty="0">
                <a:latin typeface="Tahoma"/>
                <a:cs typeface="Tahoma"/>
              </a:rPr>
              <a:t>hel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20" dirty="0">
                <a:latin typeface="微软雅黑"/>
                <a:cs typeface="微软雅黑"/>
              </a:rPr>
              <a:t>在线帮助时使用。</a:t>
            </a:r>
          </a:p>
          <a:p>
            <a:pPr marL="713105" marR="6350" indent="-317500">
              <a:lnSpc>
                <a:spcPct val="120000"/>
              </a:lnSpc>
            </a:pPr>
            <a:r>
              <a:rPr dirty="0">
                <a:solidFill>
                  <a:srgbClr val="6600CC"/>
                </a:solidFill>
                <a:latin typeface="微软雅黑"/>
                <a:cs typeface="微软雅黑"/>
              </a:rPr>
              <a:t>②</a:t>
            </a:r>
            <a:r>
              <a:rPr spc="30" dirty="0">
                <a:solidFill>
                  <a:srgbClr val="6600CC"/>
                </a:solidFill>
                <a:latin typeface="微软雅黑"/>
                <a:cs typeface="微软雅黑"/>
              </a:rPr>
              <a:t> </a:t>
            </a:r>
            <a:r>
              <a:rPr spc="-5" dirty="0">
                <a:solidFill>
                  <a:srgbClr val="6600CC"/>
                </a:solidFill>
                <a:latin typeface="微软雅黑"/>
                <a:cs typeface="微软雅黑"/>
              </a:rPr>
              <a:t>第一注释行及之后连续的注释行。 </a:t>
            </a:r>
            <a:r>
              <a:rPr spc="-20" dirty="0">
                <a:latin typeface="微软雅黑"/>
                <a:cs typeface="微软雅黑"/>
              </a:rPr>
              <a:t>通常包括函数输入</a:t>
            </a:r>
            <a:r>
              <a:rPr spc="-15" dirty="0">
                <a:latin typeface="Tahoma"/>
                <a:cs typeface="Tahoma"/>
              </a:rPr>
              <a:t>/</a:t>
            </a:r>
            <a:r>
              <a:rPr spc="-20" dirty="0">
                <a:latin typeface="微软雅黑"/>
                <a:cs typeface="微软雅黑"/>
              </a:rPr>
              <a:t>输出参数的含义及调用格式说明等信息，构成全 部在线帮助文本。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18691" y="368553"/>
            <a:ext cx="1397000" cy="521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105"/>
              </a:lnSpc>
            </a:pP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说明：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7119" y="1141476"/>
            <a:ext cx="4672965" cy="2901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0"/>
              </a:lnSpc>
            </a:pPr>
            <a:r>
              <a:rPr sz="2000" spc="-20" dirty="0">
                <a:solidFill>
                  <a:srgbClr val="6600CC"/>
                </a:solidFill>
                <a:latin typeface="微软雅黑"/>
                <a:cs typeface="微软雅黑"/>
              </a:rPr>
              <a:t>③</a:t>
            </a:r>
            <a:r>
              <a:rPr sz="2000" spc="30" dirty="0">
                <a:solidFill>
                  <a:srgbClr val="6600CC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6600CC"/>
                </a:solidFill>
                <a:latin typeface="微软雅黑"/>
                <a:cs typeface="微软雅黑"/>
              </a:rPr>
              <a:t>与在线帮助文本相隔一空行的注释行。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43077" rIns="0" bIns="0" rtlCol="0">
            <a:spAutoFit/>
          </a:bodyPr>
          <a:lstStyle/>
          <a:p>
            <a:pPr marL="1015365">
              <a:lnSpc>
                <a:spcPct val="100000"/>
              </a:lnSpc>
            </a:pPr>
            <a:r>
              <a:rPr spc="-20" dirty="0">
                <a:latin typeface="微软雅黑"/>
                <a:cs typeface="微软雅黑"/>
              </a:rPr>
              <a:t>包括函数文件编写和修改的信息，如作者和版本等。</a:t>
            </a:r>
          </a:p>
          <a:p>
            <a:pPr marL="618490" marR="6350" indent="-397510">
              <a:lnSpc>
                <a:spcPct val="110000"/>
              </a:lnSpc>
            </a:pP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、关于</a:t>
            </a:r>
            <a:r>
              <a:rPr spc="-2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eturn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语句</a:t>
            </a:r>
            <a:r>
              <a:rPr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pc="-20" dirty="0">
                <a:latin typeface="微软雅黑"/>
                <a:cs typeface="微软雅黑"/>
              </a:rPr>
              <a:t>如果在函数文件中插入了</a:t>
            </a:r>
            <a:r>
              <a:rPr spc="-25" dirty="0">
                <a:latin typeface="Tahoma"/>
                <a:cs typeface="Tahoma"/>
              </a:rPr>
              <a:t>r</a:t>
            </a:r>
            <a:r>
              <a:rPr spc="-10" dirty="0">
                <a:latin typeface="Tahoma"/>
                <a:cs typeface="Tahoma"/>
              </a:rPr>
              <a:t>eturn</a:t>
            </a:r>
            <a:r>
              <a:rPr spc="-20" dirty="0">
                <a:latin typeface="微软雅黑"/>
                <a:cs typeface="微软雅黑"/>
              </a:rPr>
              <a:t>语句，则执行到该语句就结束函数 的执行，流程转至调用该函数的位置。通常也不使</a:t>
            </a:r>
            <a:r>
              <a:rPr spc="-10" dirty="0">
                <a:latin typeface="微软雅黑"/>
                <a:cs typeface="微软雅黑"/>
              </a:rPr>
              <a:t>用</a:t>
            </a:r>
            <a:r>
              <a:rPr spc="-25" dirty="0">
                <a:latin typeface="Tahoma"/>
                <a:cs typeface="Tahoma"/>
              </a:rPr>
              <a:t>r</a:t>
            </a:r>
            <a:r>
              <a:rPr spc="-10" dirty="0">
                <a:latin typeface="Tahoma"/>
                <a:cs typeface="Tahoma"/>
              </a:rPr>
              <a:t>eturn</a:t>
            </a:r>
            <a:r>
              <a:rPr spc="-20" dirty="0">
                <a:latin typeface="微软雅黑"/>
                <a:cs typeface="微软雅黑"/>
              </a:rPr>
              <a:t>语句。</a:t>
            </a:r>
            <a:r>
              <a:rPr spc="-10" dirty="0">
                <a:latin typeface="微软雅黑"/>
                <a:cs typeface="微软雅黑"/>
              </a:rPr>
              <a:t> 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5.10</a:t>
            </a:r>
            <a:r>
              <a:rPr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编写函数文件，求半径为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的圆的面积和周长。</a:t>
            </a:r>
            <a:r>
              <a:rPr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pc="-5" dirty="0">
                <a:latin typeface="微软雅黑"/>
                <a:cs typeface="微软雅黑"/>
              </a:rPr>
              <a:t>函数文件如下：</a:t>
            </a:r>
          </a:p>
          <a:p>
            <a:pPr marL="618490">
              <a:lnSpc>
                <a:spcPct val="100000"/>
              </a:lnSpc>
              <a:spcBef>
                <a:spcPts val="430"/>
              </a:spcBef>
            </a:pP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un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tion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[s,p]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ci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cle(r)</a:t>
            </a:r>
            <a:endParaRPr sz="1800">
              <a:latin typeface="Tahoma"/>
              <a:cs typeface="Tahoma"/>
            </a:endParaRPr>
          </a:p>
          <a:p>
            <a:pPr marL="578485">
              <a:lnSpc>
                <a:spcPct val="100000"/>
              </a:lnSpc>
              <a:spcBef>
                <a:spcPts val="250"/>
              </a:spcBef>
            </a:pPr>
            <a:r>
              <a:rPr sz="1800" spc="-20" dirty="0">
                <a:solidFill>
                  <a:srgbClr val="008000"/>
                </a:solidFill>
                <a:latin typeface="Tahoma"/>
                <a:cs typeface="Tahoma"/>
              </a:rPr>
              <a:t>%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FCIR</a:t>
            </a:r>
            <a:r>
              <a:rPr sz="1800" spc="-25" dirty="0">
                <a:solidFill>
                  <a:srgbClr val="008000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LE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 c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alculate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 the</a:t>
            </a:r>
            <a:r>
              <a:rPr sz="18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1800" spc="-15" dirty="0">
                <a:solidFill>
                  <a:srgbClr val="008000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ea</a:t>
            </a:r>
            <a:r>
              <a:rPr sz="1800" spc="2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1800" spc="-15" dirty="0">
                <a:solidFill>
                  <a:srgbClr val="008000"/>
                </a:solidFill>
                <a:latin typeface="Tahoma"/>
                <a:cs typeface="Tahoma"/>
              </a:rPr>
              <a:t>n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d</a:t>
            </a:r>
            <a:r>
              <a:rPr sz="18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perimeter</a:t>
            </a:r>
            <a:r>
              <a:rPr sz="1800" spc="1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of</a:t>
            </a:r>
            <a:r>
              <a:rPr sz="18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 ci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cle</a:t>
            </a:r>
            <a:r>
              <a:rPr sz="18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of</a:t>
            </a:r>
            <a:r>
              <a:rPr sz="18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30" dirty="0">
                <a:solidFill>
                  <a:srgbClr val="008000"/>
                </a:solidFill>
                <a:latin typeface="Tahoma"/>
                <a:cs typeface="Tahoma"/>
              </a:rPr>
              <a:t>r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adii</a:t>
            </a:r>
            <a:r>
              <a:rPr sz="18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r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7496" y="4122166"/>
            <a:ext cx="447040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008000"/>
                </a:solidFill>
                <a:latin typeface="Tahoma"/>
                <a:cs typeface="Tahoma"/>
              </a:rPr>
              <a:t>% r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20" dirty="0">
                <a:solidFill>
                  <a:srgbClr val="008000"/>
                </a:solidFill>
                <a:latin typeface="Tahoma"/>
                <a:cs typeface="Tahoma"/>
              </a:rPr>
              <a:t>% s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spc="-20" dirty="0">
                <a:solidFill>
                  <a:srgbClr val="008000"/>
                </a:solidFill>
                <a:latin typeface="Tahoma"/>
                <a:cs typeface="Tahoma"/>
              </a:rPr>
              <a:t>%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p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97888" y="4094734"/>
            <a:ext cx="758190" cy="904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7305" algn="just">
              <a:lnSpc>
                <a:spcPct val="110000"/>
              </a:lnSpc>
            </a:pPr>
            <a:r>
              <a:rPr sz="1800" dirty="0">
                <a:solidFill>
                  <a:srgbClr val="008000"/>
                </a:solidFill>
                <a:latin typeface="微软雅黑"/>
                <a:cs typeface="微软雅黑"/>
              </a:rPr>
              <a:t>圆半径 圆面积 圆周长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47496" y="5027421"/>
            <a:ext cx="1913255" cy="8826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solidFill>
                  <a:srgbClr val="008000"/>
                </a:solidFill>
                <a:latin typeface="Tahoma"/>
                <a:cs typeface="Tahoma"/>
              </a:rPr>
              <a:t>%201</a:t>
            </a:r>
            <a:r>
              <a:rPr sz="1800" spc="-5" dirty="0">
                <a:solidFill>
                  <a:srgbClr val="008000"/>
                </a:solidFill>
                <a:latin typeface="Tahoma"/>
                <a:cs typeface="Tahoma"/>
              </a:rPr>
              <a:t>3</a:t>
            </a:r>
            <a:r>
              <a:rPr sz="1800" dirty="0">
                <a:solidFill>
                  <a:srgbClr val="008000"/>
                </a:solidFill>
                <a:latin typeface="微软雅黑"/>
                <a:cs typeface="微软雅黑"/>
              </a:rPr>
              <a:t>年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8</a:t>
            </a:r>
            <a:r>
              <a:rPr sz="1800" dirty="0">
                <a:solidFill>
                  <a:srgbClr val="008000"/>
                </a:solidFill>
                <a:latin typeface="微软雅黑"/>
                <a:cs typeface="微软雅黑"/>
              </a:rPr>
              <a:t>月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8</a:t>
            </a:r>
            <a:r>
              <a:rPr sz="1800" dirty="0">
                <a:solidFill>
                  <a:srgbClr val="008000"/>
                </a:solidFill>
                <a:latin typeface="微软雅黑"/>
                <a:cs typeface="微软雅黑"/>
              </a:rPr>
              <a:t>日编</a:t>
            </a:r>
            <a:endParaRPr sz="1800">
              <a:latin typeface="微软雅黑"/>
              <a:cs typeface="微软雅黑"/>
            </a:endParaRPr>
          </a:p>
          <a:p>
            <a:pPr marL="12700" marR="740410">
              <a:lnSpc>
                <a:spcPts val="2380"/>
              </a:lnSpc>
              <a:spcBef>
                <a:spcPts val="100"/>
              </a:spcBef>
            </a:pPr>
            <a:r>
              <a:rPr sz="1800" dirty="0">
                <a:latin typeface="Tahoma"/>
                <a:cs typeface="Tahoma"/>
              </a:rPr>
              <a:t>s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spc="-10" dirty="0">
                <a:latin typeface="Tahoma"/>
                <a:cs typeface="Tahoma"/>
              </a:rPr>
              <a:t> pi*r*r; p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-10" dirty="0">
                <a:latin typeface="Tahoma"/>
                <a:cs typeface="Tahoma"/>
              </a:rPr>
              <a:t>2*pi</a:t>
            </a:r>
            <a:r>
              <a:rPr sz="1800" spc="-5" dirty="0">
                <a:latin typeface="Tahoma"/>
                <a:cs typeface="Tahoma"/>
              </a:rPr>
              <a:t>*</a:t>
            </a:r>
            <a:r>
              <a:rPr sz="1800" spc="-10" dirty="0">
                <a:latin typeface="Tahoma"/>
                <a:cs typeface="Tahoma"/>
              </a:rPr>
              <a:t>r;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9039" y="316229"/>
            <a:ext cx="139827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说明：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1197102"/>
            <a:ext cx="7061200" cy="297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40"/>
              </a:lnSpc>
            </a:pPr>
            <a:r>
              <a:rPr sz="2000" spc="-20" dirty="0">
                <a:latin typeface="微软雅黑"/>
                <a:cs typeface="微软雅黑"/>
              </a:rPr>
              <a:t>将以上函数文件以文件名</a:t>
            </a:r>
            <a:r>
              <a:rPr sz="2000" spc="-2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c</a:t>
            </a:r>
            <a:r>
              <a:rPr sz="2000" dirty="0">
                <a:latin typeface="Tahoma"/>
                <a:cs typeface="Tahoma"/>
              </a:rPr>
              <a:t>i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5" dirty="0">
                <a:latin typeface="Tahoma"/>
                <a:cs typeface="Tahoma"/>
              </a:rPr>
              <a:t>c</a:t>
            </a:r>
            <a:r>
              <a:rPr sz="2000" spc="-10" dirty="0">
                <a:latin typeface="Tahoma"/>
                <a:cs typeface="Tahoma"/>
              </a:rPr>
              <a:t>le.</a:t>
            </a:r>
            <a:r>
              <a:rPr sz="2000" spc="-15" dirty="0">
                <a:latin typeface="Tahoma"/>
                <a:cs typeface="Tahoma"/>
              </a:rPr>
              <a:t>m</a:t>
            </a:r>
            <a:r>
              <a:rPr sz="2000" spc="-20" dirty="0">
                <a:latin typeface="微软雅黑"/>
                <a:cs typeface="微软雅黑"/>
              </a:rPr>
              <a:t>保存，然后在命令窗口调用。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016" y="1622297"/>
            <a:ext cx="7011034" cy="3428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[s,p]</a:t>
            </a:r>
            <a:r>
              <a:rPr sz="2000" spc="-2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8000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ci</a:t>
            </a:r>
            <a:r>
              <a:rPr sz="2000" spc="-25" dirty="0">
                <a:solidFill>
                  <a:srgbClr val="008000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cle(10)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输出结果是：</a:t>
            </a:r>
            <a:endParaRPr sz="2000">
              <a:latin typeface="微软雅黑"/>
              <a:cs typeface="微软雅黑"/>
            </a:endParaRPr>
          </a:p>
          <a:p>
            <a:pPr marL="488950" marR="5471795" indent="-397510">
              <a:lnSpc>
                <a:spcPts val="2640"/>
              </a:lnSpc>
              <a:spcBef>
                <a:spcPts val="114"/>
              </a:spcBef>
            </a:pPr>
            <a:r>
              <a:rPr sz="2000" spc="-10" dirty="0">
                <a:latin typeface="Tahoma"/>
                <a:cs typeface="Tahoma"/>
              </a:rPr>
              <a:t>s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 31</a:t>
            </a:r>
            <a:r>
              <a:rPr sz="2000" spc="-30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.1</a:t>
            </a:r>
            <a:r>
              <a:rPr sz="2000" spc="-25" dirty="0">
                <a:latin typeface="Tahoma"/>
                <a:cs typeface="Tahoma"/>
              </a:rPr>
              <a:t>5</a:t>
            </a:r>
            <a:r>
              <a:rPr sz="2000" spc="-15" dirty="0">
                <a:latin typeface="Tahoma"/>
                <a:cs typeface="Tahoma"/>
              </a:rPr>
              <a:t>93</a:t>
            </a:r>
            <a:endParaRPr sz="2000">
              <a:latin typeface="Tahoma"/>
              <a:cs typeface="Tahoma"/>
            </a:endParaRPr>
          </a:p>
          <a:p>
            <a:pPr marL="91440">
              <a:lnSpc>
                <a:spcPct val="100000"/>
              </a:lnSpc>
              <a:spcBef>
                <a:spcPts val="110"/>
              </a:spcBef>
            </a:pPr>
            <a:r>
              <a:rPr sz="2000" spc="-15" dirty="0">
                <a:latin typeface="Tahoma"/>
                <a:cs typeface="Tahoma"/>
              </a:rPr>
              <a:t>p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latin typeface="Tahoma"/>
                <a:cs typeface="Tahoma"/>
              </a:rPr>
              <a:t>62.8319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50"/>
              </a:spcBef>
            </a:pPr>
            <a:r>
              <a:rPr sz="2000" spc="-20" dirty="0">
                <a:latin typeface="微软雅黑"/>
                <a:cs typeface="微软雅黑"/>
              </a:rPr>
              <a:t>采用</a:t>
            </a:r>
            <a:r>
              <a:rPr sz="2000" spc="-10" dirty="0">
                <a:latin typeface="Tahoma"/>
                <a:cs typeface="Tahoma"/>
              </a:rPr>
              <a:t>hel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20" dirty="0">
                <a:latin typeface="微软雅黑"/>
                <a:cs typeface="微软雅黑"/>
              </a:rPr>
              <a:t>命令或</a:t>
            </a:r>
            <a:r>
              <a:rPr sz="2000" spc="-10" dirty="0">
                <a:latin typeface="Tahoma"/>
                <a:cs typeface="Tahoma"/>
              </a:rPr>
              <a:t>look</a:t>
            </a:r>
            <a:r>
              <a:rPr sz="2000" spc="-3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or</a:t>
            </a:r>
            <a:r>
              <a:rPr sz="2000" spc="-20" dirty="0">
                <a:latin typeface="微软雅黑"/>
                <a:cs typeface="微软雅黑"/>
              </a:rPr>
              <a:t>命令可以显示出注释说明部分的内容。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225"/>
              </a:spcBef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help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ci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cle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2000" spc="-20" dirty="0">
                <a:solidFill>
                  <a:srgbClr val="6600CC"/>
                </a:solidFill>
                <a:latin typeface="微软雅黑"/>
                <a:cs typeface="微软雅黑"/>
              </a:rPr>
              <a:t>屏幕显示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16"/>
              </a:spcBef>
            </a:pPr>
            <a:endParaRPr sz="1100"/>
          </a:p>
          <a:p>
            <a:pPr marL="123825">
              <a:lnSpc>
                <a:spcPts val="2340"/>
              </a:lnSpc>
            </a:pPr>
            <a:r>
              <a:rPr sz="2000" spc="-15" dirty="0">
                <a:latin typeface="Tahoma"/>
                <a:cs typeface="Tahoma"/>
              </a:rPr>
              <a:t>FCIRCLE </a:t>
            </a:r>
            <a:r>
              <a:rPr sz="2000" spc="-10" dirty="0">
                <a:latin typeface="Tahoma"/>
                <a:cs typeface="Tahoma"/>
              </a:rPr>
              <a:t>calculate</a:t>
            </a:r>
            <a:r>
              <a:rPr sz="2000" spc="1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the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20" dirty="0">
                <a:latin typeface="Tahoma"/>
                <a:cs typeface="Tahoma"/>
              </a:rPr>
              <a:t>r</a:t>
            </a:r>
            <a:r>
              <a:rPr sz="2000" spc="-15" dirty="0">
                <a:latin typeface="Tahoma"/>
                <a:cs typeface="Tahoma"/>
              </a:rPr>
              <a:t>ea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10" dirty="0">
                <a:latin typeface="Tahoma"/>
                <a:cs typeface="Tahoma"/>
              </a:rPr>
              <a:t>n</a:t>
            </a:r>
            <a:r>
              <a:rPr sz="2000" spc="-15" dirty="0">
                <a:latin typeface="Tahoma"/>
                <a:cs typeface="Tahoma"/>
              </a:rPr>
              <a:t>d</a:t>
            </a:r>
            <a:r>
              <a:rPr sz="2000" spc="-10" dirty="0">
                <a:latin typeface="Tahoma"/>
                <a:cs typeface="Tahoma"/>
              </a:rPr>
              <a:t> perimeter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of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ci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cle</a:t>
            </a:r>
            <a:r>
              <a:rPr sz="2000" spc="2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of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50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adii</a:t>
            </a:r>
            <a:r>
              <a:rPr sz="2000" spc="1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r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21511" y="5080508"/>
            <a:ext cx="165735" cy="1011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algn="just">
              <a:lnSpc>
                <a:spcPct val="110000"/>
              </a:lnSpc>
            </a:pPr>
            <a:r>
              <a:rPr sz="2000" spc="-10" dirty="0">
                <a:latin typeface="Tahoma"/>
                <a:cs typeface="Tahoma"/>
              </a:rPr>
              <a:t>r s p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69211" y="5080508"/>
            <a:ext cx="835025" cy="1003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3020" marR="6350" indent="-20955" algn="just">
              <a:lnSpc>
                <a:spcPct val="110000"/>
              </a:lnSpc>
            </a:pPr>
            <a:r>
              <a:rPr sz="2000" spc="-20" dirty="0">
                <a:latin typeface="微软雅黑"/>
                <a:cs typeface="微软雅黑"/>
              </a:rPr>
              <a:t>圆半径 圆面积 圆周长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5.3.2 </a:t>
            </a:r>
            <a:r>
              <a:rPr dirty="0">
                <a:latin typeface="微软雅黑"/>
                <a:cs typeface="微软雅黑"/>
              </a:rPr>
              <a:t>函数调用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08711" rIns="0" bIns="0" rtlCol="0">
            <a:spAutoFit/>
          </a:bodyPr>
          <a:lstStyle/>
          <a:p>
            <a:pPr marL="297180">
              <a:lnSpc>
                <a:spcPct val="100000"/>
              </a:lnSpc>
            </a:pPr>
            <a:r>
              <a:rPr spc="-20" dirty="0">
                <a:latin typeface="微软雅黑"/>
                <a:cs typeface="微软雅黑"/>
              </a:rPr>
              <a:t>函数调用的一般格式是：</a:t>
            </a:r>
          </a:p>
          <a:p>
            <a:pPr marL="186055" marR="6350" indent="78740">
              <a:lnSpc>
                <a:spcPct val="120000"/>
              </a:lnSpc>
              <a:spcBef>
                <a:spcPts val="180"/>
              </a:spcBef>
            </a:pP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[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输出实参表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]</a:t>
            </a:r>
            <a:r>
              <a:rPr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函数名</a:t>
            </a: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输入实参表）</a:t>
            </a:r>
            <a:r>
              <a:rPr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pc="-20" dirty="0">
                <a:solidFill>
                  <a:srgbClr val="FF0000"/>
                </a:solidFill>
                <a:latin typeface="微软雅黑"/>
                <a:cs typeface="微软雅黑"/>
              </a:rPr>
              <a:t>注意：函数调用时，各实参出现的顺序、个数，应与函数定义时相同。</a:t>
            </a:r>
            <a:r>
              <a:rPr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pc="-5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5.11</a:t>
            </a:r>
            <a:r>
              <a:rPr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pc="-5" dirty="0">
                <a:solidFill>
                  <a:srgbClr val="0000FF"/>
                </a:solidFill>
                <a:latin typeface="微软雅黑"/>
                <a:cs typeface="微软雅黑"/>
              </a:rPr>
              <a:t>利用函数文件，实现直角坐</a:t>
            </a:r>
            <a:r>
              <a:rPr dirty="0">
                <a:solidFill>
                  <a:srgbClr val="0000FF"/>
                </a:solidFill>
                <a:latin typeface="微软雅黑"/>
                <a:cs typeface="微软雅黑"/>
              </a:rPr>
              <a:t>标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(x,y</a:t>
            </a:r>
            <a:r>
              <a:rPr spc="-2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pc="-5" dirty="0">
                <a:solidFill>
                  <a:srgbClr val="0000FF"/>
                </a:solidFill>
                <a:latin typeface="微软雅黑"/>
                <a:cs typeface="微软雅黑"/>
              </a:rPr>
              <a:t>与极坐</a:t>
            </a:r>
            <a:r>
              <a:rPr dirty="0">
                <a:solidFill>
                  <a:srgbClr val="0000FF"/>
                </a:solidFill>
                <a:latin typeface="微软雅黑"/>
                <a:cs typeface="微软雅黑"/>
              </a:rPr>
              <a:t>标</a:t>
            </a: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dirty="0">
                <a:solidFill>
                  <a:srgbClr val="0000FF"/>
                </a:solidFill>
                <a:latin typeface="Tahoma"/>
                <a:cs typeface="Tahoma"/>
              </a:rPr>
              <a:t>ρ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dirty="0">
                <a:solidFill>
                  <a:srgbClr val="0000FF"/>
                </a:solidFill>
                <a:latin typeface="Tahoma"/>
                <a:cs typeface="Tahoma"/>
              </a:rPr>
              <a:t>θ</a:t>
            </a: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dirty="0">
                <a:solidFill>
                  <a:srgbClr val="0000FF"/>
                </a:solidFill>
                <a:latin typeface="微软雅黑"/>
                <a:cs typeface="微软雅黑"/>
              </a:rPr>
              <a:t>之间的转换。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34313" y="3194303"/>
            <a:ext cx="4012565" cy="1405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函数文件：</a:t>
            </a:r>
            <a:r>
              <a:rPr sz="2000" spc="-20" dirty="0">
                <a:latin typeface="Tahoma"/>
                <a:cs typeface="Tahoma"/>
              </a:rPr>
              <a:t>t</a:t>
            </a:r>
            <a:r>
              <a:rPr sz="2000" spc="-40" dirty="0">
                <a:latin typeface="Tahoma"/>
                <a:cs typeface="Tahoma"/>
              </a:rPr>
              <a:t>r</a:t>
            </a:r>
            <a:r>
              <a:rPr sz="2000" spc="-15" dirty="0">
                <a:latin typeface="Tahoma"/>
                <a:cs typeface="Tahoma"/>
              </a:rPr>
              <a:t>an.m:</a:t>
            </a:r>
            <a:endParaRPr sz="2000">
              <a:latin typeface="Tahoma"/>
              <a:cs typeface="Tahoma"/>
            </a:endParaRPr>
          </a:p>
          <a:p>
            <a:pPr marL="488950" marR="6350">
              <a:lnSpc>
                <a:spcPts val="2880"/>
              </a:lnSpc>
              <a:spcBef>
                <a:spcPts val="165"/>
              </a:spcBef>
            </a:pPr>
            <a:r>
              <a:rPr sz="2000" spc="-2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unction</a:t>
            </a:r>
            <a:r>
              <a:rPr sz="2000" spc="1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[rh</a:t>
            </a:r>
            <a:r>
              <a:rPr sz="2000" spc="-45" dirty="0">
                <a:latin typeface="Tahoma"/>
                <a:cs typeface="Tahoma"/>
              </a:rPr>
              <a:t>o</a:t>
            </a:r>
            <a:r>
              <a:rPr sz="2000" spc="-10" dirty="0">
                <a:latin typeface="Tahoma"/>
                <a:cs typeface="Tahoma"/>
              </a:rPr>
              <a:t>,theta]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t</a:t>
            </a:r>
            <a:r>
              <a:rPr sz="2000" spc="-4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an(x,y) rho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sqrt(x*x+y*y);</a:t>
            </a:r>
            <a:endParaRPr sz="20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305"/>
              </a:spcBef>
            </a:pPr>
            <a:r>
              <a:rPr sz="2000" spc="-10" dirty="0">
                <a:latin typeface="Tahoma"/>
                <a:cs typeface="Tahoma"/>
              </a:rPr>
              <a:t>theta</a:t>
            </a:r>
            <a:r>
              <a:rPr sz="2000" spc="1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atan(y/x</a:t>
            </a:r>
            <a:r>
              <a:rPr sz="2000" spc="-20" dirty="0">
                <a:latin typeface="Tahoma"/>
                <a:cs typeface="Tahoma"/>
              </a:rPr>
              <a:t>)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65370" y="3101492"/>
            <a:ext cx="3582035" cy="2114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565" marR="6350" indent="-63500">
              <a:lnSpc>
                <a:spcPct val="122700"/>
              </a:lnSpc>
            </a:pPr>
            <a:r>
              <a:rPr sz="2000" spc="-15" dirty="0">
                <a:latin typeface="Microsoft JhengHei"/>
                <a:cs typeface="Microsoft JhengHei"/>
              </a:rPr>
              <a:t>调用</a:t>
            </a:r>
            <a:r>
              <a:rPr sz="2000" b="1" spc="-10" dirty="0">
                <a:latin typeface="Times New Roman"/>
                <a:cs typeface="Times New Roman"/>
              </a:rPr>
              <a:t>tran.m</a:t>
            </a:r>
            <a:r>
              <a:rPr sz="2000" spc="-20" dirty="0">
                <a:latin typeface="Microsoft JhengHei"/>
                <a:cs typeface="Microsoft JhengHei"/>
              </a:rPr>
              <a:t>的命令文</a:t>
            </a:r>
            <a:r>
              <a:rPr sz="2000" spc="-15" dirty="0">
                <a:latin typeface="Microsoft JhengHei"/>
                <a:cs typeface="Microsoft JhengHei"/>
              </a:rPr>
              <a:t>件</a:t>
            </a:r>
            <a:r>
              <a:rPr sz="2000" b="1" spc="-15" dirty="0">
                <a:latin typeface="Times New Roman"/>
                <a:cs typeface="Times New Roman"/>
              </a:rPr>
              <a:t>main1.m: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x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input(‘ple</a:t>
            </a:r>
            <a:r>
              <a:rPr sz="2000" b="1" spc="-5" dirty="0">
                <a:latin typeface="Times New Roman"/>
                <a:cs typeface="Times New Roman"/>
              </a:rPr>
              <a:t>a</a:t>
            </a:r>
            <a:r>
              <a:rPr sz="2000" b="1" spc="-10" dirty="0">
                <a:latin typeface="Times New Roman"/>
                <a:cs typeface="Times New Roman"/>
              </a:rPr>
              <a:t>se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input x=:’);</a:t>
            </a:r>
            <a:endParaRPr sz="2000">
              <a:latin typeface="Times New Roman"/>
              <a:cs typeface="Times New Roman"/>
            </a:endParaRPr>
          </a:p>
          <a:p>
            <a:pPr marL="69850" marR="685800" indent="5715">
              <a:lnSpc>
                <a:spcPct val="122200"/>
              </a:lnSpc>
              <a:spcBef>
                <a:spcPts val="200"/>
              </a:spcBef>
            </a:pPr>
            <a:r>
              <a:rPr sz="1800" b="1" dirty="0">
                <a:latin typeface="Times New Roman"/>
                <a:cs typeface="Times New Roman"/>
              </a:rPr>
              <a:t>y = input(‘please input y=:’); [rho,the] = tran(x,y);</a:t>
            </a:r>
            <a:endParaRPr sz="18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latin typeface="Times New Roman"/>
                <a:cs typeface="Times New Roman"/>
              </a:rPr>
              <a:t>rho</a:t>
            </a:r>
            <a:endParaRPr sz="18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latin typeface="Times New Roman"/>
                <a:cs typeface="Times New Roman"/>
              </a:rPr>
              <a:t>the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05510">
              <a:lnSpc>
                <a:spcPts val="4205"/>
              </a:lnSpc>
            </a:pPr>
            <a:r>
              <a:rPr dirty="0">
                <a:latin typeface="微软雅黑"/>
                <a:cs typeface="微软雅黑"/>
              </a:rPr>
              <a:t>函数的嵌套调用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7737" y="1156969"/>
            <a:ext cx="7609840" cy="1468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0825" marR="6350">
              <a:lnSpc>
                <a:spcPct val="120000"/>
              </a:lnSpc>
            </a:pPr>
            <a:r>
              <a:rPr sz="2000" spc="-20" dirty="0">
                <a:latin typeface="微软雅黑"/>
                <a:cs typeface="微软雅黑"/>
              </a:rPr>
              <a:t>在</a:t>
            </a: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中，函数可以嵌套调用，即一个函数可以调用别的函数。 一个函数调用自身称为函数的递归调用。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5.12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利用函数的递归调用，</a:t>
            </a:r>
            <a:r>
              <a:rPr sz="2000" spc="-40" dirty="0">
                <a:solidFill>
                  <a:srgbClr val="0000FF"/>
                </a:solidFill>
                <a:latin typeface="微软雅黑"/>
                <a:cs typeface="微软雅黑"/>
              </a:rPr>
              <a:t>求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！。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！本身就是以递归的形式定义的：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42637" y="2692446"/>
            <a:ext cx="28638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550" spc="-7" baseline="-4901" dirty="0">
                <a:latin typeface="Symbol"/>
                <a:cs typeface="Symbol"/>
              </a:rPr>
              <a:t></a:t>
            </a:r>
            <a:r>
              <a:rPr sz="1700" b="1" spc="-80" dirty="0">
                <a:latin typeface="Times New Roman"/>
                <a:cs typeface="Times New Roman"/>
              </a:rPr>
              <a:t>1</a:t>
            </a:r>
            <a:r>
              <a:rPr sz="1700" dirty="0">
                <a:latin typeface="Times New Roman"/>
                <a:cs typeface="Times New Roman"/>
              </a:rPr>
              <a:t>,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36475" y="2855104"/>
            <a:ext cx="539750" cy="302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b="1" i="1" spc="30" dirty="0">
                <a:latin typeface="Times New Roman"/>
                <a:cs typeface="Times New Roman"/>
              </a:rPr>
              <a:t>n</a:t>
            </a:r>
            <a:r>
              <a:rPr sz="1700" spc="5" dirty="0">
                <a:latin typeface="Times New Roman"/>
                <a:cs typeface="Times New Roman"/>
              </a:rPr>
              <a:t>!</a:t>
            </a:r>
            <a:r>
              <a:rPr sz="1700" spc="-204" dirty="0">
                <a:latin typeface="Times New Roman"/>
                <a:cs typeface="Times New Roman"/>
              </a:rPr>
              <a:t> </a:t>
            </a:r>
            <a:r>
              <a:rPr sz="1700" spc="5" dirty="0">
                <a:latin typeface="Symbol"/>
                <a:cs typeface="Symbol"/>
              </a:rPr>
              <a:t></a:t>
            </a:r>
            <a:r>
              <a:rPr sz="1700" spc="45" dirty="0">
                <a:latin typeface="Times New Roman"/>
                <a:cs typeface="Times New Roman"/>
              </a:rPr>
              <a:t> </a:t>
            </a:r>
            <a:r>
              <a:rPr sz="2550" spc="7" baseline="-8169" dirty="0">
                <a:latin typeface="Symbol"/>
                <a:cs typeface="Symbol"/>
              </a:rPr>
              <a:t></a:t>
            </a:r>
            <a:endParaRPr sz="2550" baseline="-8169">
              <a:latin typeface="Symbol"/>
              <a:cs typeface="Symbo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342637" y="2692446"/>
            <a:ext cx="1572895" cy="644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8895" algn="r">
              <a:lnSpc>
                <a:spcPct val="100000"/>
              </a:lnSpc>
            </a:pPr>
            <a:r>
              <a:rPr sz="1700" b="1" i="1" spc="5" dirty="0">
                <a:latin typeface="Times New Roman"/>
                <a:cs typeface="Times New Roman"/>
              </a:rPr>
              <a:t>n</a:t>
            </a:r>
            <a:r>
              <a:rPr sz="1700" b="1" i="1" spc="-45" dirty="0">
                <a:latin typeface="Times New Roman"/>
                <a:cs typeface="Times New Roman"/>
              </a:rPr>
              <a:t> </a:t>
            </a:r>
            <a:r>
              <a:rPr sz="1700" spc="5" dirty="0">
                <a:latin typeface="Symbol"/>
                <a:cs typeface="Symbol"/>
              </a:rPr>
              <a:t></a:t>
            </a:r>
            <a:r>
              <a:rPr sz="1700" spc="-70" dirty="0">
                <a:latin typeface="Times New Roman"/>
                <a:cs typeface="Times New Roman"/>
              </a:rPr>
              <a:t> </a:t>
            </a:r>
            <a:r>
              <a:rPr sz="1700" b="1" spc="5" dirty="0"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25"/>
              </a:spcBef>
            </a:pPr>
            <a:endParaRPr sz="500"/>
          </a:p>
          <a:p>
            <a:pPr marR="6350" algn="r">
              <a:lnSpc>
                <a:spcPct val="100000"/>
              </a:lnSpc>
              <a:tabLst>
                <a:tab pos="1101725" algn="l"/>
              </a:tabLst>
            </a:pPr>
            <a:r>
              <a:rPr sz="2550" spc="150" baseline="-13071" dirty="0">
                <a:latin typeface="Symbol"/>
                <a:cs typeface="Symbol"/>
              </a:rPr>
              <a:t></a:t>
            </a:r>
            <a:r>
              <a:rPr sz="1700" b="1" i="1" spc="10" dirty="0">
                <a:latin typeface="Times New Roman"/>
                <a:cs typeface="Times New Roman"/>
              </a:rPr>
              <a:t>n</a:t>
            </a:r>
            <a:r>
              <a:rPr sz="1700" spc="50" dirty="0">
                <a:latin typeface="Times New Roman"/>
                <a:cs typeface="Times New Roman"/>
              </a:rPr>
              <a:t>(</a:t>
            </a:r>
            <a:r>
              <a:rPr sz="1700" b="1" i="1" spc="5" dirty="0">
                <a:latin typeface="Times New Roman"/>
                <a:cs typeface="Times New Roman"/>
              </a:rPr>
              <a:t>n</a:t>
            </a:r>
            <a:r>
              <a:rPr sz="1700" b="1" i="1" spc="-95" dirty="0">
                <a:latin typeface="Times New Roman"/>
                <a:cs typeface="Times New Roman"/>
              </a:rPr>
              <a:t> </a:t>
            </a:r>
            <a:r>
              <a:rPr sz="1700" spc="5" dirty="0">
                <a:latin typeface="Symbol"/>
                <a:cs typeface="Symbol"/>
              </a:rPr>
              <a:t></a:t>
            </a:r>
            <a:r>
              <a:rPr sz="1700" spc="-135" dirty="0">
                <a:latin typeface="Times New Roman"/>
                <a:cs typeface="Times New Roman"/>
              </a:rPr>
              <a:t> </a:t>
            </a:r>
            <a:r>
              <a:rPr sz="1700" b="1" spc="-55" dirty="0">
                <a:latin typeface="Times New Roman"/>
                <a:cs typeface="Times New Roman"/>
              </a:rPr>
              <a:t>1</a:t>
            </a:r>
            <a:r>
              <a:rPr sz="1700" spc="35" dirty="0">
                <a:latin typeface="Times New Roman"/>
                <a:cs typeface="Times New Roman"/>
              </a:rPr>
              <a:t>)</a:t>
            </a:r>
            <a:r>
              <a:rPr sz="1700" spc="-60" dirty="0">
                <a:latin typeface="Times New Roman"/>
                <a:cs typeface="Times New Roman"/>
              </a:rPr>
              <a:t>!</a:t>
            </a:r>
            <a:r>
              <a:rPr sz="1700" dirty="0">
                <a:latin typeface="Times New Roman"/>
                <a:cs typeface="Times New Roman"/>
              </a:rPr>
              <a:t>,	</a:t>
            </a:r>
            <a:r>
              <a:rPr sz="1700" b="1" i="1" spc="5" dirty="0">
                <a:latin typeface="Times New Roman"/>
                <a:cs typeface="Times New Roman"/>
              </a:rPr>
              <a:t>n</a:t>
            </a:r>
            <a:r>
              <a:rPr sz="1700" b="1" i="1" spc="-55" dirty="0">
                <a:latin typeface="Times New Roman"/>
                <a:cs typeface="Times New Roman"/>
              </a:rPr>
              <a:t> </a:t>
            </a:r>
            <a:r>
              <a:rPr sz="1700" spc="5" dirty="0">
                <a:latin typeface="Symbol"/>
                <a:cs typeface="Symbol"/>
              </a:rPr>
              <a:t></a:t>
            </a:r>
            <a:r>
              <a:rPr sz="1700" spc="-60" dirty="0">
                <a:latin typeface="Times New Roman"/>
                <a:cs typeface="Times New Roman"/>
              </a:rPr>
              <a:t> </a:t>
            </a:r>
            <a:r>
              <a:rPr sz="1700" b="1" spc="5" dirty="0">
                <a:latin typeface="Times New Roman"/>
                <a:cs typeface="Times New Roman"/>
              </a:rPr>
              <a:t>1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20166" y="3318388"/>
            <a:ext cx="5098415" cy="27997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850" marR="6350" indent="-3175">
              <a:lnSpc>
                <a:spcPct val="133100"/>
              </a:lnSpc>
            </a:pPr>
            <a:r>
              <a:rPr sz="1800" spc="5" dirty="0">
                <a:latin typeface="Microsoft JhengHei"/>
                <a:cs typeface="Microsoft JhengHei"/>
              </a:rPr>
              <a:t>显然，</a:t>
            </a:r>
            <a:r>
              <a:rPr sz="1800" dirty="0">
                <a:latin typeface="Microsoft JhengHei"/>
                <a:cs typeface="Microsoft JhengHei"/>
              </a:rPr>
              <a:t>求</a:t>
            </a:r>
            <a:r>
              <a:rPr sz="1800" b="1" dirty="0">
                <a:latin typeface="Times New Roman"/>
                <a:cs typeface="Times New Roman"/>
              </a:rPr>
              <a:t>n</a:t>
            </a:r>
            <a:r>
              <a:rPr sz="1800" dirty="0">
                <a:latin typeface="Microsoft JhengHei"/>
                <a:cs typeface="Microsoft JhengHei"/>
              </a:rPr>
              <a:t>！需要求</a:t>
            </a:r>
            <a:r>
              <a:rPr sz="1800" b="1" dirty="0">
                <a:latin typeface="Times New Roman"/>
                <a:cs typeface="Times New Roman"/>
              </a:rPr>
              <a:t>(</a:t>
            </a:r>
            <a:r>
              <a:rPr sz="1800" b="1" spc="-5" dirty="0">
                <a:latin typeface="Times New Roman"/>
                <a:cs typeface="Times New Roman"/>
              </a:rPr>
              <a:t>n</a:t>
            </a:r>
            <a:r>
              <a:rPr sz="1800" b="1" dirty="0">
                <a:latin typeface="Times New Roman"/>
                <a:cs typeface="Times New Roman"/>
              </a:rPr>
              <a:t>-1)!</a:t>
            </a:r>
            <a:r>
              <a:rPr sz="1800" dirty="0">
                <a:latin typeface="Microsoft JhengHei"/>
                <a:cs typeface="Microsoft JhengHei"/>
              </a:rPr>
              <a:t>，这时可采用递归调用。 函数如下：</a:t>
            </a:r>
            <a:endParaRPr sz="1800">
              <a:latin typeface="Microsoft JhengHei"/>
              <a:cs typeface="Microsoft JhengHei"/>
            </a:endParaRPr>
          </a:p>
          <a:p>
            <a:pPr marL="12700" marR="2967990" indent="57150">
              <a:lnSpc>
                <a:spcPct val="125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function f = factor(n) if n&lt;=1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2"/>
              </a:spcBef>
            </a:pPr>
            <a:endParaRPr sz="500"/>
          </a:p>
          <a:p>
            <a:pPr marL="2413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f = 1;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0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else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0"/>
              </a:spcBef>
            </a:pPr>
            <a:endParaRPr sz="500"/>
          </a:p>
          <a:p>
            <a:pPr marL="2413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f = factor(n-1)*</a:t>
            </a:r>
            <a:r>
              <a:rPr sz="18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; </a:t>
            </a:r>
            <a:r>
              <a:rPr sz="1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1800" dirty="0">
                <a:solidFill>
                  <a:srgbClr val="008000"/>
                </a:solidFill>
                <a:latin typeface="Microsoft JhengHei"/>
                <a:cs typeface="Microsoft JhengHei"/>
              </a:rPr>
              <a:t>递归调用</a:t>
            </a:r>
            <a:r>
              <a:rPr sz="18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</a:t>
            </a:r>
            <a:r>
              <a:rPr sz="1800" b="1" dirty="0">
                <a:solidFill>
                  <a:srgbClr val="008000"/>
                </a:solidFill>
                <a:latin typeface="Times New Roman"/>
                <a:cs typeface="Times New Roman"/>
              </a:rPr>
              <a:t>(n-1)!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0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end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ts val="4205"/>
              </a:lnSpc>
            </a:pPr>
            <a:r>
              <a:rPr dirty="0">
                <a:latin typeface="微软雅黑"/>
                <a:cs typeface="微软雅黑"/>
              </a:rPr>
              <a:t>函数的嵌套调用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7347"/>
            <a:ext cx="7778115" cy="3879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在命令文件中调用该函数文件，求</a:t>
            </a:r>
            <a:r>
              <a:rPr sz="2400" spc="35" dirty="0">
                <a:latin typeface="微软雅黑"/>
                <a:cs typeface="微软雅黑"/>
              </a:rPr>
              <a:t> </a:t>
            </a:r>
            <a:r>
              <a:rPr sz="2400" dirty="0">
                <a:latin typeface="Tahoma"/>
                <a:cs typeface="Tahoma"/>
              </a:rPr>
              <a:t>s</a:t>
            </a:r>
            <a:r>
              <a:rPr sz="2400" spc="-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1</a:t>
            </a:r>
            <a:r>
              <a:rPr sz="2400" spc="-5" dirty="0">
                <a:latin typeface="Tahoma"/>
                <a:cs typeface="Tahoma"/>
              </a:rPr>
              <a:t>!</a:t>
            </a:r>
            <a:r>
              <a:rPr sz="2400" spc="-25" dirty="0">
                <a:latin typeface="Tahoma"/>
                <a:cs typeface="Tahoma"/>
              </a:rPr>
              <a:t>+</a:t>
            </a:r>
            <a:r>
              <a:rPr sz="2400" spc="-15" dirty="0">
                <a:latin typeface="Tahoma"/>
                <a:cs typeface="Tahoma"/>
              </a:rPr>
              <a:t>2!+</a:t>
            </a:r>
            <a:r>
              <a:rPr sz="2400" spc="-20" dirty="0">
                <a:latin typeface="Tahoma"/>
                <a:cs typeface="Tahoma"/>
              </a:rPr>
              <a:t>3</a:t>
            </a:r>
            <a:r>
              <a:rPr sz="2400" spc="-10" dirty="0">
                <a:latin typeface="Tahoma"/>
                <a:cs typeface="Tahoma"/>
              </a:rPr>
              <a:t>!+</a:t>
            </a:r>
            <a:r>
              <a:rPr sz="2400" spc="-20" dirty="0">
                <a:latin typeface="Tahoma"/>
                <a:cs typeface="Tahoma"/>
              </a:rPr>
              <a:t>4</a:t>
            </a:r>
            <a:r>
              <a:rPr sz="2400" spc="-5" dirty="0">
                <a:latin typeface="Tahoma"/>
                <a:cs typeface="Tahoma"/>
              </a:rPr>
              <a:t>!</a:t>
            </a:r>
            <a:r>
              <a:rPr sz="2400" spc="-25" dirty="0">
                <a:latin typeface="Tahoma"/>
                <a:cs typeface="Tahoma"/>
              </a:rPr>
              <a:t>+</a:t>
            </a:r>
            <a:r>
              <a:rPr sz="2400" spc="-15" dirty="0">
                <a:latin typeface="Tahoma"/>
                <a:cs typeface="Tahoma"/>
              </a:rPr>
              <a:t>5</a:t>
            </a:r>
            <a:r>
              <a:rPr sz="2400" spc="5" dirty="0">
                <a:latin typeface="Tahoma"/>
                <a:cs typeface="Tahoma"/>
              </a:rPr>
              <a:t>!</a:t>
            </a:r>
            <a:r>
              <a:rPr sz="2400" dirty="0"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14"/>
              </a:spcBef>
            </a:pPr>
            <a:endParaRPr sz="550"/>
          </a:p>
          <a:p>
            <a:pPr marL="29845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03200">
              <a:lnSpc>
                <a:spcPct val="100000"/>
              </a:lnSpc>
            </a:pPr>
            <a:r>
              <a:rPr sz="2400" spc="-2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or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1:5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s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3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actor(i);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032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end</a:t>
            </a:r>
            <a:endParaRPr sz="2400">
              <a:latin typeface="Tahoma"/>
              <a:cs typeface="Tahoma"/>
            </a:endParaRPr>
          </a:p>
          <a:p>
            <a:pPr marL="203200" marR="2386330">
              <a:lnSpc>
                <a:spcPct val="12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 </a:t>
            </a:r>
            <a:r>
              <a:rPr sz="2400" dirty="0">
                <a:latin typeface="微软雅黑"/>
                <a:cs typeface="微软雅黑"/>
              </a:rPr>
              <a:t>在命令窗口运行命令文件，结果如下： 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</a:pP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153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2644" rIns="0" bIns="0" rtlCol="0">
            <a:spAutoFit/>
          </a:bodyPr>
          <a:lstStyle/>
          <a:p>
            <a:pPr marL="882650">
              <a:lnSpc>
                <a:spcPts val="4315"/>
              </a:lnSpc>
            </a:pPr>
            <a:r>
              <a:rPr spc="-20" dirty="0"/>
              <a:t>5.3.3 </a:t>
            </a:r>
            <a:r>
              <a:rPr dirty="0">
                <a:latin typeface="微软雅黑"/>
                <a:cs typeface="微软雅黑"/>
              </a:rPr>
              <a:t>函数参数的可调性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110996"/>
            <a:ext cx="7423150" cy="2017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0000"/>
              </a:lnSpc>
            </a:pP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在函数调用上有一个与一般高级语言不同之处：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函数所传递参数数目的可调性，即参数的数量可以改变。</a:t>
            </a:r>
            <a:r>
              <a:rPr sz="20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在调用函数时，</a:t>
            </a: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用两个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预定义变量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gin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和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gout</a:t>
            </a:r>
            <a:r>
              <a:rPr sz="2000" spc="-20" dirty="0">
                <a:latin typeface="微软雅黑"/>
                <a:cs typeface="微软雅黑"/>
              </a:rPr>
              <a:t>分别记录 调用该函数时的输入实参和输出实参的个数。</a:t>
            </a:r>
            <a:endParaRPr sz="2000">
              <a:latin typeface="微软雅黑"/>
              <a:cs typeface="微软雅黑"/>
            </a:endParaRPr>
          </a:p>
          <a:p>
            <a:pPr marL="91440" marR="4860290" indent="-79375">
              <a:lnSpc>
                <a:spcPct val="110000"/>
              </a:lnSpc>
            </a:pPr>
            <a:r>
              <a:rPr sz="2000" spc="-20" dirty="0">
                <a:latin typeface="微软雅黑"/>
                <a:cs typeface="微软雅黑"/>
              </a:rPr>
              <a:t>例</a:t>
            </a:r>
            <a:r>
              <a:rPr sz="2000" spc="-10" dirty="0">
                <a:latin typeface="Tahoma"/>
                <a:cs typeface="Tahoma"/>
              </a:rPr>
              <a:t>5.13</a:t>
            </a:r>
            <a:r>
              <a:rPr sz="2000" spc="-2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na</a:t>
            </a:r>
            <a:r>
              <a:rPr sz="2000" spc="-20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gin</a:t>
            </a:r>
            <a:r>
              <a:rPr sz="2000" spc="-20" dirty="0">
                <a:latin typeface="微软雅黑"/>
                <a:cs typeface="微软雅黑"/>
              </a:rPr>
              <a:t>用法示例 函数文件</a:t>
            </a:r>
            <a:r>
              <a:rPr sz="2000" spc="-15" dirty="0">
                <a:latin typeface="Tahoma"/>
                <a:cs typeface="Tahoma"/>
              </a:rPr>
              <a:t>exam</a:t>
            </a:r>
            <a:r>
              <a:rPr sz="2000" spc="-35" dirty="0">
                <a:latin typeface="Tahoma"/>
                <a:cs typeface="Tahoma"/>
              </a:rPr>
              <a:t>p</a:t>
            </a:r>
            <a:r>
              <a:rPr sz="2000" spc="-10" dirty="0">
                <a:latin typeface="Tahoma"/>
                <a:cs typeface="Tahoma"/>
              </a:rPr>
              <a:t>.m: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389" y="3151632"/>
            <a:ext cx="3437254" cy="2657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unction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out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char</a:t>
            </a:r>
            <a:r>
              <a:rPr sz="2000" spc="-4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30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y(a,</a:t>
            </a:r>
            <a:r>
              <a:rPr sz="2000" spc="-5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,c)</a:t>
            </a:r>
            <a:endParaRPr sz="2000">
              <a:latin typeface="Tahoma"/>
              <a:cs typeface="Tahoma"/>
            </a:endParaRPr>
          </a:p>
          <a:p>
            <a:pPr marL="409575" marR="1596390" indent="-318135">
              <a:lnSpc>
                <a:spcPct val="11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na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gin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==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out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a;end</a:t>
            </a:r>
            <a:endParaRPr sz="2000">
              <a:latin typeface="Tahoma"/>
              <a:cs typeface="Tahoma"/>
            </a:endParaRPr>
          </a:p>
          <a:p>
            <a:pPr marL="409575" marR="1271270" indent="-318135">
              <a:lnSpc>
                <a:spcPct val="11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na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gin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==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out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a+b;end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if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na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gin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==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endParaRPr sz="2000">
              <a:latin typeface="Tahoma"/>
              <a:cs typeface="Tahoma"/>
            </a:endParaRPr>
          </a:p>
          <a:p>
            <a:pPr marL="91440" marR="1047115" indent="317500">
              <a:lnSpc>
                <a:spcPct val="110000"/>
              </a:lnSpc>
            </a:pP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out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(a*b*c)/2; end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95520" y="3170682"/>
            <a:ext cx="1327150" cy="2045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latin typeface="Microsoft JhengHei"/>
                <a:cs typeface="Microsoft JhengHei"/>
              </a:rPr>
              <a:t>命令文件：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75565">
              <a:lnSpc>
                <a:spcPct val="100000"/>
              </a:lnSpc>
            </a:pP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[1: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];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30"/>
              </a:spcBef>
            </a:pPr>
            <a:endParaRPr sz="650"/>
          </a:p>
          <a:p>
            <a:pPr marL="75565">
              <a:lnSpc>
                <a:spcPct val="100000"/>
              </a:lnSpc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y = [1;2;3];</a:t>
            </a:r>
            <a:endParaRPr sz="18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480"/>
              </a:spcBef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examp(x)</a:t>
            </a:r>
            <a:endParaRPr sz="18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examp(</a:t>
            </a:r>
            <a:r>
              <a:rPr sz="18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,y’)</a:t>
            </a:r>
            <a:endParaRPr sz="18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430"/>
              </a:spcBef>
            </a:pP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examp(x,</a:t>
            </a:r>
            <a:r>
              <a:rPr sz="1800" b="1" spc="-105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1800" b="1" dirty="0">
                <a:solidFill>
                  <a:srgbClr val="0000FF"/>
                </a:solidFill>
                <a:latin typeface="Times New Roman"/>
                <a:cs typeface="Times New Roman"/>
              </a:rPr>
              <a:t>,3)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255">
              <a:lnSpc>
                <a:spcPts val="4315"/>
              </a:lnSpc>
            </a:pPr>
            <a:r>
              <a:rPr spc="-20" dirty="0"/>
              <a:t>5.3.4</a:t>
            </a:r>
            <a:r>
              <a:rPr spc="-15" dirty="0"/>
              <a:t> </a:t>
            </a:r>
            <a:r>
              <a:rPr dirty="0">
                <a:latin typeface="微软雅黑"/>
                <a:cs typeface="微软雅黑"/>
              </a:rPr>
              <a:t>全局变量与局部变量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116583"/>
            <a:ext cx="6654800" cy="2969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1800" spc="-15" dirty="0">
                <a:latin typeface="Tahoma"/>
                <a:cs typeface="Tahoma"/>
              </a:rPr>
              <a:t>Ma</a:t>
            </a:r>
            <a:r>
              <a:rPr sz="1800" spc="-20" dirty="0">
                <a:latin typeface="Tahoma"/>
                <a:cs typeface="Tahoma"/>
              </a:rPr>
              <a:t>t</a:t>
            </a:r>
            <a:r>
              <a:rPr sz="1800" spc="-10" dirty="0">
                <a:latin typeface="Tahoma"/>
                <a:cs typeface="Tahoma"/>
              </a:rPr>
              <a:t>lab</a:t>
            </a:r>
            <a:r>
              <a:rPr sz="1800" dirty="0">
                <a:latin typeface="微软雅黑"/>
                <a:cs typeface="微软雅黑"/>
              </a:rPr>
              <a:t>中，函数文件中的变量是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局部变</a:t>
            </a:r>
            <a:r>
              <a:rPr sz="1800" spc="-5" dirty="0">
                <a:solidFill>
                  <a:srgbClr val="FF0000"/>
                </a:solidFill>
                <a:latin typeface="微软雅黑"/>
                <a:cs typeface="微软雅黑"/>
              </a:rPr>
              <a:t>量</a:t>
            </a:r>
            <a:r>
              <a:rPr sz="1800" dirty="0">
                <a:latin typeface="微软雅黑"/>
                <a:cs typeface="微软雅黑"/>
              </a:rPr>
              <a:t>。 如在若干函数中，都把某一变量定义为全局变量，那么这些函数将 共用这个变量。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全局变量的作用域是整个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Ma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lab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的工作空间，所有函数都可以对它 进行存取和修改。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微软雅黑"/>
                <a:cs typeface="微软雅黑"/>
              </a:rPr>
              <a:t>全局变量用</a:t>
            </a:r>
            <a:r>
              <a:rPr sz="1800" spc="-10" dirty="0">
                <a:latin typeface="Tahoma"/>
                <a:cs typeface="Tahoma"/>
              </a:rPr>
              <a:t>globa</a:t>
            </a:r>
            <a:r>
              <a:rPr sz="1800" dirty="0">
                <a:latin typeface="Tahoma"/>
                <a:cs typeface="Tahoma"/>
              </a:rPr>
              <a:t>l</a:t>
            </a:r>
            <a:r>
              <a:rPr sz="1800" dirty="0">
                <a:latin typeface="微软雅黑"/>
                <a:cs typeface="微软雅黑"/>
              </a:rPr>
              <a:t>命令定义，格式为：</a:t>
            </a:r>
            <a:endParaRPr sz="1800">
              <a:latin typeface="微软雅黑"/>
              <a:cs typeface="微软雅黑"/>
            </a:endParaRPr>
          </a:p>
          <a:p>
            <a:pPr marL="8382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ahoma"/>
                <a:cs typeface="Tahoma"/>
              </a:rPr>
              <a:t>global</a:t>
            </a:r>
            <a:r>
              <a:rPr sz="1800" spc="5" dirty="0">
                <a:latin typeface="Tahoma"/>
                <a:cs typeface="Tahoma"/>
              </a:rPr>
              <a:t> </a:t>
            </a:r>
            <a:r>
              <a:rPr sz="1800" spc="-5" dirty="0">
                <a:latin typeface="微软雅黑"/>
                <a:cs typeface="微软雅黑"/>
              </a:rPr>
              <a:t>变量名</a:t>
            </a:r>
            <a:endParaRPr sz="1800">
              <a:latin typeface="微软雅黑"/>
              <a:cs typeface="微软雅黑"/>
            </a:endParaRPr>
          </a:p>
          <a:p>
            <a:pPr marL="8382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5.13</a:t>
            </a:r>
            <a:r>
              <a:rPr sz="1800" spc="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全局变量应用示例。</a:t>
            </a:r>
            <a:endParaRPr sz="1800">
              <a:latin typeface="微软雅黑"/>
              <a:cs typeface="微软雅黑"/>
            </a:endParaRPr>
          </a:p>
          <a:p>
            <a:pPr marL="8382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微软雅黑"/>
                <a:cs typeface="微软雅黑"/>
              </a:rPr>
              <a:t>先建立函数文件</a:t>
            </a:r>
            <a:r>
              <a:rPr sz="1800" spc="-20" dirty="0">
                <a:latin typeface="Tahoma"/>
                <a:cs typeface="Tahoma"/>
              </a:rPr>
              <a:t>w</a:t>
            </a:r>
            <a:r>
              <a:rPr sz="1800" spc="-10" dirty="0">
                <a:latin typeface="Tahoma"/>
                <a:cs typeface="Tahoma"/>
              </a:rPr>
              <a:t>add.m</a:t>
            </a:r>
            <a:r>
              <a:rPr sz="1800" dirty="0">
                <a:latin typeface="微软雅黑"/>
                <a:cs typeface="微软雅黑"/>
              </a:rPr>
              <a:t>，该函数将输入的参数加权相加：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7646" y="4077970"/>
            <a:ext cx="2461895" cy="198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68275">
              <a:lnSpc>
                <a:spcPct val="120000"/>
              </a:lnSpc>
            </a:pP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un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tion</a:t>
            </a:r>
            <a:r>
              <a:rPr sz="1800" spc="-2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w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add(x,y) global</a:t>
            </a:r>
            <a:r>
              <a:rPr sz="1800" spc="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ALPHA 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1800" spc="-12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ALPHA*x +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BE</a:t>
            </a:r>
            <a:r>
              <a:rPr sz="1800" spc="-12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A*y;</a:t>
            </a:r>
            <a:endParaRPr sz="1800">
              <a:latin typeface="Tahoma"/>
              <a:cs typeface="Tahoma"/>
            </a:endParaRPr>
          </a:p>
          <a:p>
            <a:pPr marL="12700" marR="384810">
              <a:lnSpc>
                <a:spcPct val="119700"/>
              </a:lnSpc>
              <a:spcBef>
                <a:spcPts val="5"/>
              </a:spcBef>
            </a:pPr>
            <a:r>
              <a:rPr sz="1800" dirty="0">
                <a:latin typeface="微软雅黑"/>
                <a:cs typeface="微软雅黑"/>
              </a:rPr>
              <a:t>在命令窗口中输入：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global</a:t>
            </a:r>
            <a:r>
              <a:rPr sz="1800" spc="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ALPHA 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1800" spc="-120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 ALPHA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 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1;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54878" y="4132833"/>
            <a:ext cx="1484630" cy="1597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1800" spc="-120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2;</a:t>
            </a:r>
            <a:endParaRPr sz="1800">
              <a:latin typeface="Tahoma"/>
              <a:cs typeface="Tahoma"/>
            </a:endParaRPr>
          </a:p>
          <a:p>
            <a:pPr marL="26034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s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w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add(1,2)</a:t>
            </a:r>
            <a:endParaRPr sz="1800">
              <a:latin typeface="Tahoma"/>
              <a:cs typeface="Tahoma"/>
            </a:endParaRPr>
          </a:p>
          <a:p>
            <a:pPr marL="30480">
              <a:lnSpc>
                <a:spcPct val="100000"/>
              </a:lnSpc>
              <a:spcBef>
                <a:spcPts val="445"/>
              </a:spcBef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输出为：</a:t>
            </a:r>
            <a:endParaRPr sz="1800">
              <a:latin typeface="微软雅黑"/>
              <a:cs typeface="微软雅黑"/>
            </a:endParaRPr>
          </a:p>
          <a:p>
            <a:pPr marL="1169035" marR="130175" indent="-161925">
              <a:lnSpc>
                <a:spcPct val="119400"/>
              </a:lnSpc>
              <a:spcBef>
                <a:spcPts val="10"/>
              </a:spcBef>
            </a:pPr>
            <a:r>
              <a:rPr sz="1800" dirty="0">
                <a:latin typeface="Tahoma"/>
                <a:cs typeface="Tahoma"/>
              </a:rPr>
              <a:t>s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spc="-10" dirty="0">
                <a:latin typeface="Tahoma"/>
                <a:cs typeface="Tahoma"/>
              </a:rPr>
              <a:t> 5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32916" y="243078"/>
            <a:ext cx="263525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5.4</a:t>
            </a:r>
            <a:r>
              <a:rPr sz="3600" spc="-10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程序调试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1259332"/>
            <a:ext cx="8170545" cy="4615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3820" marR="250190" indent="71120">
              <a:lnSpc>
                <a:spcPct val="120000"/>
              </a:lnSpc>
            </a:pPr>
            <a:r>
              <a:rPr sz="1800" dirty="0">
                <a:latin typeface="微软雅黑"/>
                <a:cs typeface="微软雅黑"/>
              </a:rPr>
              <a:t>程序调试是程序设计的重要环节，也是程序设计人员必须掌握的重要技能。 </a:t>
            </a:r>
            <a:r>
              <a:rPr sz="1800" spc="-15" dirty="0">
                <a:latin typeface="Tahoma"/>
                <a:cs typeface="Tahoma"/>
              </a:rPr>
              <a:t>Ma</a:t>
            </a:r>
            <a:r>
              <a:rPr sz="1800" spc="-20" dirty="0">
                <a:latin typeface="Tahoma"/>
                <a:cs typeface="Tahoma"/>
              </a:rPr>
              <a:t>t</a:t>
            </a:r>
            <a:r>
              <a:rPr sz="1800" spc="-10" dirty="0">
                <a:latin typeface="Tahoma"/>
                <a:cs typeface="Tahoma"/>
              </a:rPr>
              <a:t>lab</a:t>
            </a:r>
            <a:r>
              <a:rPr sz="1800" dirty="0">
                <a:latin typeface="微软雅黑"/>
                <a:cs typeface="微软雅黑"/>
              </a:rPr>
              <a:t>提供了相应的程序调试功能，即可以通过文本编辑器对程序进行调试， 又可以在命令窗口结合具体的命令进行。</a:t>
            </a:r>
            <a:endParaRPr sz="1800">
              <a:latin typeface="微软雅黑"/>
              <a:cs typeface="微软雅黑"/>
            </a:endParaRPr>
          </a:p>
          <a:p>
            <a:pPr marL="155575" marR="6350">
              <a:lnSpc>
                <a:spcPct val="120000"/>
              </a:lnSpc>
            </a:pP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5.</a:t>
            </a:r>
            <a:r>
              <a:rPr sz="1800" spc="-25" dirty="0">
                <a:solidFill>
                  <a:srgbClr val="0000FF"/>
                </a:solidFill>
                <a:latin typeface="Tahoma"/>
                <a:cs typeface="Tahoma"/>
              </a:rPr>
              <a:t>4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.1</a:t>
            </a:r>
            <a:r>
              <a:rPr sz="1800" spc="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程序调试概述 </a:t>
            </a:r>
            <a:r>
              <a:rPr sz="1800" dirty="0">
                <a:latin typeface="微软雅黑"/>
                <a:cs typeface="微软雅黑"/>
              </a:rPr>
              <a:t>一般说来，应用程序的错误有两类，一类是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语法错误</a:t>
            </a:r>
            <a:r>
              <a:rPr sz="1800" dirty="0">
                <a:latin typeface="微软雅黑"/>
                <a:cs typeface="微软雅黑"/>
              </a:rPr>
              <a:t>，另一类是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运行时的错误</a:t>
            </a:r>
            <a:r>
              <a:rPr sz="1800" dirty="0">
                <a:latin typeface="微软雅黑"/>
                <a:cs typeface="微软雅黑"/>
              </a:rPr>
              <a:t>。 语法错误，给出相应的错误信息，并标出错误在程序中的行号。例如： 输入下列程序：</a:t>
            </a:r>
            <a:endParaRPr sz="1800">
              <a:latin typeface="微软雅黑"/>
              <a:cs typeface="微软雅黑"/>
            </a:endParaRPr>
          </a:p>
          <a:p>
            <a:pPr marL="155575" marR="7083425">
              <a:lnSpc>
                <a:spcPct val="119400"/>
              </a:lnSpc>
              <a:spcBef>
                <a:spcPts val="10"/>
              </a:spcBef>
            </a:pP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87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； 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9.3;</a:t>
            </a:r>
            <a:endParaRPr sz="1800">
              <a:latin typeface="Tahoma"/>
              <a:cs typeface="Tahoma"/>
            </a:endParaRPr>
          </a:p>
          <a:p>
            <a:pPr marL="155575">
              <a:lnSpc>
                <a:spcPct val="100000"/>
              </a:lnSpc>
              <a:spcBef>
                <a:spcPts val="430"/>
              </a:spcBef>
            </a:pP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C 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A+*B;</a:t>
            </a:r>
            <a:endParaRPr sz="1800">
              <a:latin typeface="Tahoma"/>
              <a:cs typeface="Tahoma"/>
            </a:endParaRPr>
          </a:p>
          <a:p>
            <a:pPr marL="155575">
              <a:lnSpc>
                <a:spcPct val="100000"/>
              </a:lnSpc>
              <a:spcBef>
                <a:spcPts val="440"/>
              </a:spcBef>
            </a:pPr>
            <a:r>
              <a:rPr sz="1800" spc="-5" dirty="0">
                <a:latin typeface="微软雅黑"/>
                <a:cs typeface="微软雅黑"/>
              </a:rPr>
              <a:t>系统将给出错误信</a:t>
            </a:r>
            <a:r>
              <a:rPr sz="1800" dirty="0">
                <a:latin typeface="微软雅黑"/>
                <a:cs typeface="微软雅黑"/>
              </a:rPr>
              <a:t>息：</a:t>
            </a:r>
            <a:endParaRPr sz="1800">
              <a:latin typeface="微软雅黑"/>
              <a:cs typeface="微软雅黑"/>
            </a:endParaRPr>
          </a:p>
          <a:p>
            <a:pPr marL="12700" marR="3566795">
              <a:lnSpc>
                <a:spcPts val="2590"/>
              </a:lnSpc>
              <a:spcBef>
                <a:spcPts val="150"/>
              </a:spcBef>
            </a:pP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??? 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Er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or:</a:t>
            </a:r>
            <a:r>
              <a:rPr sz="1800" spc="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File: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Unt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itle</a:t>
            </a:r>
            <a:r>
              <a:rPr sz="1800" spc="5" dirty="0">
                <a:solidFill>
                  <a:srgbClr val="0000FF"/>
                </a:solidFill>
                <a:latin typeface="Tahoma"/>
                <a:cs typeface="Tahoma"/>
              </a:rPr>
              <a:t>d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1.m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Line: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18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Column: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7 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Unexpected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M</a:t>
            </a:r>
            <a:r>
              <a:rPr sz="1800" spc="-12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1800" spc="-50" dirty="0">
                <a:solidFill>
                  <a:srgbClr val="0000FF"/>
                </a:solidFill>
                <a:latin typeface="Tahoma"/>
                <a:cs typeface="Tahoma"/>
              </a:rPr>
              <a:t>L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AB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ope</a:t>
            </a:r>
            <a:r>
              <a:rPr sz="1800" spc="-3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at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o</a:t>
            </a:r>
            <a:r>
              <a:rPr sz="1800" spc="-24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.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800" dirty="0">
                <a:latin typeface="微软雅黑"/>
                <a:cs typeface="微软雅黑"/>
              </a:rPr>
              <a:t>通过分析</a:t>
            </a:r>
            <a:r>
              <a:rPr sz="1800" spc="-15" dirty="0">
                <a:latin typeface="Tahoma"/>
                <a:cs typeface="Tahoma"/>
              </a:rPr>
              <a:t>Ma</a:t>
            </a:r>
            <a:r>
              <a:rPr sz="1800" spc="-20" dirty="0">
                <a:latin typeface="Tahoma"/>
                <a:cs typeface="Tahoma"/>
              </a:rPr>
              <a:t>t</a:t>
            </a:r>
            <a:r>
              <a:rPr sz="1800" spc="-10" dirty="0">
                <a:latin typeface="Tahoma"/>
                <a:cs typeface="Tahoma"/>
              </a:rPr>
              <a:t>lab</a:t>
            </a:r>
            <a:r>
              <a:rPr sz="1800" dirty="0">
                <a:latin typeface="微软雅黑"/>
                <a:cs typeface="微软雅黑"/>
              </a:rPr>
              <a:t>给出的错误信</a:t>
            </a:r>
            <a:r>
              <a:rPr sz="1800" spc="-10" dirty="0">
                <a:latin typeface="微软雅黑"/>
                <a:cs typeface="微软雅黑"/>
              </a:rPr>
              <a:t>息</a:t>
            </a:r>
            <a:r>
              <a:rPr sz="1800" dirty="0">
                <a:latin typeface="微软雅黑"/>
                <a:cs typeface="微软雅黑"/>
              </a:rPr>
              <a:t>，不难排查程序中的语法错误。</a:t>
            </a:r>
            <a:endParaRPr sz="1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1385">
              <a:lnSpc>
                <a:spcPts val="4315"/>
              </a:lnSpc>
            </a:pPr>
            <a:r>
              <a:rPr spc="-20" dirty="0">
                <a:solidFill>
                  <a:srgbClr val="0000FF"/>
                </a:solidFill>
              </a:rPr>
              <a:t>5.</a:t>
            </a:r>
            <a:r>
              <a:rPr spc="-50" dirty="0">
                <a:solidFill>
                  <a:srgbClr val="0000FF"/>
                </a:solidFill>
              </a:rPr>
              <a:t>4</a:t>
            </a:r>
            <a:r>
              <a:rPr spc="-20" dirty="0">
                <a:solidFill>
                  <a:srgbClr val="0000FF"/>
                </a:solidFill>
              </a:rPr>
              <a:t>.1</a:t>
            </a:r>
            <a:r>
              <a:rPr spc="-25" dirty="0">
                <a:solidFill>
                  <a:srgbClr val="0000FF"/>
                </a:solidFill>
              </a:rPr>
              <a:t> </a:t>
            </a:r>
            <a:r>
              <a:rPr dirty="0">
                <a:solidFill>
                  <a:srgbClr val="0000FF"/>
                </a:solidFill>
                <a:latin typeface="微软雅黑"/>
                <a:cs typeface="微软雅黑"/>
              </a:rPr>
              <a:t>程序调试概述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9863" y="1194053"/>
            <a:ext cx="8046084" cy="2336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121285" indent="-610235">
              <a:lnSpc>
                <a:spcPct val="120000"/>
              </a:lnSpc>
            </a:pPr>
            <a:r>
              <a:rPr sz="2400" spc="-15" dirty="0">
                <a:latin typeface="Tahoma"/>
                <a:cs typeface="Tahoma"/>
              </a:rPr>
              <a:t>Matla</a:t>
            </a:r>
            <a:r>
              <a:rPr sz="2400" spc="-20" dirty="0">
                <a:latin typeface="Tahoma"/>
                <a:cs typeface="Tahoma"/>
              </a:rPr>
              <a:t>b</a:t>
            </a:r>
            <a:r>
              <a:rPr sz="2400" dirty="0">
                <a:latin typeface="微软雅黑"/>
                <a:cs typeface="微软雅黑"/>
              </a:rPr>
              <a:t>对程序逻辑错误时无能为力的，不会给出任何提示信 息。可以通过调试手段来发现。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采取的方法如下：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622300" marR="6350" indent="-610235">
              <a:lnSpc>
                <a:spcPct val="120000"/>
              </a:lnSpc>
            </a:pPr>
            <a:r>
              <a:rPr sz="2400" dirty="0">
                <a:latin typeface="微软雅黑"/>
                <a:cs typeface="微软雅黑"/>
              </a:rPr>
              <a:t>①</a:t>
            </a:r>
            <a:r>
              <a:rPr sz="2400" spc="40" dirty="0">
                <a:latin typeface="微软雅黑"/>
                <a:cs typeface="微软雅黑"/>
              </a:rPr>
              <a:t> </a:t>
            </a:r>
            <a:r>
              <a:rPr sz="2400" dirty="0">
                <a:latin typeface="微软雅黑"/>
                <a:cs typeface="微软雅黑"/>
              </a:rPr>
              <a:t>将程序的一些主要中间结果输出到命令窗口，从而确定错 误的区段。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9863" y="3608323"/>
            <a:ext cx="3169285" cy="1384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26034" indent="-610235">
              <a:lnSpc>
                <a:spcPct val="120000"/>
              </a:lnSpc>
            </a:pPr>
            <a:r>
              <a:rPr sz="2400" dirty="0">
                <a:latin typeface="微软雅黑"/>
                <a:cs typeface="微软雅黑"/>
              </a:rPr>
              <a:t>②</a:t>
            </a:r>
            <a:r>
              <a:rPr sz="2400" spc="40" dirty="0">
                <a:latin typeface="微软雅黑"/>
                <a:cs typeface="微软雅黑"/>
              </a:rPr>
              <a:t> </a:t>
            </a:r>
            <a:r>
              <a:rPr sz="2400" dirty="0">
                <a:latin typeface="微软雅黑"/>
                <a:cs typeface="微软雅黑"/>
              </a:rPr>
              <a:t>使用</a:t>
            </a:r>
            <a:r>
              <a:rPr sz="2400" spc="-15" dirty="0">
                <a:latin typeface="Tahoma"/>
                <a:cs typeface="Tahoma"/>
              </a:rPr>
              <a:t>Matla</a:t>
            </a:r>
            <a:r>
              <a:rPr sz="2400" spc="-20" dirty="0">
                <a:latin typeface="Tahoma"/>
                <a:cs typeface="Tahoma"/>
              </a:rPr>
              <a:t>b</a:t>
            </a:r>
            <a:r>
              <a:rPr sz="2400" dirty="0">
                <a:latin typeface="微软雅黑"/>
                <a:cs typeface="微软雅黑"/>
              </a:rPr>
              <a:t>的调试菜 现程序调试。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2700">
              <a:lnSpc>
                <a:spcPts val="2840"/>
              </a:lnSpc>
            </a:pPr>
            <a:r>
              <a:rPr sz="2400" dirty="0">
                <a:latin typeface="微软雅黑"/>
                <a:cs typeface="微软雅黑"/>
              </a:rPr>
              <a:t>③</a:t>
            </a:r>
            <a:r>
              <a:rPr sz="2400" spc="40" dirty="0">
                <a:latin typeface="微软雅黑"/>
                <a:cs typeface="微软雅黑"/>
              </a:rPr>
              <a:t> </a:t>
            </a:r>
            <a:r>
              <a:rPr sz="2400" dirty="0">
                <a:latin typeface="微软雅黑"/>
                <a:cs typeface="微软雅黑"/>
              </a:rPr>
              <a:t>或使用命令方式来实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26255" y="3096260"/>
            <a:ext cx="4815205" cy="307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 marR="198120" indent="-20320">
              <a:lnSpc>
                <a:spcPct val="260000"/>
              </a:lnSpc>
            </a:pPr>
            <a:r>
              <a:rPr sz="2400" dirty="0">
                <a:latin typeface="微软雅黑"/>
                <a:cs typeface="微软雅黑"/>
              </a:rPr>
              <a:t>单</a:t>
            </a:r>
            <a:r>
              <a:rPr sz="2400" spc="-15" dirty="0">
                <a:latin typeface="Tahoma"/>
                <a:cs typeface="Tahoma"/>
              </a:rPr>
              <a:t>(debug</a:t>
            </a:r>
            <a:r>
              <a:rPr sz="2400" spc="-15" dirty="0">
                <a:latin typeface="微软雅黑"/>
                <a:cs typeface="微软雅黑"/>
              </a:rPr>
              <a:t>），通过图像界面操作来 现程序调试。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23909" y="3681476"/>
            <a:ext cx="330200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35"/>
              </a:lnSpc>
            </a:pPr>
            <a:r>
              <a:rPr sz="2400" dirty="0">
                <a:latin typeface="微软雅黑"/>
                <a:cs typeface="微软雅黑"/>
              </a:rPr>
              <a:t>实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32503" y="3141726"/>
            <a:ext cx="4608576" cy="30274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249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8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81759"/>
            <a:ext cx="5441950" cy="405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30" dirty="0">
                <a:solidFill>
                  <a:srgbClr val="4D009A"/>
                </a:solidFill>
                <a:latin typeface="Wingdings"/>
                <a:cs typeface="Wingdings"/>
              </a:rPr>
              <a:t></a:t>
            </a:r>
            <a:r>
              <a:rPr sz="2600" spc="-3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b="1" spc="-15" dirty="0">
                <a:solidFill>
                  <a:srgbClr val="4D009A"/>
                </a:solidFill>
                <a:latin typeface="Arial"/>
                <a:cs typeface="Arial"/>
              </a:rPr>
              <a:t>“</a:t>
            </a:r>
            <a:r>
              <a:rPr sz="2600" spc="235" dirty="0">
                <a:solidFill>
                  <a:srgbClr val="0000FF"/>
                </a:solidFill>
                <a:latin typeface="Arial"/>
                <a:cs typeface="Arial"/>
              </a:rPr>
              <a:t>clc</a:t>
            </a:r>
            <a:r>
              <a:rPr sz="2600" b="1" spc="-15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清除窗口显示内容的命</a:t>
            </a:r>
            <a:r>
              <a:rPr sz="26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令</a:t>
            </a:r>
            <a:r>
              <a:rPr sz="2600" spc="-3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2600">
              <a:latin typeface="微软雅黑"/>
              <a:cs typeface="微软雅黑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20622" y="2360634"/>
            <a:ext cx="19527" cy="12252"/>
          </a:xfrm>
          <a:custGeom>
            <a:avLst/>
            <a:gdLst/>
            <a:ahLst/>
            <a:cxnLst/>
            <a:rect l="l" t="t" r="r" b="b"/>
            <a:pathLst>
              <a:path w="19527" h="12252">
                <a:moveTo>
                  <a:pt x="0" y="12252"/>
                </a:moveTo>
                <a:lnTo>
                  <a:pt x="19527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40625" y="2360634"/>
            <a:ext cx="50226" cy="84787"/>
          </a:xfrm>
          <a:custGeom>
            <a:avLst/>
            <a:gdLst/>
            <a:ahLst/>
            <a:cxnLst/>
            <a:rect l="l" t="t" r="r" b="b"/>
            <a:pathLst>
              <a:path w="50226" h="84787">
                <a:moveTo>
                  <a:pt x="0" y="0"/>
                </a:moveTo>
                <a:lnTo>
                  <a:pt x="50226" y="84787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90851" y="2221944"/>
            <a:ext cx="53023" cy="223968"/>
          </a:xfrm>
          <a:custGeom>
            <a:avLst/>
            <a:gdLst/>
            <a:ahLst/>
            <a:cxnLst/>
            <a:rect l="l" t="t" r="r" b="b"/>
            <a:pathLst>
              <a:path w="53023" h="223968">
                <a:moveTo>
                  <a:pt x="0" y="223968"/>
                </a:moveTo>
                <a:lnTo>
                  <a:pt x="53023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143875" y="2221442"/>
            <a:ext cx="107417" cy="0"/>
          </a:xfrm>
          <a:custGeom>
            <a:avLst/>
            <a:gdLst/>
            <a:ahLst/>
            <a:cxnLst/>
            <a:rect l="l" t="t" r="r" b="b"/>
            <a:pathLst>
              <a:path w="107417">
                <a:moveTo>
                  <a:pt x="0" y="0"/>
                </a:moveTo>
                <a:lnTo>
                  <a:pt x="107417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12477" y="2208947"/>
            <a:ext cx="232554" cy="229856"/>
          </a:xfrm>
          <a:custGeom>
            <a:avLst/>
            <a:gdLst/>
            <a:ahLst/>
            <a:cxnLst/>
            <a:rect l="l" t="t" r="r" b="b"/>
            <a:pathLst>
              <a:path w="232554" h="229856">
                <a:moveTo>
                  <a:pt x="34935" y="150950"/>
                </a:moveTo>
                <a:lnTo>
                  <a:pt x="16291" y="150950"/>
                </a:lnTo>
                <a:lnTo>
                  <a:pt x="66517" y="229856"/>
                </a:lnTo>
                <a:lnTo>
                  <a:pt x="76281" y="229856"/>
                </a:lnTo>
                <a:lnTo>
                  <a:pt x="81048" y="209762"/>
                </a:lnTo>
                <a:lnTo>
                  <a:pt x="71618" y="209762"/>
                </a:lnTo>
                <a:lnTo>
                  <a:pt x="34935" y="150950"/>
                </a:lnTo>
                <a:close/>
              </a:path>
              <a:path w="232554" h="229856">
                <a:moveTo>
                  <a:pt x="232554" y="0"/>
                </a:moveTo>
                <a:lnTo>
                  <a:pt x="121387" y="0"/>
                </a:lnTo>
                <a:lnTo>
                  <a:pt x="71618" y="209762"/>
                </a:lnTo>
                <a:lnTo>
                  <a:pt x="81048" y="209762"/>
                </a:lnTo>
                <a:lnTo>
                  <a:pt x="128372" y="10288"/>
                </a:lnTo>
                <a:lnTo>
                  <a:pt x="232554" y="10288"/>
                </a:lnTo>
                <a:lnTo>
                  <a:pt x="232554" y="0"/>
                </a:lnTo>
                <a:close/>
              </a:path>
              <a:path w="232554" h="229856">
                <a:moveTo>
                  <a:pt x="26987" y="138208"/>
                </a:moveTo>
                <a:lnTo>
                  <a:pt x="0" y="154381"/>
                </a:lnTo>
                <a:lnTo>
                  <a:pt x="3254" y="159772"/>
                </a:lnTo>
                <a:lnTo>
                  <a:pt x="16291" y="150950"/>
                </a:lnTo>
                <a:lnTo>
                  <a:pt x="34935" y="150950"/>
                </a:lnTo>
                <a:lnTo>
                  <a:pt x="26987" y="138208"/>
                </a:lnTo>
                <a:close/>
              </a:path>
            </a:pathLst>
          </a:custGeom>
          <a:solidFill>
            <a:srgbClr val="3E237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31113" y="2178562"/>
            <a:ext cx="939011" cy="0"/>
          </a:xfrm>
          <a:custGeom>
            <a:avLst/>
            <a:gdLst/>
            <a:ahLst/>
            <a:cxnLst/>
            <a:rect l="l" t="t" r="r" b="b"/>
            <a:pathLst>
              <a:path w="939011">
                <a:moveTo>
                  <a:pt x="0" y="0"/>
                </a:moveTo>
                <a:lnTo>
                  <a:pt x="939011" y="0"/>
                </a:lnTo>
              </a:path>
            </a:pathLst>
          </a:custGeom>
          <a:ln w="10292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94816" y="1982978"/>
            <a:ext cx="2298700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【例</a:t>
            </a:r>
            <a:r>
              <a:rPr sz="2200" spc="-2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19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计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2200" spc="2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475" i="1" spc="-44" baseline="8417" dirty="0">
                <a:solidFill>
                  <a:srgbClr val="3E2375"/>
                </a:solidFill>
                <a:latin typeface="Times New Roman"/>
                <a:cs typeface="Times New Roman"/>
              </a:rPr>
              <a:t>y</a:t>
            </a:r>
            <a:r>
              <a:rPr sz="2475" i="1" spc="7" baseline="8417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2475" spc="-60" baseline="8417" dirty="0">
                <a:solidFill>
                  <a:srgbClr val="3E2375"/>
                </a:solidFill>
                <a:latin typeface="Symbol"/>
                <a:cs typeface="Symbol"/>
              </a:rPr>
              <a:t></a:t>
            </a:r>
            <a:endParaRPr sz="2475" baseline="8417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464050" y="1982978"/>
            <a:ext cx="866775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的值。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30975" y="1796736"/>
            <a:ext cx="945515" cy="357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50" spc="100" dirty="0">
                <a:solidFill>
                  <a:srgbClr val="3E2375"/>
                </a:solidFill>
                <a:latin typeface="Times New Roman"/>
                <a:cs typeface="Times New Roman"/>
              </a:rPr>
              <a:t>2</a:t>
            </a:r>
            <a:r>
              <a:rPr sz="1650" spc="-30" dirty="0">
                <a:solidFill>
                  <a:srgbClr val="3E2375"/>
                </a:solidFill>
                <a:latin typeface="Times New Roman"/>
                <a:cs typeface="Times New Roman"/>
              </a:rPr>
              <a:t>sin</a:t>
            </a:r>
            <a:r>
              <a:rPr sz="1650" spc="-200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3300" spc="-165" baseline="-2525" dirty="0">
                <a:solidFill>
                  <a:srgbClr val="3E2375"/>
                </a:solidFill>
                <a:latin typeface="Symbol"/>
                <a:cs typeface="Symbol"/>
              </a:rPr>
              <a:t></a:t>
            </a:r>
            <a:r>
              <a:rPr sz="1650" spc="-25" dirty="0">
                <a:solidFill>
                  <a:srgbClr val="3E2375"/>
                </a:solidFill>
                <a:latin typeface="Times New Roman"/>
                <a:cs typeface="Times New Roman"/>
              </a:rPr>
              <a:t>0.</a:t>
            </a:r>
            <a:r>
              <a:rPr sz="1650" spc="-170" dirty="0">
                <a:solidFill>
                  <a:srgbClr val="3E2375"/>
                </a:solidFill>
                <a:latin typeface="Times New Roman"/>
                <a:cs typeface="Times New Roman"/>
              </a:rPr>
              <a:t>3</a:t>
            </a:r>
            <a:r>
              <a:rPr sz="1750" spc="-90" dirty="0">
                <a:solidFill>
                  <a:srgbClr val="3E2375"/>
                </a:solidFill>
                <a:latin typeface="Symbol"/>
                <a:cs typeface="Symbol"/>
              </a:rPr>
              <a:t></a:t>
            </a:r>
            <a:r>
              <a:rPr sz="1750" spc="-114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3300" spc="-322" baseline="-2525" dirty="0">
                <a:solidFill>
                  <a:srgbClr val="3E2375"/>
                </a:solidFill>
                <a:latin typeface="Symbol"/>
                <a:cs typeface="Symbol"/>
              </a:rPr>
              <a:t></a:t>
            </a:r>
            <a:endParaRPr sz="3300" baseline="-2525">
              <a:latin typeface="Symbol"/>
              <a:cs typeface="Symbo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17947" y="2209651"/>
            <a:ext cx="537210" cy="264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22275" algn="l"/>
              </a:tabLst>
            </a:pPr>
            <a:r>
              <a:rPr sz="1650" spc="-35" dirty="0">
                <a:solidFill>
                  <a:srgbClr val="3E2375"/>
                </a:solidFill>
                <a:latin typeface="Times New Roman"/>
                <a:cs typeface="Times New Roman"/>
              </a:rPr>
              <a:t>1</a:t>
            </a:r>
            <a:r>
              <a:rPr sz="1650" spc="-240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1650" spc="-40" dirty="0">
                <a:solidFill>
                  <a:srgbClr val="3E2375"/>
                </a:solidFill>
                <a:latin typeface="Symbol"/>
                <a:cs typeface="Symbol"/>
              </a:rPr>
              <a:t></a:t>
            </a:r>
            <a:r>
              <a:rPr sz="1650" dirty="0">
                <a:solidFill>
                  <a:srgbClr val="3E2375"/>
                </a:solidFill>
                <a:latin typeface="Times New Roman"/>
                <a:cs typeface="Times New Roman"/>
              </a:rPr>
              <a:t>	</a:t>
            </a:r>
            <a:r>
              <a:rPr sz="1650" spc="-35" dirty="0">
                <a:solidFill>
                  <a:srgbClr val="3E2375"/>
                </a:solidFill>
                <a:latin typeface="Times New Roman"/>
                <a:cs typeface="Times New Roman"/>
              </a:rPr>
              <a:t>5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94816" y="2487929"/>
            <a:ext cx="3413125" cy="1296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&gt;&gt;y</a:t>
            </a:r>
            <a:r>
              <a:rPr sz="2200" spc="1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200" spc="-7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200" spc="-125" dirty="0">
                <a:solidFill>
                  <a:srgbClr val="4D009A"/>
                </a:solidFill>
                <a:latin typeface="Arial"/>
                <a:cs typeface="Arial"/>
              </a:rPr>
              <a:t>sin(</a:t>
            </a:r>
            <a:r>
              <a:rPr sz="2200" spc="-170" dirty="0">
                <a:solidFill>
                  <a:srgbClr val="4D009A"/>
                </a:solidFill>
                <a:latin typeface="Arial"/>
                <a:cs typeface="Arial"/>
              </a:rPr>
              <a:t>0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200" spc="-220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200" spc="45" dirty="0">
                <a:solidFill>
                  <a:srgbClr val="4D009A"/>
                </a:solidFill>
                <a:latin typeface="Arial"/>
                <a:cs typeface="Arial"/>
              </a:rPr>
              <a:t>*pi)/(</a:t>
            </a:r>
            <a:r>
              <a:rPr sz="2200" spc="-1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200" spc="-5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sqrt</a:t>
            </a:r>
            <a:r>
              <a:rPr sz="2200" spc="-85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200" spc="-18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200" spc="-100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endParaRPr sz="2200">
              <a:latin typeface="Arial"/>
              <a:cs typeface="Arial"/>
            </a:endParaRPr>
          </a:p>
          <a:p>
            <a:pPr>
              <a:lnSpc>
                <a:spcPts val="700"/>
              </a:lnSpc>
              <a:spcBef>
                <a:spcPts val="21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y=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27432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0.5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0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00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250255" y="4484930"/>
            <a:ext cx="20651" cy="12266"/>
          </a:xfrm>
          <a:custGeom>
            <a:avLst/>
            <a:gdLst/>
            <a:ahLst/>
            <a:cxnLst/>
            <a:rect l="l" t="t" r="r" b="b"/>
            <a:pathLst>
              <a:path w="20651" h="12266">
                <a:moveTo>
                  <a:pt x="0" y="12266"/>
                </a:moveTo>
                <a:lnTo>
                  <a:pt x="20651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271421" y="4484930"/>
            <a:ext cx="53874" cy="84885"/>
          </a:xfrm>
          <a:custGeom>
            <a:avLst/>
            <a:gdLst/>
            <a:ahLst/>
            <a:cxnLst/>
            <a:rect l="l" t="t" r="r" b="b"/>
            <a:pathLst>
              <a:path w="53874" h="84885">
                <a:moveTo>
                  <a:pt x="0" y="0"/>
                </a:moveTo>
                <a:lnTo>
                  <a:pt x="53874" y="84885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325295" y="4346079"/>
            <a:ext cx="56924" cy="224228"/>
          </a:xfrm>
          <a:custGeom>
            <a:avLst/>
            <a:gdLst/>
            <a:ahLst/>
            <a:cxnLst/>
            <a:rect l="l" t="t" r="r" b="b"/>
            <a:pathLst>
              <a:path w="56924" h="224228">
                <a:moveTo>
                  <a:pt x="0" y="224228"/>
                </a:moveTo>
                <a:lnTo>
                  <a:pt x="56924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82219" y="4345576"/>
            <a:ext cx="115332" cy="0"/>
          </a:xfrm>
          <a:custGeom>
            <a:avLst/>
            <a:gdLst/>
            <a:ahLst/>
            <a:cxnLst/>
            <a:rect l="l" t="t" r="r" b="b"/>
            <a:pathLst>
              <a:path w="115332">
                <a:moveTo>
                  <a:pt x="0" y="0"/>
                </a:moveTo>
                <a:lnTo>
                  <a:pt x="115332" y="0"/>
                </a:lnTo>
              </a:path>
            </a:pathLst>
          </a:custGeom>
          <a:ln w="3175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241455" y="4333067"/>
            <a:ext cx="249790" cy="230123"/>
          </a:xfrm>
          <a:custGeom>
            <a:avLst/>
            <a:gdLst/>
            <a:ahLst/>
            <a:cxnLst/>
            <a:rect l="l" t="t" r="r" b="b"/>
            <a:pathLst>
              <a:path w="249790" h="230123">
                <a:moveTo>
                  <a:pt x="37227" y="151125"/>
                </a:moveTo>
                <a:lnTo>
                  <a:pt x="17621" y="151125"/>
                </a:lnTo>
                <a:lnTo>
                  <a:pt x="71516" y="230123"/>
                </a:lnTo>
                <a:lnTo>
                  <a:pt x="81594" y="230123"/>
                </a:lnTo>
                <a:lnTo>
                  <a:pt x="86709" y="210006"/>
                </a:lnTo>
                <a:lnTo>
                  <a:pt x="76544" y="210006"/>
                </a:lnTo>
                <a:lnTo>
                  <a:pt x="37227" y="151125"/>
                </a:lnTo>
                <a:close/>
              </a:path>
              <a:path w="249790" h="230123">
                <a:moveTo>
                  <a:pt x="249790" y="0"/>
                </a:moveTo>
                <a:lnTo>
                  <a:pt x="130439" y="0"/>
                </a:lnTo>
                <a:lnTo>
                  <a:pt x="76544" y="210006"/>
                </a:lnTo>
                <a:lnTo>
                  <a:pt x="86709" y="210006"/>
                </a:lnTo>
                <a:lnTo>
                  <a:pt x="137487" y="10300"/>
                </a:lnTo>
                <a:lnTo>
                  <a:pt x="249790" y="10300"/>
                </a:lnTo>
                <a:lnTo>
                  <a:pt x="249790" y="0"/>
                </a:lnTo>
                <a:close/>
              </a:path>
              <a:path w="249790" h="230123">
                <a:moveTo>
                  <a:pt x="28709" y="138369"/>
                </a:moveTo>
                <a:lnTo>
                  <a:pt x="0" y="154561"/>
                </a:lnTo>
                <a:lnTo>
                  <a:pt x="3524" y="159958"/>
                </a:lnTo>
                <a:lnTo>
                  <a:pt x="17621" y="151125"/>
                </a:lnTo>
                <a:lnTo>
                  <a:pt x="37227" y="151125"/>
                </a:lnTo>
                <a:lnTo>
                  <a:pt x="28709" y="138369"/>
                </a:lnTo>
                <a:close/>
              </a:path>
            </a:pathLst>
          </a:custGeom>
          <a:solidFill>
            <a:srgbClr val="3E2375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09103" y="4302647"/>
            <a:ext cx="1039496" cy="0"/>
          </a:xfrm>
          <a:custGeom>
            <a:avLst/>
            <a:gdLst/>
            <a:ahLst/>
            <a:cxnLst/>
            <a:rect l="l" t="t" r="r" b="b"/>
            <a:pathLst>
              <a:path w="1039496">
                <a:moveTo>
                  <a:pt x="0" y="0"/>
                </a:moveTo>
                <a:lnTo>
                  <a:pt x="1039496" y="0"/>
                </a:lnTo>
              </a:path>
            </a:pathLst>
          </a:custGeom>
          <a:ln w="10304">
            <a:solidFill>
              <a:srgbClr val="3E2375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194816" y="3920701"/>
            <a:ext cx="4534535" cy="526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27300">
              <a:lnSpc>
                <a:spcPts val="2240"/>
              </a:lnSpc>
            </a:pPr>
            <a:r>
              <a:rPr sz="1650" spc="40" dirty="0">
                <a:solidFill>
                  <a:srgbClr val="3E2375"/>
                </a:solidFill>
                <a:latin typeface="Times New Roman"/>
                <a:cs typeface="Times New Roman"/>
              </a:rPr>
              <a:t>2</a:t>
            </a:r>
            <a:r>
              <a:rPr sz="1650" spc="-250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1650" spc="10" dirty="0">
                <a:solidFill>
                  <a:srgbClr val="3E2375"/>
                </a:solidFill>
                <a:latin typeface="Times New Roman"/>
                <a:cs typeface="Times New Roman"/>
              </a:rPr>
              <a:t>c</a:t>
            </a:r>
            <a:r>
              <a:rPr sz="1650" spc="25" dirty="0">
                <a:solidFill>
                  <a:srgbClr val="3E2375"/>
                </a:solidFill>
                <a:latin typeface="Times New Roman"/>
                <a:cs typeface="Times New Roman"/>
              </a:rPr>
              <a:t>o</a:t>
            </a:r>
            <a:r>
              <a:rPr sz="1650" spc="30" dirty="0">
                <a:solidFill>
                  <a:srgbClr val="3E2375"/>
                </a:solidFill>
                <a:latin typeface="Times New Roman"/>
                <a:cs typeface="Times New Roman"/>
              </a:rPr>
              <a:t>s</a:t>
            </a:r>
            <a:r>
              <a:rPr sz="1650" spc="-240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3300" spc="-97" baseline="-2525" dirty="0">
                <a:solidFill>
                  <a:srgbClr val="3E2375"/>
                </a:solidFill>
                <a:latin typeface="Symbol"/>
                <a:cs typeface="Symbol"/>
              </a:rPr>
              <a:t></a:t>
            </a:r>
            <a:r>
              <a:rPr sz="1650" spc="25" dirty="0">
                <a:solidFill>
                  <a:srgbClr val="3E2375"/>
                </a:solidFill>
                <a:latin typeface="Times New Roman"/>
                <a:cs typeface="Times New Roman"/>
              </a:rPr>
              <a:t>0</a:t>
            </a:r>
            <a:r>
              <a:rPr sz="1650" spc="20" dirty="0">
                <a:solidFill>
                  <a:srgbClr val="3E2375"/>
                </a:solidFill>
                <a:latin typeface="Times New Roman"/>
                <a:cs typeface="Times New Roman"/>
              </a:rPr>
              <a:t>.</a:t>
            </a:r>
            <a:r>
              <a:rPr sz="1650" spc="-105" dirty="0">
                <a:solidFill>
                  <a:srgbClr val="3E2375"/>
                </a:solidFill>
                <a:latin typeface="Times New Roman"/>
                <a:cs typeface="Times New Roman"/>
              </a:rPr>
              <a:t>3</a:t>
            </a:r>
            <a:r>
              <a:rPr sz="1750" spc="-10" dirty="0">
                <a:solidFill>
                  <a:srgbClr val="3E2375"/>
                </a:solidFill>
                <a:latin typeface="Symbol"/>
                <a:cs typeface="Symbol"/>
              </a:rPr>
              <a:t></a:t>
            </a:r>
            <a:r>
              <a:rPr sz="1750" spc="-100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3300" spc="-254" baseline="-2525" dirty="0">
                <a:solidFill>
                  <a:srgbClr val="3E2375"/>
                </a:solidFill>
                <a:latin typeface="Symbol"/>
                <a:cs typeface="Symbol"/>
              </a:rPr>
              <a:t></a:t>
            </a:r>
            <a:endParaRPr sz="3300" baseline="-2525">
              <a:latin typeface="Symbol"/>
              <a:cs typeface="Symbol"/>
            </a:endParaRPr>
          </a:p>
          <a:p>
            <a:pPr marL="12700">
              <a:lnSpc>
                <a:spcPts val="1905"/>
              </a:lnSpc>
              <a:tabLst>
                <a:tab pos="3677920" algn="l"/>
              </a:tabLst>
            </a:pPr>
            <a:r>
              <a:rPr sz="22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【例</a:t>
            </a:r>
            <a:r>
              <a:rPr sz="2200" spc="85" dirty="0">
                <a:solidFill>
                  <a:srgbClr val="4D009A"/>
                </a:solidFill>
                <a:latin typeface="Arial"/>
                <a:cs typeface="Arial"/>
              </a:rPr>
              <a:t>2.2</a:t>
            </a:r>
            <a:r>
              <a:rPr sz="2200" spc="37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114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2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】计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2200" spc="-5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475" i="1" spc="52" baseline="10101" dirty="0">
                <a:solidFill>
                  <a:srgbClr val="3E2375"/>
                </a:solidFill>
                <a:latin typeface="Times New Roman"/>
                <a:cs typeface="Times New Roman"/>
              </a:rPr>
              <a:t>y</a:t>
            </a:r>
            <a:r>
              <a:rPr sz="2475" i="1" spc="44" baseline="10101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2475" spc="67" baseline="10101" dirty="0">
                <a:solidFill>
                  <a:srgbClr val="3E2375"/>
                </a:solidFill>
                <a:latin typeface="Symbol"/>
                <a:cs typeface="Symbol"/>
              </a:rPr>
              <a:t></a:t>
            </a:r>
            <a:r>
              <a:rPr sz="2475" baseline="10101" dirty="0">
                <a:solidFill>
                  <a:srgbClr val="3E2375"/>
                </a:solidFill>
                <a:latin typeface="Times New Roman"/>
                <a:cs typeface="Times New Roman"/>
              </a:rPr>
              <a:t>	</a:t>
            </a:r>
            <a:r>
              <a:rPr sz="22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的值。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94816" y="4334016"/>
            <a:ext cx="3573779" cy="157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72415" algn="r">
              <a:lnSpc>
                <a:spcPct val="100000"/>
              </a:lnSpc>
              <a:tabLst>
                <a:tab pos="440055" algn="l"/>
              </a:tabLst>
            </a:pPr>
            <a:r>
              <a:rPr sz="1650" spc="40" dirty="0">
                <a:solidFill>
                  <a:srgbClr val="3E2375"/>
                </a:solidFill>
                <a:latin typeface="Times New Roman"/>
                <a:cs typeface="Times New Roman"/>
              </a:rPr>
              <a:t>1</a:t>
            </a:r>
            <a:r>
              <a:rPr sz="1650" spc="-235" dirty="0">
                <a:solidFill>
                  <a:srgbClr val="3E2375"/>
                </a:solidFill>
                <a:latin typeface="Times New Roman"/>
                <a:cs typeface="Times New Roman"/>
              </a:rPr>
              <a:t> </a:t>
            </a:r>
            <a:r>
              <a:rPr sz="1650" spc="45" dirty="0">
                <a:solidFill>
                  <a:srgbClr val="3E2375"/>
                </a:solidFill>
                <a:latin typeface="Symbol"/>
                <a:cs typeface="Symbol"/>
              </a:rPr>
              <a:t></a:t>
            </a:r>
            <a:r>
              <a:rPr sz="1650" dirty="0">
                <a:solidFill>
                  <a:srgbClr val="3E2375"/>
                </a:solidFill>
                <a:latin typeface="Times New Roman"/>
                <a:cs typeface="Times New Roman"/>
              </a:rPr>
              <a:t>	</a:t>
            </a:r>
            <a:r>
              <a:rPr sz="1650" spc="40" dirty="0">
                <a:solidFill>
                  <a:srgbClr val="3E2375"/>
                </a:solidFill>
                <a:latin typeface="Times New Roman"/>
                <a:cs typeface="Times New Roman"/>
              </a:rPr>
              <a:t>5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2200" b="1" dirty="0">
                <a:solidFill>
                  <a:srgbClr val="4D009A"/>
                </a:solidFill>
                <a:latin typeface="Times New Roman"/>
                <a:cs typeface="Times New Roman"/>
              </a:rPr>
              <a:t>&gt;&gt;y</a:t>
            </a:r>
            <a:r>
              <a:rPr sz="22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=</a:t>
            </a:r>
            <a:r>
              <a:rPr sz="2200" b="1" dirty="0">
                <a:solidFill>
                  <a:srgbClr val="4D009A"/>
                </a:solidFill>
                <a:latin typeface="Times New Roman"/>
                <a:cs typeface="Times New Roman"/>
              </a:rPr>
              <a:t>2*co</a:t>
            </a:r>
            <a:r>
              <a:rPr sz="22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s</a:t>
            </a:r>
            <a:r>
              <a:rPr sz="2200" b="1" dirty="0">
                <a:solidFill>
                  <a:srgbClr val="4D009A"/>
                </a:solidFill>
                <a:latin typeface="Times New Roman"/>
                <a:cs typeface="Times New Roman"/>
              </a:rPr>
              <a:t>(0.3*pi)/</a:t>
            </a:r>
            <a:r>
              <a:rPr sz="22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(</a:t>
            </a:r>
            <a:r>
              <a:rPr sz="2200" b="1" dirty="0">
                <a:solidFill>
                  <a:srgbClr val="4D009A"/>
                </a:solidFill>
                <a:latin typeface="Times New Roman"/>
                <a:cs typeface="Times New Roman"/>
              </a:rPr>
              <a:t>1+sqr</a:t>
            </a:r>
            <a:r>
              <a:rPr sz="22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t</a:t>
            </a:r>
            <a:r>
              <a:rPr sz="22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(</a:t>
            </a:r>
            <a:r>
              <a:rPr sz="2200" b="1" dirty="0">
                <a:solidFill>
                  <a:srgbClr val="4D009A"/>
                </a:solidFill>
                <a:latin typeface="Times New Roman"/>
                <a:cs typeface="Times New Roman"/>
              </a:rPr>
              <a:t>5</a:t>
            </a:r>
            <a:r>
              <a:rPr sz="22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))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6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y=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30"/>
              </a:spcBef>
            </a:pPr>
            <a:endParaRPr sz="500"/>
          </a:p>
          <a:p>
            <a:pPr marL="27432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0.3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6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33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652134" y="4150233"/>
            <a:ext cx="3095243" cy="1575053"/>
          </a:xfrm>
          <a:custGeom>
            <a:avLst/>
            <a:gdLst/>
            <a:ahLst/>
            <a:cxnLst/>
            <a:rect l="l" t="t" r="r" b="b"/>
            <a:pathLst>
              <a:path w="3095244" h="1575053">
                <a:moveTo>
                  <a:pt x="0" y="1575053"/>
                </a:moveTo>
                <a:lnTo>
                  <a:pt x="3095243" y="1575053"/>
                </a:lnTo>
                <a:lnTo>
                  <a:pt x="3095243" y="0"/>
                </a:lnTo>
                <a:lnTo>
                  <a:pt x="0" y="0"/>
                </a:lnTo>
                <a:lnTo>
                  <a:pt x="0" y="1575053"/>
                </a:lnTo>
                <a:close/>
              </a:path>
            </a:pathLst>
          </a:custGeom>
          <a:ln w="9906">
            <a:solidFill>
              <a:srgbClr val="FF66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5730747" y="4196079"/>
            <a:ext cx="2732405" cy="1485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Wingdings"/>
                <a:cs typeface="Wingdings"/>
              </a:rPr>
              <a:t></a:t>
            </a:r>
            <a:r>
              <a:rPr sz="2200" spc="180" dirty="0">
                <a:solidFill>
                  <a:srgbClr val="0033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命令行</a:t>
            </a:r>
            <a:r>
              <a:rPr sz="22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编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辑</a:t>
            </a:r>
            <a:endParaRPr sz="2200">
              <a:latin typeface="Microsoft JhengHei"/>
              <a:cs typeface="Microsoft JhengHei"/>
            </a:endParaRPr>
          </a:p>
          <a:p>
            <a:pPr marL="812800" marR="6350" indent="-342900">
              <a:lnSpc>
                <a:spcPct val="102299"/>
              </a:lnSpc>
              <a:spcBef>
                <a:spcPts val="405"/>
              </a:spcBef>
              <a:tabLst>
                <a:tab pos="899794" algn="l"/>
              </a:tabLst>
            </a:pPr>
            <a:r>
              <a:rPr sz="2200" dirty="0">
                <a:solidFill>
                  <a:srgbClr val="2F39E8"/>
                </a:solidFill>
                <a:latin typeface="Wingdings"/>
                <a:cs typeface="Wingdings"/>
              </a:rPr>
              <a:t></a:t>
            </a:r>
            <a:r>
              <a:rPr sz="2200" dirty="0">
                <a:solidFill>
                  <a:srgbClr val="2F39E8"/>
                </a:solidFill>
                <a:latin typeface="Times New Roman"/>
                <a:cs typeface="Times New Roman"/>
              </a:rPr>
              <a:t>		</a:t>
            </a:r>
            <a:r>
              <a:rPr sz="2200" spc="5" dirty="0">
                <a:solidFill>
                  <a:srgbClr val="003300"/>
                </a:solidFill>
                <a:latin typeface="Microsoft JhengHei"/>
                <a:cs typeface="Microsoft JhengHei"/>
              </a:rPr>
              <a:t>“</a:t>
            </a:r>
            <a:r>
              <a:rPr sz="2200" dirty="0">
                <a:solidFill>
                  <a:srgbClr val="003300"/>
                </a:solidFill>
                <a:latin typeface="Microsoft YaHei UI"/>
                <a:cs typeface="Microsoft YaHei UI"/>
              </a:rPr>
              <a:t>↑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”键调回已 输入过</a:t>
            </a:r>
            <a:r>
              <a:rPr sz="22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命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令。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812165" algn="l"/>
              </a:tabLst>
            </a:pPr>
            <a:r>
              <a:rPr sz="2200" dirty="0">
                <a:solidFill>
                  <a:srgbClr val="2F39E8"/>
                </a:solidFill>
                <a:latin typeface="Wingdings"/>
                <a:cs typeface="Wingdings"/>
              </a:rPr>
              <a:t></a:t>
            </a:r>
            <a:r>
              <a:rPr sz="2200" dirty="0">
                <a:solidFill>
                  <a:srgbClr val="2F39E8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修</a:t>
            </a:r>
            <a:r>
              <a:rPr sz="22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改</a:t>
            </a:r>
            <a:r>
              <a:rPr sz="2200" dirty="0">
                <a:solidFill>
                  <a:srgbClr val="003300"/>
                </a:solidFill>
                <a:latin typeface="Microsoft JhengHei"/>
                <a:cs typeface="Microsoft JhengHei"/>
              </a:rPr>
              <a:t>。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6" name="object 2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7244" rIns="0" bIns="0" rtlCol="0">
            <a:spAutoFit/>
          </a:bodyPr>
          <a:lstStyle/>
          <a:p>
            <a:pPr marL="842010">
              <a:lnSpc>
                <a:spcPts val="4315"/>
              </a:lnSpc>
            </a:pPr>
            <a:r>
              <a:rPr spc="-20" dirty="0"/>
              <a:t>5.</a:t>
            </a:r>
            <a:r>
              <a:rPr spc="-50" dirty="0"/>
              <a:t>4</a:t>
            </a:r>
            <a:r>
              <a:rPr spc="-20" dirty="0"/>
              <a:t>.2</a:t>
            </a:r>
            <a:r>
              <a:rPr spc="-25" dirty="0"/>
              <a:t> </a:t>
            </a:r>
            <a:r>
              <a:rPr spc="-20" dirty="0"/>
              <a:t>Matlab</a:t>
            </a:r>
            <a:r>
              <a:rPr dirty="0">
                <a:latin typeface="微软雅黑"/>
                <a:cs typeface="微软雅黑"/>
              </a:rPr>
              <a:t>调试菜单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227320" y="4251959"/>
            <a:ext cx="3460750" cy="1400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40">
              <a:lnSpc>
                <a:spcPct val="100000"/>
              </a:lnSpc>
            </a:pPr>
            <a:r>
              <a:rPr sz="2000" spc="-10" dirty="0">
                <a:latin typeface="Tahoma"/>
                <a:cs typeface="Tahoma"/>
              </a:rPr>
              <a:t>2. </a:t>
            </a:r>
            <a:r>
              <a:rPr sz="2000" spc="-20" dirty="0">
                <a:latin typeface="微软雅黑"/>
                <a:cs typeface="微软雅黑"/>
              </a:rPr>
              <a:t>断点操作</a:t>
            </a:r>
            <a:endParaRPr sz="2000">
              <a:latin typeface="微软雅黑"/>
              <a:cs typeface="微软雅黑"/>
            </a:endParaRPr>
          </a:p>
          <a:p>
            <a:pPr marL="12700" marR="6350" indent="78740">
              <a:lnSpc>
                <a:spcPct val="120000"/>
              </a:lnSpc>
            </a:pPr>
            <a:r>
              <a:rPr sz="2000" spc="-10" dirty="0">
                <a:latin typeface="Tahoma"/>
                <a:cs typeface="Tahoma"/>
              </a:rPr>
              <a:t>stop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if</a:t>
            </a:r>
            <a:r>
              <a:rPr sz="2000" spc="1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er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or/</a:t>
            </a:r>
            <a:r>
              <a:rPr sz="2000" spc="-35" dirty="0">
                <a:latin typeface="Tahoma"/>
                <a:cs typeface="Tahoma"/>
              </a:rPr>
              <a:t>w</a:t>
            </a:r>
            <a:r>
              <a:rPr sz="2000" spc="-10" dirty="0">
                <a:latin typeface="Tahoma"/>
                <a:cs typeface="Tahoma"/>
              </a:rPr>
              <a:t>arnings:</a:t>
            </a:r>
            <a:r>
              <a:rPr sz="2000" spc="30" dirty="0">
                <a:latin typeface="Tahoma"/>
                <a:cs typeface="Tahoma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在程序 执行出现错误或警告时，停止 程序运行，进入调试状态。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27454" y="1233677"/>
            <a:ext cx="4608576" cy="30274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61162" y="4135373"/>
            <a:ext cx="4269105" cy="18345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32790">
              <a:lnSpc>
                <a:spcPct val="120000"/>
              </a:lnSpc>
            </a:pP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、控制单步运行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step</a:t>
            </a:r>
            <a:r>
              <a:rPr sz="2000" spc="-20" dirty="0">
                <a:latin typeface="微软雅黑"/>
                <a:cs typeface="微软雅黑"/>
              </a:rPr>
              <a:t>：单步运行，不进入函数；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step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in:</a:t>
            </a:r>
            <a:r>
              <a:rPr sz="2000" spc="10" dirty="0">
                <a:latin typeface="Tahoma"/>
                <a:cs typeface="Tahoma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单步运行，进入函数；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Tahoma"/>
                <a:cs typeface="Tahoma"/>
              </a:rPr>
              <a:t>step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dirty="0">
                <a:latin typeface="Tahoma"/>
                <a:cs typeface="Tahoma"/>
              </a:rPr>
              <a:t>ou</a:t>
            </a:r>
            <a:r>
              <a:rPr sz="2000" spc="-10" dirty="0">
                <a:latin typeface="Tahoma"/>
                <a:cs typeface="Tahoma"/>
              </a:rPr>
              <a:t>t</a:t>
            </a:r>
            <a:r>
              <a:rPr sz="2000" spc="-5" dirty="0">
                <a:latin typeface="微软雅黑"/>
                <a:cs typeface="微软雅黑"/>
              </a:rPr>
              <a:t>：停止单步运行；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ahoma"/>
                <a:cs typeface="Tahoma"/>
              </a:rPr>
              <a:t>sa</a:t>
            </a:r>
            <a:r>
              <a:rPr sz="2000" spc="-35" dirty="0">
                <a:latin typeface="Tahoma"/>
                <a:cs typeface="Tahoma"/>
              </a:rPr>
              <a:t>v</a:t>
            </a:r>
            <a:r>
              <a:rPr sz="2000" spc="-15" dirty="0">
                <a:latin typeface="Tahoma"/>
                <a:cs typeface="Tahoma"/>
              </a:rPr>
              <a:t>e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and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ru</a:t>
            </a:r>
            <a:r>
              <a:rPr sz="2000" spc="-30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：存储文件并开始运行。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8680">
              <a:lnSpc>
                <a:spcPts val="4315"/>
              </a:lnSpc>
            </a:pPr>
            <a:r>
              <a:rPr dirty="0">
                <a:latin typeface="微软雅黑"/>
                <a:cs typeface="微软雅黑"/>
              </a:rPr>
              <a:t>例</a:t>
            </a:r>
            <a:r>
              <a:rPr spc="-20" dirty="0"/>
              <a:t>5.15</a:t>
            </a:r>
            <a:r>
              <a:rPr spc="-15" dirty="0"/>
              <a:t> </a:t>
            </a:r>
            <a:r>
              <a:rPr dirty="0">
                <a:latin typeface="微软雅黑"/>
                <a:cs typeface="微软雅黑"/>
              </a:rPr>
              <a:t>程序的调试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81913" y="1314196"/>
            <a:ext cx="7257415" cy="4827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微软雅黑"/>
                <a:cs typeface="微软雅黑"/>
              </a:rPr>
              <a:t>有一个求水仙花数的程</a:t>
            </a:r>
            <a:r>
              <a:rPr sz="1800" spc="-20" dirty="0">
                <a:latin typeface="微软雅黑"/>
                <a:cs typeface="微软雅黑"/>
              </a:rPr>
              <a:t>序</a:t>
            </a:r>
            <a:r>
              <a:rPr sz="1800" dirty="0">
                <a:latin typeface="Tahoma"/>
                <a:cs typeface="Tahoma"/>
              </a:rPr>
              <a:t>ex.m</a:t>
            </a:r>
            <a:r>
              <a:rPr sz="1800" dirty="0">
                <a:latin typeface="微软雅黑"/>
                <a:cs typeface="微软雅黑"/>
              </a:rPr>
              <a:t>，试设置断点来控制程序执行。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调试步骤如</a:t>
            </a:r>
            <a:r>
              <a:rPr sz="1800" spc="-10" dirty="0">
                <a:solidFill>
                  <a:srgbClr val="0000FF"/>
                </a:solidFill>
                <a:latin typeface="微软雅黑"/>
                <a:cs typeface="微软雅黑"/>
              </a:rPr>
              <a:t>下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：</a:t>
            </a:r>
            <a:endParaRPr sz="1800">
              <a:latin typeface="微软雅黑"/>
              <a:cs typeface="微软雅黑"/>
            </a:endParaRPr>
          </a:p>
          <a:p>
            <a:pPr marL="370205" marR="6350" indent="-358140">
              <a:lnSpc>
                <a:spcPct val="120000"/>
              </a:lnSpc>
            </a:pPr>
            <a:r>
              <a:rPr sz="1800" dirty="0">
                <a:latin typeface="微软雅黑"/>
                <a:cs typeface="微软雅黑"/>
              </a:rPr>
              <a:t>①</a:t>
            </a:r>
            <a:r>
              <a:rPr sz="1800" spc="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在</a:t>
            </a:r>
            <a:r>
              <a:rPr sz="1800" dirty="0">
                <a:latin typeface="Tahoma"/>
                <a:cs typeface="Tahoma"/>
              </a:rPr>
              <a:t>i</a:t>
            </a:r>
            <a:r>
              <a:rPr sz="1800" spc="-10" dirty="0">
                <a:latin typeface="Tahoma"/>
                <a:cs typeface="Tahoma"/>
              </a:rPr>
              <a:t>f</a:t>
            </a:r>
            <a:r>
              <a:rPr sz="1800" dirty="0">
                <a:latin typeface="微软雅黑"/>
                <a:cs typeface="微软雅黑"/>
              </a:rPr>
              <a:t>语句处设置断点：将插入点移至</a:t>
            </a:r>
            <a:r>
              <a:rPr sz="1800" dirty="0">
                <a:latin typeface="Tahoma"/>
                <a:cs typeface="Tahoma"/>
              </a:rPr>
              <a:t>i</a:t>
            </a:r>
            <a:r>
              <a:rPr sz="1800" spc="-10" dirty="0">
                <a:latin typeface="Tahoma"/>
                <a:cs typeface="Tahoma"/>
              </a:rPr>
              <a:t>f</a:t>
            </a:r>
            <a:r>
              <a:rPr sz="1800" dirty="0">
                <a:latin typeface="微软雅黑"/>
                <a:cs typeface="微软雅黑"/>
              </a:rPr>
              <a:t>语句所在行，选择</a:t>
            </a:r>
            <a:r>
              <a:rPr sz="1800" spc="-15" dirty="0">
                <a:latin typeface="Tahoma"/>
                <a:cs typeface="Tahoma"/>
              </a:rPr>
              <a:t>Debug</a:t>
            </a:r>
            <a:r>
              <a:rPr sz="1800" dirty="0">
                <a:latin typeface="微软雅黑"/>
                <a:cs typeface="微软雅黑"/>
              </a:rPr>
              <a:t>菜单的 </a:t>
            </a:r>
            <a:r>
              <a:rPr sz="1800" dirty="0">
                <a:latin typeface="Tahoma"/>
                <a:cs typeface="Tahoma"/>
              </a:rPr>
              <a:t>Set/Clear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10" dirty="0">
                <a:latin typeface="Tahoma"/>
                <a:cs typeface="Tahoma"/>
              </a:rPr>
              <a:t>B</a:t>
            </a:r>
            <a:r>
              <a:rPr sz="1800" spc="-15" dirty="0">
                <a:latin typeface="Tahoma"/>
                <a:cs typeface="Tahoma"/>
              </a:rPr>
              <a:t>r</a:t>
            </a:r>
            <a:r>
              <a:rPr sz="1800" spc="-10" dirty="0">
                <a:latin typeface="Tahoma"/>
                <a:cs typeface="Tahoma"/>
              </a:rPr>
              <a:t>eakpoint</a:t>
            </a:r>
            <a:r>
              <a:rPr sz="1800" dirty="0">
                <a:latin typeface="微软雅黑"/>
                <a:cs typeface="微软雅黑"/>
              </a:rPr>
              <a:t>命令，在该行前面有一个红色圆点，程序运行时 将在断点处暂停。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微软雅黑"/>
                <a:cs typeface="微软雅黑"/>
              </a:rPr>
              <a:t>②</a:t>
            </a:r>
            <a:r>
              <a:rPr sz="1800" spc="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运行程序，检查中间结果。在命令窗口输入命令：</a:t>
            </a:r>
            <a:endParaRPr sz="1800">
              <a:latin typeface="微软雅黑"/>
              <a:cs typeface="微软雅黑"/>
            </a:endParaRPr>
          </a:p>
          <a:p>
            <a:pPr marL="370205">
              <a:lnSpc>
                <a:spcPct val="100000"/>
              </a:lnSpc>
              <a:spcBef>
                <a:spcPts val="420"/>
              </a:spcBef>
            </a:pPr>
            <a:r>
              <a:rPr sz="1800" dirty="0">
                <a:latin typeface="Tahoma"/>
                <a:cs typeface="Tahoma"/>
              </a:rPr>
              <a:t>ex</a:t>
            </a:r>
            <a:endParaRPr sz="1800">
              <a:latin typeface="Tahoma"/>
              <a:cs typeface="Tahoma"/>
            </a:endParaRPr>
          </a:p>
          <a:p>
            <a:pPr marL="622300" marR="3213100" indent="-252729">
              <a:lnSpc>
                <a:spcPct val="100000"/>
              </a:lnSpc>
              <a:spcBef>
                <a:spcPts val="445"/>
              </a:spcBef>
            </a:pPr>
            <a:r>
              <a:rPr sz="1800" dirty="0">
                <a:latin typeface="微软雅黑"/>
                <a:cs typeface="微软雅黑"/>
              </a:rPr>
              <a:t>在窗口命令的</a:t>
            </a:r>
            <a:r>
              <a:rPr sz="1800" spc="-20" dirty="0">
                <a:latin typeface="Tahoma"/>
                <a:cs typeface="Tahoma"/>
              </a:rPr>
              <a:t>K&gt;&gt;</a:t>
            </a:r>
            <a:r>
              <a:rPr sz="1800" dirty="0">
                <a:latin typeface="微软雅黑"/>
                <a:cs typeface="微软雅黑"/>
              </a:rPr>
              <a:t>后输入变量名，检 性。</a:t>
            </a:r>
            <a:endParaRPr sz="1800">
              <a:latin typeface="微软雅黑"/>
              <a:cs typeface="微软雅黑"/>
            </a:endParaRPr>
          </a:p>
          <a:p>
            <a:pPr marL="441959" marR="3103880" indent="-429259">
              <a:lnSpc>
                <a:spcPct val="120000"/>
              </a:lnSpc>
            </a:pPr>
            <a:r>
              <a:rPr sz="1800" dirty="0">
                <a:latin typeface="微软雅黑"/>
                <a:cs typeface="微软雅黑"/>
              </a:rPr>
              <a:t>③</a:t>
            </a:r>
            <a:r>
              <a:rPr sz="1800" spc="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选择</a:t>
            </a:r>
            <a:r>
              <a:rPr sz="1800" spc="-15" dirty="0">
                <a:latin typeface="Tahoma"/>
                <a:cs typeface="Tahoma"/>
              </a:rPr>
              <a:t>Debug</a:t>
            </a:r>
            <a:r>
              <a:rPr sz="1800" dirty="0">
                <a:latin typeface="微软雅黑"/>
                <a:cs typeface="微软雅黑"/>
              </a:rPr>
              <a:t>菜单中的</a:t>
            </a:r>
            <a:r>
              <a:rPr sz="1800" spc="-10" dirty="0">
                <a:latin typeface="Tahoma"/>
                <a:cs typeface="Tahoma"/>
              </a:rPr>
              <a:t>Conti</a:t>
            </a:r>
            <a:r>
              <a:rPr sz="1800" spc="-15" dirty="0">
                <a:latin typeface="Tahoma"/>
                <a:cs typeface="Tahoma"/>
              </a:rPr>
              <a:t>n</a:t>
            </a:r>
            <a:r>
              <a:rPr sz="1800" spc="-10" dirty="0">
                <a:latin typeface="Tahoma"/>
                <a:cs typeface="Tahoma"/>
              </a:rPr>
              <a:t>u</a:t>
            </a:r>
            <a:r>
              <a:rPr sz="1800" spc="-15" dirty="0">
                <a:latin typeface="Tahoma"/>
                <a:cs typeface="Tahoma"/>
              </a:rPr>
              <a:t>e</a:t>
            </a:r>
            <a:r>
              <a:rPr sz="1800" dirty="0">
                <a:latin typeface="微软雅黑"/>
                <a:cs typeface="微软雅黑"/>
              </a:rPr>
              <a:t>命令，程 变量的值，一直到发现问题为止。</a:t>
            </a:r>
            <a:endParaRPr sz="1800">
              <a:latin typeface="微软雅黑"/>
              <a:cs typeface="微软雅黑"/>
            </a:endParaRPr>
          </a:p>
          <a:p>
            <a:pPr marL="441959" marR="3051175" indent="-429259">
              <a:lnSpc>
                <a:spcPct val="120000"/>
              </a:lnSpc>
            </a:pPr>
            <a:r>
              <a:rPr sz="1800" dirty="0">
                <a:latin typeface="微软雅黑"/>
                <a:cs typeface="微软雅黑"/>
              </a:rPr>
              <a:t>④</a:t>
            </a:r>
            <a:r>
              <a:rPr sz="1800" spc="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切换工作空间，结束对程序的调试。打 中选择</a:t>
            </a:r>
            <a:r>
              <a:rPr sz="1800" spc="10" dirty="0">
                <a:latin typeface="Tahoma"/>
                <a:cs typeface="Tahoma"/>
              </a:rPr>
              <a:t>B</a:t>
            </a:r>
            <a:r>
              <a:rPr sz="1800" dirty="0">
                <a:latin typeface="Tahoma"/>
                <a:cs typeface="Tahoma"/>
              </a:rPr>
              <a:t>as</a:t>
            </a:r>
            <a:r>
              <a:rPr sz="1800" spc="-5" dirty="0">
                <a:latin typeface="Tahoma"/>
                <a:cs typeface="Tahoma"/>
              </a:rPr>
              <a:t>e</a:t>
            </a:r>
            <a:r>
              <a:rPr sz="1800" dirty="0">
                <a:latin typeface="微软雅黑"/>
                <a:cs typeface="微软雅黑"/>
              </a:rPr>
              <a:t>，即将工作空间切换到主 </a:t>
            </a:r>
            <a:r>
              <a:rPr sz="1800" spc="-10" dirty="0">
                <a:latin typeface="Tahoma"/>
                <a:cs typeface="Tahoma"/>
              </a:rPr>
              <a:t>Clear</a:t>
            </a:r>
            <a:r>
              <a:rPr sz="1800" dirty="0">
                <a:latin typeface="Tahoma"/>
                <a:cs typeface="Tahoma"/>
              </a:rPr>
              <a:t> </a:t>
            </a:r>
            <a:r>
              <a:rPr sz="1800" spc="10" dirty="0">
                <a:latin typeface="Tahoma"/>
                <a:cs typeface="Tahoma"/>
              </a:rPr>
              <a:t>B</a:t>
            </a:r>
            <a:r>
              <a:rPr sz="1800" spc="-15" dirty="0">
                <a:latin typeface="Tahoma"/>
                <a:cs typeface="Tahoma"/>
              </a:rPr>
              <a:t>r</a:t>
            </a:r>
            <a:r>
              <a:rPr sz="1800" spc="-10" dirty="0">
                <a:latin typeface="Tahoma"/>
                <a:cs typeface="Tahoma"/>
              </a:rPr>
              <a:t>eakpoint</a:t>
            </a:r>
            <a:r>
              <a:rPr sz="1800" spc="15" dirty="0">
                <a:latin typeface="Tahoma"/>
                <a:cs typeface="Tahoma"/>
              </a:rPr>
              <a:t> </a:t>
            </a:r>
            <a:r>
              <a:rPr sz="1800" dirty="0">
                <a:latin typeface="微软雅黑"/>
                <a:cs typeface="微软雅黑"/>
              </a:rPr>
              <a:t>命令清楚已设置的 箭头，完成调试。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87748" y="3289553"/>
            <a:ext cx="4067810" cy="3039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0970" marR="33020" indent="-109855">
              <a:lnSpc>
                <a:spcPct val="220000"/>
              </a:lnSpc>
            </a:pPr>
            <a:r>
              <a:rPr sz="1800" dirty="0">
                <a:latin typeface="微软雅黑"/>
                <a:cs typeface="微软雅黑"/>
              </a:rPr>
              <a:t>查变量的值。可以分析判断程序</a:t>
            </a:r>
            <a:r>
              <a:rPr sz="1800" spc="4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的正确 序继续运行，在断点处又暂停，再检查</a:t>
            </a:r>
            <a:endParaRPr sz="18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44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indent="193675">
              <a:lnSpc>
                <a:spcPct val="120000"/>
              </a:lnSpc>
            </a:pPr>
            <a:r>
              <a:rPr sz="1800" dirty="0">
                <a:latin typeface="微软雅黑"/>
                <a:cs typeface="微软雅黑"/>
              </a:rPr>
              <a:t>开编辑窗口中的</a:t>
            </a:r>
            <a:r>
              <a:rPr sz="1800" dirty="0">
                <a:latin typeface="Tahoma"/>
                <a:cs typeface="Tahoma"/>
              </a:rPr>
              <a:t>Sta</a:t>
            </a:r>
            <a:r>
              <a:rPr sz="1800" spc="-10" dirty="0">
                <a:latin typeface="Tahoma"/>
                <a:cs typeface="Tahoma"/>
              </a:rPr>
              <a:t>c</a:t>
            </a:r>
            <a:r>
              <a:rPr sz="1800" spc="-5" dirty="0">
                <a:latin typeface="Tahoma"/>
                <a:cs typeface="Tahoma"/>
              </a:rPr>
              <a:t>k</a:t>
            </a:r>
            <a:r>
              <a:rPr sz="1800" dirty="0">
                <a:latin typeface="微软雅黑"/>
                <a:cs typeface="微软雅黑"/>
              </a:rPr>
              <a:t>下拉列表框，从 工作空间。然后选择</a:t>
            </a:r>
            <a:r>
              <a:rPr sz="1800" spc="-15" dirty="0">
                <a:latin typeface="Tahoma"/>
                <a:cs typeface="Tahoma"/>
              </a:rPr>
              <a:t>Debug</a:t>
            </a:r>
            <a:r>
              <a:rPr sz="1800" dirty="0">
                <a:latin typeface="微软雅黑"/>
                <a:cs typeface="微软雅黑"/>
              </a:rPr>
              <a:t>菜单中</a:t>
            </a:r>
            <a:r>
              <a:rPr sz="1800" spc="-5" dirty="0">
                <a:latin typeface="微软雅黑"/>
                <a:cs typeface="微软雅黑"/>
              </a:rPr>
              <a:t>的</a:t>
            </a:r>
            <a:r>
              <a:rPr sz="1800" dirty="0">
                <a:latin typeface="Tahoma"/>
                <a:cs typeface="Tahoma"/>
              </a:rPr>
              <a:t>Set </a:t>
            </a:r>
            <a:r>
              <a:rPr sz="1800" dirty="0">
                <a:latin typeface="微软雅黑"/>
                <a:cs typeface="微软雅黑"/>
              </a:rPr>
              <a:t>断点，在选择</a:t>
            </a:r>
            <a:r>
              <a:rPr sz="1800" spc="-10" dirty="0">
                <a:latin typeface="Tahoma"/>
                <a:cs typeface="Tahoma"/>
              </a:rPr>
              <a:t>Conti</a:t>
            </a:r>
            <a:r>
              <a:rPr sz="1800" spc="-15" dirty="0">
                <a:latin typeface="Tahoma"/>
                <a:cs typeface="Tahoma"/>
              </a:rPr>
              <a:t>n</a:t>
            </a:r>
            <a:r>
              <a:rPr sz="1800" spc="-10" dirty="0">
                <a:latin typeface="Tahoma"/>
                <a:cs typeface="Tahoma"/>
              </a:rPr>
              <a:t>u</a:t>
            </a:r>
            <a:r>
              <a:rPr sz="1800" spc="-15" dirty="0">
                <a:latin typeface="Tahoma"/>
                <a:cs typeface="Tahoma"/>
              </a:rPr>
              <a:t>e</a:t>
            </a:r>
            <a:r>
              <a:rPr sz="1800" dirty="0">
                <a:latin typeface="微软雅黑"/>
                <a:cs typeface="微软雅黑"/>
              </a:rPr>
              <a:t>命令，去除白色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87646" y="3357371"/>
            <a:ext cx="3858005" cy="2971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5.5 </a:t>
            </a:r>
            <a:r>
              <a:rPr spc="-45" dirty="0"/>
              <a:t>M</a:t>
            </a:r>
            <a:r>
              <a:rPr spc="-15" dirty="0"/>
              <a:t>atlab</a:t>
            </a:r>
            <a:r>
              <a:rPr dirty="0">
                <a:latin typeface="微软雅黑"/>
                <a:cs typeface="微软雅黑"/>
              </a:rPr>
              <a:t>矩阵分析与处理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5066" y="1218945"/>
            <a:ext cx="7894320" cy="439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5.5.1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特殊矩阵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常见的特殊矩阵有零矩阵、幺矩阵、单位矩阵等，这类特殊矩阵在应用 中具有通用性。</a:t>
            </a:r>
            <a:endParaRPr sz="2000">
              <a:latin typeface="微软雅黑"/>
              <a:cs typeface="微软雅黑"/>
            </a:endParaRPr>
          </a:p>
          <a:p>
            <a:pPr marL="12700" marR="3815079">
              <a:lnSpc>
                <a:spcPct val="120000"/>
              </a:lnSpc>
              <a:tabLst>
                <a:tab pos="895985" algn="l"/>
              </a:tabLst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、通用的特殊矩阵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常用的产生通用特殊矩阵的函数有：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5" dirty="0">
                <a:latin typeface="Tahoma"/>
                <a:cs typeface="Tahoma"/>
              </a:rPr>
              <a:t>z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-20" dirty="0">
                <a:latin typeface="Tahoma"/>
                <a:cs typeface="Tahoma"/>
              </a:rPr>
              <a:t>r</a:t>
            </a:r>
            <a:r>
              <a:rPr sz="2000" dirty="0">
                <a:latin typeface="Tahoma"/>
                <a:cs typeface="Tahoma"/>
              </a:rPr>
              <a:t>os</a:t>
            </a:r>
            <a:r>
              <a:rPr sz="2000" spc="-5" dirty="0">
                <a:latin typeface="微软雅黑"/>
                <a:cs typeface="微软雅黑"/>
              </a:rPr>
              <a:t>：产生全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spc="-5" dirty="0">
                <a:latin typeface="微软雅黑"/>
                <a:cs typeface="微软雅黑"/>
              </a:rPr>
              <a:t>矩阵（零矩阵）。 </a:t>
            </a:r>
            <a:r>
              <a:rPr sz="2000" spc="-15" dirty="0">
                <a:latin typeface="Tahoma"/>
                <a:cs typeface="Tahoma"/>
              </a:rPr>
              <a:t>ones</a:t>
            </a:r>
            <a:r>
              <a:rPr sz="2000" spc="-20" dirty="0">
                <a:latin typeface="微软雅黑"/>
                <a:cs typeface="微软雅黑"/>
              </a:rPr>
              <a:t>：</a:t>
            </a:r>
            <a:r>
              <a:rPr sz="2000" spc="25" dirty="0"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产生全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矩阵（幺矩阵）。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5" dirty="0">
                <a:latin typeface="Tahoma"/>
                <a:cs typeface="Tahoma"/>
              </a:rPr>
              <a:t>e</a:t>
            </a:r>
            <a:r>
              <a:rPr sz="2000" spc="-30" dirty="0">
                <a:latin typeface="Tahoma"/>
                <a:cs typeface="Tahoma"/>
              </a:rPr>
              <a:t>y</a:t>
            </a:r>
            <a:r>
              <a:rPr sz="2000" spc="-20" dirty="0">
                <a:latin typeface="Tahoma"/>
                <a:cs typeface="Tahoma"/>
              </a:rPr>
              <a:t>e</a:t>
            </a:r>
            <a:r>
              <a:rPr sz="2000" spc="-20" dirty="0">
                <a:latin typeface="微软雅黑"/>
                <a:cs typeface="微软雅黑"/>
              </a:rPr>
              <a:t>：</a:t>
            </a:r>
            <a:r>
              <a:rPr sz="2000" dirty="0">
                <a:latin typeface="微软雅黑"/>
                <a:cs typeface="微软雅黑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产生单位矩阵。</a:t>
            </a:r>
            <a:endParaRPr sz="2000">
              <a:latin typeface="微软雅黑"/>
              <a:cs typeface="微软雅黑"/>
            </a:endParaRPr>
          </a:p>
          <a:p>
            <a:pPr marL="91440" marR="1291590">
              <a:lnSpc>
                <a:spcPct val="120000"/>
              </a:lnSpc>
            </a:pPr>
            <a:r>
              <a:rPr sz="2000" spc="-50" dirty="0">
                <a:latin typeface="Tahoma"/>
                <a:cs typeface="Tahoma"/>
              </a:rPr>
              <a:t>r</a:t>
            </a:r>
            <a:r>
              <a:rPr sz="2000" spc="-15" dirty="0">
                <a:latin typeface="Tahoma"/>
                <a:cs typeface="Tahoma"/>
              </a:rPr>
              <a:t>and</a:t>
            </a:r>
            <a:r>
              <a:rPr sz="2000" spc="-20" dirty="0">
                <a:latin typeface="微软雅黑"/>
                <a:cs typeface="微软雅黑"/>
              </a:rPr>
              <a:t>：产生</a:t>
            </a:r>
            <a:r>
              <a:rPr sz="2000" spc="-15" dirty="0">
                <a:latin typeface="Tahoma"/>
                <a:cs typeface="Tahoma"/>
              </a:rPr>
              <a:t>0~1</a:t>
            </a:r>
            <a:r>
              <a:rPr sz="2000" spc="-20" dirty="0">
                <a:latin typeface="微软雅黑"/>
                <a:cs typeface="微软雅黑"/>
              </a:rPr>
              <a:t>间均匀分布的随机矩阵。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50" dirty="0">
                <a:latin typeface="Tahoma"/>
                <a:cs typeface="Tahoma"/>
              </a:rPr>
              <a:t>r</a:t>
            </a:r>
            <a:r>
              <a:rPr sz="2000" spc="-15" dirty="0">
                <a:latin typeface="Tahoma"/>
                <a:cs typeface="Tahoma"/>
              </a:rPr>
              <a:t>and</a:t>
            </a:r>
            <a:r>
              <a:rPr sz="2000" spc="-10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：产生均值为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spc="-20" dirty="0">
                <a:latin typeface="微软雅黑"/>
                <a:cs typeface="微软雅黑"/>
              </a:rPr>
              <a:t>，方差为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的标准正态分布随机矩阵。</a:t>
            </a:r>
            <a:endParaRPr sz="2000">
              <a:latin typeface="微软雅黑"/>
              <a:cs typeface="微软雅黑"/>
            </a:endParaRPr>
          </a:p>
          <a:p>
            <a:pPr marL="330200" marR="543560">
              <a:lnSpc>
                <a:spcPct val="12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产生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(0,1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区间均匀分布随机矩阵使用</a:t>
            </a:r>
            <a:r>
              <a:rPr sz="2000" spc="-5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and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函数 产生均值为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，方差</a:t>
            </a:r>
            <a:r>
              <a:rPr sz="2000" spc="-25" dirty="0">
                <a:solidFill>
                  <a:srgbClr val="0000FF"/>
                </a:solidFill>
                <a:latin typeface="微软雅黑"/>
                <a:cs typeface="微软雅黑"/>
              </a:rPr>
              <a:t>为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的标准正态分布随机矩阵使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用</a:t>
            </a:r>
            <a:r>
              <a:rPr sz="2000" spc="-5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and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n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函数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dirty="0">
                <a:latin typeface="微软雅黑"/>
                <a:cs typeface="微软雅黑"/>
              </a:rPr>
              <a:t>例</a:t>
            </a:r>
            <a:r>
              <a:rPr spc="-20" dirty="0"/>
              <a:t>5.16</a:t>
            </a:r>
            <a:r>
              <a:rPr spc="-15" dirty="0"/>
              <a:t> </a:t>
            </a:r>
            <a:r>
              <a:rPr dirty="0">
                <a:latin typeface="微软雅黑"/>
                <a:cs typeface="微软雅黑"/>
              </a:rPr>
              <a:t>建立随机矩阵：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0540" y="1229105"/>
            <a:ext cx="8078470" cy="2218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微软雅黑"/>
                <a:cs typeface="微软雅黑"/>
              </a:rPr>
              <a:t>①</a:t>
            </a:r>
            <a:r>
              <a:rPr sz="2800" spc="45" dirty="0">
                <a:latin typeface="微软雅黑"/>
                <a:cs typeface="微软雅黑"/>
              </a:rPr>
              <a:t> </a:t>
            </a:r>
            <a:r>
              <a:rPr sz="2800" dirty="0">
                <a:latin typeface="微软雅黑"/>
                <a:cs typeface="微软雅黑"/>
              </a:rPr>
              <a:t>在区间</a:t>
            </a:r>
            <a:r>
              <a:rPr sz="2800" dirty="0">
                <a:latin typeface="Tahoma"/>
                <a:cs typeface="Tahoma"/>
              </a:rPr>
              <a:t>[20,50</a:t>
            </a:r>
            <a:r>
              <a:rPr sz="2800" spc="-5" dirty="0">
                <a:latin typeface="Tahoma"/>
                <a:cs typeface="Tahoma"/>
              </a:rPr>
              <a:t>]</a:t>
            </a:r>
            <a:r>
              <a:rPr sz="2800" dirty="0">
                <a:latin typeface="微软雅黑"/>
                <a:cs typeface="微软雅黑"/>
              </a:rPr>
              <a:t>内均匀分布</a:t>
            </a:r>
            <a:r>
              <a:rPr sz="2800" spc="-10" dirty="0">
                <a:latin typeface="微软雅黑"/>
                <a:cs typeface="微软雅黑"/>
              </a:rPr>
              <a:t>的</a:t>
            </a:r>
            <a:r>
              <a:rPr sz="2800" spc="-10" dirty="0">
                <a:latin typeface="Tahoma"/>
                <a:cs typeface="Tahoma"/>
              </a:rPr>
              <a:t>5</a:t>
            </a:r>
            <a:r>
              <a:rPr sz="2800" dirty="0">
                <a:latin typeface="微软雅黑"/>
                <a:cs typeface="微软雅黑"/>
              </a:rPr>
              <a:t>阶随机矩阵。</a:t>
            </a:r>
            <a:endParaRPr sz="2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</a:pPr>
            <a:r>
              <a:rPr sz="2800" dirty="0">
                <a:latin typeface="微软雅黑"/>
                <a:cs typeface="微软雅黑"/>
              </a:rPr>
              <a:t>②</a:t>
            </a:r>
            <a:r>
              <a:rPr sz="2800" spc="45" dirty="0">
                <a:latin typeface="微软雅黑"/>
                <a:cs typeface="微软雅黑"/>
              </a:rPr>
              <a:t> </a:t>
            </a:r>
            <a:r>
              <a:rPr sz="2800" dirty="0">
                <a:latin typeface="微软雅黑"/>
                <a:cs typeface="微软雅黑"/>
              </a:rPr>
              <a:t>均</a:t>
            </a:r>
            <a:r>
              <a:rPr sz="2800" spc="-15" dirty="0">
                <a:latin typeface="微软雅黑"/>
                <a:cs typeface="微软雅黑"/>
              </a:rPr>
              <a:t>值</a:t>
            </a:r>
            <a:r>
              <a:rPr sz="2800" dirty="0">
                <a:latin typeface="微软雅黑"/>
                <a:cs typeface="微软雅黑"/>
              </a:rPr>
              <a:t>为</a:t>
            </a:r>
            <a:r>
              <a:rPr sz="2800" dirty="0">
                <a:latin typeface="Tahoma"/>
                <a:cs typeface="Tahoma"/>
              </a:rPr>
              <a:t>0.</a:t>
            </a:r>
            <a:r>
              <a:rPr sz="2800" spc="-5" dirty="0">
                <a:latin typeface="Tahoma"/>
                <a:cs typeface="Tahoma"/>
              </a:rPr>
              <a:t>6</a:t>
            </a:r>
            <a:r>
              <a:rPr sz="2800" dirty="0">
                <a:latin typeface="微软雅黑"/>
                <a:cs typeface="微软雅黑"/>
              </a:rPr>
              <a:t>，</a:t>
            </a:r>
            <a:r>
              <a:rPr sz="2800" spc="-15" dirty="0">
                <a:latin typeface="微软雅黑"/>
                <a:cs typeface="微软雅黑"/>
              </a:rPr>
              <a:t>方</a:t>
            </a:r>
            <a:r>
              <a:rPr sz="2800" dirty="0">
                <a:latin typeface="微软雅黑"/>
                <a:cs typeface="微软雅黑"/>
              </a:rPr>
              <a:t>差</a:t>
            </a:r>
            <a:r>
              <a:rPr sz="2800" spc="-10" dirty="0">
                <a:latin typeface="微软雅黑"/>
                <a:cs typeface="微软雅黑"/>
              </a:rPr>
              <a:t>为</a:t>
            </a:r>
            <a:r>
              <a:rPr sz="2800" dirty="0">
                <a:latin typeface="Tahoma"/>
                <a:cs typeface="Tahoma"/>
              </a:rPr>
              <a:t>0.</a:t>
            </a:r>
            <a:r>
              <a:rPr sz="2800" spc="-5" dirty="0">
                <a:latin typeface="Tahoma"/>
                <a:cs typeface="Tahoma"/>
              </a:rPr>
              <a:t>1</a:t>
            </a:r>
            <a:r>
              <a:rPr sz="2800" spc="-10" dirty="0">
                <a:latin typeface="微软雅黑"/>
                <a:cs typeface="微软雅黑"/>
              </a:rPr>
              <a:t>的</a:t>
            </a:r>
            <a:r>
              <a:rPr sz="2800" spc="-5" dirty="0">
                <a:latin typeface="Tahoma"/>
                <a:cs typeface="Tahoma"/>
              </a:rPr>
              <a:t>5</a:t>
            </a:r>
            <a:r>
              <a:rPr sz="2800" dirty="0">
                <a:latin typeface="微软雅黑"/>
                <a:cs typeface="微软雅黑"/>
              </a:rPr>
              <a:t>阶</a:t>
            </a:r>
            <a:r>
              <a:rPr sz="2800" spc="-15" dirty="0">
                <a:latin typeface="微软雅黑"/>
                <a:cs typeface="微软雅黑"/>
              </a:rPr>
              <a:t>正</a:t>
            </a:r>
            <a:r>
              <a:rPr sz="2800" dirty="0">
                <a:latin typeface="微软雅黑"/>
                <a:cs typeface="微软雅黑"/>
              </a:rPr>
              <a:t>态</a:t>
            </a:r>
            <a:r>
              <a:rPr sz="2800" spc="-15" dirty="0">
                <a:latin typeface="微软雅黑"/>
                <a:cs typeface="微软雅黑"/>
              </a:rPr>
              <a:t>分</a:t>
            </a:r>
            <a:r>
              <a:rPr sz="2800" dirty="0">
                <a:latin typeface="微软雅黑"/>
                <a:cs typeface="微软雅黑"/>
              </a:rPr>
              <a:t>布</a:t>
            </a:r>
            <a:r>
              <a:rPr sz="2800" spc="-15" dirty="0">
                <a:latin typeface="微软雅黑"/>
                <a:cs typeface="微软雅黑"/>
              </a:rPr>
              <a:t>随</a:t>
            </a:r>
            <a:r>
              <a:rPr sz="2800" dirty="0">
                <a:latin typeface="微软雅黑"/>
                <a:cs typeface="微软雅黑"/>
              </a:rPr>
              <a:t>机</a:t>
            </a:r>
            <a:r>
              <a:rPr sz="2800" spc="-15" dirty="0">
                <a:latin typeface="微软雅黑"/>
                <a:cs typeface="微软雅黑"/>
              </a:rPr>
              <a:t>矩</a:t>
            </a:r>
            <a:r>
              <a:rPr sz="2800" dirty="0">
                <a:latin typeface="微软雅黑"/>
                <a:cs typeface="微软雅黑"/>
              </a:rPr>
              <a:t>阵。</a:t>
            </a:r>
            <a:endParaRPr sz="2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</a:pPr>
            <a:r>
              <a:rPr sz="2800" dirty="0">
                <a:latin typeface="微软雅黑"/>
                <a:cs typeface="微软雅黑"/>
              </a:rPr>
              <a:t>命令如下：</a:t>
            </a:r>
            <a:endParaRPr sz="2800">
              <a:latin typeface="微软雅黑"/>
              <a:cs typeface="微软雅黑"/>
            </a:endParaRPr>
          </a:p>
          <a:p>
            <a:pPr marL="123825">
              <a:lnSpc>
                <a:spcPts val="3340"/>
              </a:lnSpc>
            </a:pP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x =</a:t>
            </a:r>
            <a:r>
              <a:rPr sz="28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20+(5</a:t>
            </a:r>
            <a:r>
              <a:rPr sz="2800" spc="5" dirty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sz="2800" spc="-5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800" spc="-15" dirty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)*</a:t>
            </a:r>
            <a:r>
              <a:rPr sz="2800" spc="-5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and(5)</a:t>
            </a:r>
            <a:endParaRPr sz="28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47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55575">
              <a:lnSpc>
                <a:spcPct val="100000"/>
              </a:lnSpc>
            </a:pPr>
            <a:r>
              <a:rPr sz="2000" spc="-10" dirty="0">
                <a:latin typeface="Tahoma"/>
                <a:cs typeface="Tahoma"/>
              </a:rPr>
              <a:t>x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0540" y="5251196"/>
            <a:ext cx="3942079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y</a:t>
            </a:r>
            <a:r>
              <a:rPr sz="2400" spc="-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r>
              <a:rPr sz="2400" spc="5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0.6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+</a:t>
            </a:r>
            <a:r>
              <a:rPr sz="2400" dirty="0">
                <a:latin typeface="Tahoma"/>
                <a:cs typeface="Tahoma"/>
              </a:rPr>
              <a:t> sqrt</a:t>
            </a:r>
            <a:r>
              <a:rPr sz="2400" spc="-15" dirty="0">
                <a:latin typeface="Tahoma"/>
                <a:cs typeface="Tahoma"/>
              </a:rPr>
              <a:t>(0.1</a:t>
            </a:r>
            <a:r>
              <a:rPr sz="2400" spc="-20" dirty="0">
                <a:latin typeface="Tahoma"/>
                <a:cs typeface="Tahoma"/>
              </a:rPr>
              <a:t>)</a:t>
            </a:r>
            <a:r>
              <a:rPr sz="2400" dirty="0">
                <a:latin typeface="Tahoma"/>
                <a:cs typeface="Tahoma"/>
              </a:rPr>
              <a:t>*</a:t>
            </a:r>
            <a:r>
              <a:rPr sz="2400" spc="-45" dirty="0">
                <a:latin typeface="Tahoma"/>
                <a:cs typeface="Tahoma"/>
              </a:rPr>
              <a:t>r</a:t>
            </a:r>
            <a:r>
              <a:rPr sz="2400" spc="-15" dirty="0">
                <a:latin typeface="Tahoma"/>
                <a:cs typeface="Tahoma"/>
              </a:rPr>
              <a:t>andn(5)</a:t>
            </a:r>
            <a:endParaRPr sz="2400">
              <a:latin typeface="Tahoma"/>
              <a:cs typeface="Tahom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36345" y="3463784"/>
          <a:ext cx="5525090" cy="1802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7631"/>
                <a:gridCol w="1142589"/>
                <a:gridCol w="1136782"/>
                <a:gridCol w="1133483"/>
                <a:gridCol w="1064603"/>
              </a:tblGrid>
              <a:tr h="34277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48.5039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42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86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38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46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32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17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589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21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73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26.9342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33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69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43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75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48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06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30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58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38.2053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20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55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14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.6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44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145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.50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906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.3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9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50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0589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2000" spc="-2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.5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95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747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spc="-20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.64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42.14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32.30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20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20.29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5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43864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46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73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9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33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34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1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25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28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46</a:t>
                      </a:r>
                      <a:r>
                        <a:rPr sz="2000" spc="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80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9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r>
                        <a:rPr sz="2000" spc="-1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.1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6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67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29867" y="243078"/>
            <a:ext cx="3548379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5.5</a:t>
            </a:r>
            <a:r>
              <a:rPr sz="3600" spc="-10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矩阵结构变换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037844"/>
            <a:ext cx="7608570" cy="5186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、对角阵与三角阵</a:t>
            </a:r>
            <a:endParaRPr sz="2000">
              <a:latin typeface="微软雅黑"/>
              <a:cs typeface="微软雅黑"/>
            </a:endParaRPr>
          </a:p>
          <a:p>
            <a:pPr marL="91440" marR="6350" indent="396875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只有对角线上有非零元素的矩阵称为对角矩阵，在研究矩阵时，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5" dirty="0">
                <a:latin typeface="微软雅黑"/>
                <a:cs typeface="微软雅黑"/>
              </a:rPr>
              <a:t>有时候需要将矩阵的对角线上的</a:t>
            </a:r>
            <a:r>
              <a:rPr sz="2000" dirty="0">
                <a:latin typeface="微软雅黑"/>
                <a:cs typeface="微软雅黑"/>
              </a:rPr>
              <a:t>元</a:t>
            </a:r>
            <a:r>
              <a:rPr sz="2000" spc="-5" dirty="0">
                <a:latin typeface="微软雅黑"/>
                <a:cs typeface="微软雅黑"/>
              </a:rPr>
              <a:t>素提</a:t>
            </a:r>
            <a:r>
              <a:rPr sz="2000" dirty="0">
                <a:latin typeface="微软雅黑"/>
                <a:cs typeface="微软雅黑"/>
              </a:rPr>
              <a:t>取</a:t>
            </a:r>
            <a:r>
              <a:rPr sz="2000" spc="-5" dirty="0">
                <a:latin typeface="微软雅黑"/>
                <a:cs typeface="微软雅黑"/>
              </a:rPr>
              <a:t>出来</a:t>
            </a:r>
            <a:r>
              <a:rPr sz="2000" dirty="0">
                <a:latin typeface="微软雅黑"/>
                <a:cs typeface="微软雅黑"/>
              </a:rPr>
              <a:t>形</a:t>
            </a:r>
            <a:r>
              <a:rPr sz="2000" spc="-5" dirty="0">
                <a:latin typeface="微软雅黑"/>
                <a:cs typeface="微软雅黑"/>
              </a:rPr>
              <a:t>成一</a:t>
            </a:r>
            <a:r>
              <a:rPr sz="2000" dirty="0">
                <a:latin typeface="微软雅黑"/>
                <a:cs typeface="微软雅黑"/>
              </a:rPr>
              <a:t>个</a:t>
            </a:r>
            <a:r>
              <a:rPr sz="2000" spc="-5" dirty="0">
                <a:latin typeface="微软雅黑"/>
                <a:cs typeface="微软雅黑"/>
              </a:rPr>
              <a:t>列向</a:t>
            </a:r>
            <a:r>
              <a:rPr sz="2000" dirty="0">
                <a:latin typeface="微软雅黑"/>
                <a:cs typeface="微软雅黑"/>
              </a:rPr>
              <a:t>量</a:t>
            </a:r>
            <a:r>
              <a:rPr sz="2000" spc="-5" dirty="0">
                <a:latin typeface="微软雅黑"/>
                <a:cs typeface="微软雅黑"/>
              </a:rPr>
              <a:t>，有 </a:t>
            </a:r>
            <a:r>
              <a:rPr sz="2000" spc="-20" dirty="0">
                <a:latin typeface="微软雅黑"/>
                <a:cs typeface="微软雅黑"/>
              </a:rPr>
              <a:t>时也需要用一个向量构造一个对角阵。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（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）提取矩阵的对角线元素函数：</a:t>
            </a:r>
            <a:r>
              <a:rPr sz="2000" spc="-10" dirty="0">
                <a:latin typeface="Tahoma"/>
                <a:cs typeface="Tahoma"/>
              </a:rPr>
              <a:t>diag</a:t>
            </a:r>
            <a:endParaRPr sz="2000">
              <a:latin typeface="Tahoma"/>
              <a:cs typeface="Tahoma"/>
            </a:endParaRPr>
          </a:p>
          <a:p>
            <a:pPr marL="170815">
              <a:lnSpc>
                <a:spcPct val="10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例如：</a:t>
            </a:r>
            <a:endParaRPr sz="2000">
              <a:latin typeface="微软雅黑"/>
              <a:cs typeface="微软雅黑"/>
            </a:endParaRPr>
          </a:p>
          <a:p>
            <a:pPr marL="250825">
              <a:lnSpc>
                <a:spcPts val="2390"/>
              </a:lnSpc>
            </a:pPr>
            <a:r>
              <a:rPr sz="2000" spc="-15" dirty="0">
                <a:latin typeface="Tahoma"/>
                <a:cs typeface="Tahoma"/>
              </a:rPr>
              <a:t>A = </a:t>
            </a:r>
            <a:r>
              <a:rPr sz="2000" spc="-20" dirty="0">
                <a:latin typeface="Tahoma"/>
                <a:cs typeface="Tahoma"/>
              </a:rPr>
              <a:t>[</a:t>
            </a:r>
            <a:r>
              <a:rPr sz="2000" spc="-10" dirty="0">
                <a:latin typeface="Tahoma"/>
                <a:cs typeface="Tahoma"/>
              </a:rPr>
              <a:t>1,2,</a:t>
            </a:r>
            <a:r>
              <a:rPr sz="2000" spc="-25" dirty="0">
                <a:latin typeface="Tahoma"/>
                <a:cs typeface="Tahoma"/>
              </a:rPr>
              <a:t>3</a:t>
            </a:r>
            <a:r>
              <a:rPr sz="2000" spc="-10" dirty="0">
                <a:latin typeface="Tahoma"/>
                <a:cs typeface="Tahoma"/>
              </a:rPr>
              <a:t>;</a:t>
            </a:r>
            <a:r>
              <a:rPr sz="2000" spc="-30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,</a:t>
            </a:r>
            <a:r>
              <a:rPr sz="2000" spc="-25" dirty="0">
                <a:latin typeface="Tahoma"/>
                <a:cs typeface="Tahoma"/>
              </a:rPr>
              <a:t>5</a:t>
            </a:r>
            <a:r>
              <a:rPr sz="2000" spc="-10" dirty="0">
                <a:latin typeface="Tahoma"/>
                <a:cs typeface="Tahoma"/>
              </a:rPr>
              <a:t>,6</a:t>
            </a:r>
            <a:r>
              <a:rPr sz="2000" spc="-20" dirty="0">
                <a:latin typeface="Tahoma"/>
                <a:cs typeface="Tahoma"/>
              </a:rPr>
              <a:t>]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250825" marR="601726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D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diag(A) D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80645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  <a:p>
            <a:pPr marL="80645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5</a:t>
            </a:r>
            <a:endParaRPr sz="2000">
              <a:latin typeface="Tahoma"/>
              <a:cs typeface="Tahoma"/>
            </a:endParaRPr>
          </a:p>
          <a:p>
            <a:pPr marL="170815">
              <a:lnSpc>
                <a:spcPct val="100000"/>
              </a:lnSpc>
              <a:spcBef>
                <a:spcPts val="10"/>
              </a:spcBef>
            </a:pPr>
            <a:r>
              <a:rPr sz="2000" spc="-10" dirty="0">
                <a:latin typeface="Tahoma"/>
                <a:cs typeface="Tahoma"/>
              </a:rPr>
              <a:t>diag</a:t>
            </a:r>
            <a:r>
              <a:rPr sz="2000" spc="-20" dirty="0">
                <a:latin typeface="微软雅黑"/>
                <a:cs typeface="微软雅黑"/>
              </a:rPr>
              <a:t>函数还有一种形式：</a:t>
            </a:r>
            <a:r>
              <a:rPr sz="2000" spc="-10" dirty="0">
                <a:latin typeface="Tahoma"/>
                <a:cs typeface="Tahoma"/>
              </a:rPr>
              <a:t>diag(A,k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20" dirty="0">
                <a:latin typeface="微软雅黑"/>
                <a:cs typeface="微软雅黑"/>
              </a:rPr>
              <a:t>提取第</a:t>
            </a:r>
            <a:r>
              <a:rPr sz="2000" spc="-10" dirty="0">
                <a:latin typeface="Tahoma"/>
                <a:cs typeface="Tahoma"/>
              </a:rPr>
              <a:t>k</a:t>
            </a:r>
            <a:r>
              <a:rPr sz="2000" spc="-20" dirty="0">
                <a:latin typeface="微软雅黑"/>
                <a:cs typeface="微软雅黑"/>
              </a:rPr>
              <a:t>条对角线的元素。</a:t>
            </a:r>
            <a:endParaRPr sz="2000">
              <a:latin typeface="微软雅黑"/>
              <a:cs typeface="微软雅黑"/>
            </a:endParaRPr>
          </a:p>
          <a:p>
            <a:pPr marL="170815">
              <a:lnSpc>
                <a:spcPct val="100000"/>
              </a:lnSpc>
            </a:pP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例如：</a:t>
            </a:r>
            <a:endParaRPr sz="2000">
              <a:latin typeface="微软雅黑"/>
              <a:cs typeface="微软雅黑"/>
            </a:endParaRPr>
          </a:p>
          <a:p>
            <a:pPr marL="170815" marR="5742940">
              <a:lnSpc>
                <a:spcPts val="2400"/>
              </a:lnSpc>
              <a:spcBef>
                <a:spcPts val="70"/>
              </a:spcBef>
            </a:pPr>
            <a:r>
              <a:rPr sz="2000" spc="-15" dirty="0">
                <a:latin typeface="Tahoma"/>
                <a:cs typeface="Tahoma"/>
              </a:rPr>
              <a:t>D1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d</a:t>
            </a:r>
            <a:r>
              <a:rPr sz="2000" spc="-10" dirty="0">
                <a:latin typeface="Tahoma"/>
                <a:cs typeface="Tahoma"/>
              </a:rPr>
              <a:t>iag(A,1) D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727075">
              <a:lnSpc>
                <a:spcPts val="2320"/>
              </a:lnSpc>
            </a:pPr>
            <a:r>
              <a:rPr sz="2000" spc="-15" dirty="0">
                <a:latin typeface="Tahoma"/>
                <a:cs typeface="Tahoma"/>
              </a:rPr>
              <a:t>2</a:t>
            </a:r>
            <a:endParaRPr sz="2000">
              <a:latin typeface="Tahoma"/>
              <a:cs typeface="Tahoma"/>
            </a:endParaRPr>
          </a:p>
          <a:p>
            <a:pPr marL="727075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6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8510">
              <a:lnSpc>
                <a:spcPts val="4315"/>
              </a:lnSpc>
            </a:pPr>
            <a:r>
              <a:rPr spc="-20" dirty="0"/>
              <a:t>5.5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矩阵结构变换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26895"/>
            <a:ext cx="7550150" cy="2312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000" spc="-10" dirty="0">
                <a:latin typeface="Tahoma"/>
                <a:cs typeface="Tahoma"/>
              </a:rPr>
              <a:t>(2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20" dirty="0">
                <a:latin typeface="微软雅黑"/>
                <a:cs typeface="微软雅黑"/>
              </a:rPr>
              <a:t>构造对角矩阵 如果</a:t>
            </a:r>
            <a:r>
              <a:rPr sz="2000" spc="-15" dirty="0">
                <a:latin typeface="Tahoma"/>
                <a:cs typeface="Tahoma"/>
              </a:rPr>
              <a:t>V</a:t>
            </a:r>
            <a:r>
              <a:rPr sz="2000" spc="-20" dirty="0">
                <a:latin typeface="微软雅黑"/>
                <a:cs typeface="微软雅黑"/>
              </a:rPr>
              <a:t>是一个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20" dirty="0">
                <a:latin typeface="微软雅黑"/>
                <a:cs typeface="微软雅黑"/>
              </a:rPr>
              <a:t>个元素的向量，</a:t>
            </a:r>
            <a:r>
              <a:rPr sz="2000" spc="-10" dirty="0">
                <a:latin typeface="Tahoma"/>
                <a:cs typeface="Tahoma"/>
              </a:rPr>
              <a:t>diag(V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20" dirty="0">
                <a:latin typeface="微软雅黑"/>
                <a:cs typeface="微软雅黑"/>
              </a:rPr>
              <a:t>将产生一个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500" dirty="0">
                <a:latin typeface="微软雅黑"/>
                <a:cs typeface="微软雅黑"/>
              </a:rPr>
              <a:t>×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20" dirty="0">
                <a:latin typeface="微软雅黑"/>
                <a:cs typeface="微软雅黑"/>
              </a:rPr>
              <a:t>对角矩阵， 其主对角线元素即为向量</a:t>
            </a:r>
            <a:r>
              <a:rPr sz="2000" spc="-15" dirty="0">
                <a:latin typeface="Tahoma"/>
                <a:cs typeface="Tahoma"/>
              </a:rPr>
              <a:t>V</a:t>
            </a:r>
            <a:r>
              <a:rPr sz="2000" spc="-20" dirty="0">
                <a:latin typeface="微软雅黑"/>
                <a:cs typeface="微软雅黑"/>
              </a:rPr>
              <a:t>的元素。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48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例如：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465"/>
              </a:spcBef>
            </a:pPr>
            <a:r>
              <a:rPr sz="2000" spc="-10" dirty="0">
                <a:latin typeface="Tahoma"/>
                <a:cs typeface="Tahoma"/>
              </a:rPr>
              <a:t>diag(</a:t>
            </a:r>
            <a:r>
              <a:rPr sz="2000" spc="-15" dirty="0">
                <a:latin typeface="Tahoma"/>
                <a:cs typeface="Tahoma"/>
              </a:rPr>
              <a:t>[</a:t>
            </a:r>
            <a:r>
              <a:rPr sz="2000" spc="-10" dirty="0">
                <a:latin typeface="Tahoma"/>
                <a:cs typeface="Tahoma"/>
              </a:rPr>
              <a:t>1,2,</a:t>
            </a:r>
            <a:r>
              <a:rPr sz="2000" spc="-20" dirty="0">
                <a:latin typeface="Tahoma"/>
                <a:cs typeface="Tahoma"/>
              </a:rPr>
              <a:t>-</a:t>
            </a:r>
            <a:r>
              <a:rPr sz="2000" spc="-10" dirty="0">
                <a:latin typeface="Tahoma"/>
                <a:cs typeface="Tahoma"/>
              </a:rPr>
              <a:t>1,</a:t>
            </a:r>
            <a:r>
              <a:rPr sz="2000" spc="-25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])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1300"/>
              </a:lnSpc>
              <a:spcBef>
                <a:spcPts val="22"/>
              </a:spcBef>
            </a:pPr>
            <a:endParaRPr sz="1300"/>
          </a:p>
          <a:p>
            <a:pPr marL="45085" algn="ctr">
              <a:lnSpc>
                <a:spcPct val="100000"/>
              </a:lnSpc>
            </a:pPr>
            <a:r>
              <a:rPr sz="2000" b="1" spc="-10" dirty="0">
                <a:latin typeface="Times New Roman"/>
                <a:cs typeface="Times New Roman"/>
              </a:rPr>
              <a:t>ans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20113" y="5045709"/>
            <a:ext cx="1366520" cy="674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例如：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0" dirty="0">
                <a:latin typeface="Tahoma"/>
                <a:cs typeface="Tahoma"/>
              </a:rPr>
              <a:t>diag(1:3,-1)</a:t>
            </a:r>
            <a:endParaRPr sz="2000">
              <a:latin typeface="Tahoma"/>
              <a:cs typeface="Tahom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407413" y="3195095"/>
          <a:ext cx="2045524" cy="1844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8432"/>
                <a:gridCol w="357481"/>
                <a:gridCol w="580997"/>
                <a:gridCol w="368612"/>
              </a:tblGrid>
              <a:tr h="37361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ans =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65865">
                <a:tc>
                  <a:txBody>
                    <a:bodyPr/>
                    <a:lstStyle/>
                    <a:p>
                      <a:pPr marR="6540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R="6540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R="6540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-1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73252">
                <a:tc>
                  <a:txBody>
                    <a:bodyPr/>
                    <a:lstStyle/>
                    <a:p>
                      <a:pPr marR="6540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064252" y="3674143"/>
          <a:ext cx="1510347" cy="14145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64"/>
                <a:gridCol w="444309"/>
                <a:gridCol w="444309"/>
                <a:gridCol w="310864"/>
              </a:tblGrid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9753">
                <a:tc>
                  <a:txBody>
                    <a:bodyPr/>
                    <a:lstStyle/>
                    <a:p>
                      <a:pPr marL="25400">
                        <a:lnSpc>
                          <a:spcPts val="239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39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ts val="239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ts val="2390"/>
                        </a:lnSpc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dirty="0">
                <a:latin typeface="微软雅黑"/>
                <a:cs typeface="微软雅黑"/>
              </a:rPr>
              <a:t>例</a:t>
            </a:r>
            <a:r>
              <a:rPr spc="-20" dirty="0"/>
              <a:t>5.17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1913" y="1251681"/>
            <a:ext cx="7241540" cy="3063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31445" indent="143510">
              <a:lnSpc>
                <a:spcPct val="111400"/>
              </a:lnSpc>
            </a:pPr>
            <a:r>
              <a:rPr sz="1800" dirty="0">
                <a:latin typeface="微软雅黑"/>
                <a:cs typeface="微软雅黑"/>
              </a:rPr>
              <a:t>建立一个</a:t>
            </a:r>
            <a:r>
              <a:rPr sz="1800" spc="-10" dirty="0">
                <a:latin typeface="Tahoma"/>
                <a:cs typeface="Tahoma"/>
              </a:rPr>
              <a:t>5</a:t>
            </a:r>
            <a:r>
              <a:rPr sz="1800" spc="450" dirty="0">
                <a:latin typeface="微软雅黑"/>
                <a:cs typeface="微软雅黑"/>
              </a:rPr>
              <a:t>×</a:t>
            </a:r>
            <a:r>
              <a:rPr sz="1800" spc="-10" dirty="0">
                <a:latin typeface="Tahoma"/>
                <a:cs typeface="Tahoma"/>
              </a:rPr>
              <a:t>5</a:t>
            </a:r>
            <a:r>
              <a:rPr sz="1800" spc="-10" dirty="0">
                <a:latin typeface="微软雅黑"/>
                <a:cs typeface="微软雅黑"/>
              </a:rPr>
              <a:t>矩阵</a:t>
            </a:r>
            <a:r>
              <a:rPr sz="1800" spc="-15" dirty="0">
                <a:latin typeface="Tahoma"/>
                <a:cs typeface="Tahoma"/>
              </a:rPr>
              <a:t>A</a:t>
            </a:r>
            <a:r>
              <a:rPr sz="1800" spc="-15" dirty="0">
                <a:latin typeface="微软雅黑"/>
                <a:cs typeface="微软雅黑"/>
              </a:rPr>
              <a:t>，然后将</a:t>
            </a:r>
            <a:r>
              <a:rPr sz="1800" spc="-15" dirty="0">
                <a:latin typeface="Tahoma"/>
                <a:cs typeface="Tahoma"/>
              </a:rPr>
              <a:t>A</a:t>
            </a:r>
            <a:r>
              <a:rPr sz="1800" spc="-15" dirty="0">
                <a:latin typeface="微软雅黑"/>
                <a:cs typeface="微软雅黑"/>
              </a:rPr>
              <a:t>的第一行元素乘以</a:t>
            </a:r>
            <a:r>
              <a:rPr sz="1800" spc="-10" dirty="0">
                <a:latin typeface="Tahoma"/>
                <a:cs typeface="Tahoma"/>
              </a:rPr>
              <a:t>1</a:t>
            </a:r>
            <a:r>
              <a:rPr sz="1800" spc="-10" dirty="0">
                <a:latin typeface="微软雅黑"/>
                <a:cs typeface="微软雅黑"/>
              </a:rPr>
              <a:t>，第二行乘以</a:t>
            </a:r>
            <a:r>
              <a:rPr sz="1800" spc="-10" dirty="0">
                <a:latin typeface="Tahoma"/>
                <a:cs typeface="Tahoma"/>
              </a:rPr>
              <a:t>2</a:t>
            </a:r>
            <a:r>
              <a:rPr sz="1800" spc="-10" dirty="0">
                <a:latin typeface="微软雅黑"/>
                <a:cs typeface="微软雅黑"/>
              </a:rPr>
              <a:t>，</a:t>
            </a:r>
            <a:r>
              <a:rPr sz="1800" spc="-10" dirty="0">
                <a:latin typeface="Arial"/>
                <a:cs typeface="Arial"/>
              </a:rPr>
              <a:t>… </a:t>
            </a:r>
            <a:r>
              <a:rPr sz="1800" spc="-10" dirty="0">
                <a:latin typeface="微软雅黑"/>
                <a:cs typeface="微软雅黑"/>
              </a:rPr>
              <a:t>第五行乘以</a:t>
            </a:r>
            <a:r>
              <a:rPr sz="1800" spc="-10" dirty="0">
                <a:latin typeface="Tahoma"/>
                <a:cs typeface="Tahoma"/>
              </a:rPr>
              <a:t>5</a:t>
            </a:r>
            <a:r>
              <a:rPr sz="1800" dirty="0"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解：</a:t>
            </a:r>
            <a:endParaRPr sz="1800">
              <a:latin typeface="微软雅黑"/>
              <a:cs typeface="微软雅黑"/>
            </a:endParaRPr>
          </a:p>
          <a:p>
            <a:pPr marL="12700" marR="6350" indent="357505">
              <a:lnSpc>
                <a:spcPct val="110000"/>
              </a:lnSpc>
            </a:pPr>
            <a:r>
              <a:rPr sz="1800" dirty="0">
                <a:latin typeface="微软雅黑"/>
                <a:cs typeface="微软雅黑"/>
              </a:rPr>
              <a:t>用一个对角矩阵左乘一个矩阵时，相当于用对角阵的第一个元素乘以 该矩阵的第一行，依次类推。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latin typeface="微软雅黑"/>
                <a:cs typeface="微软雅黑"/>
              </a:rPr>
              <a:t>命令如下：</a:t>
            </a:r>
            <a:endParaRPr sz="1800">
              <a:latin typeface="微软雅黑"/>
              <a:cs typeface="微软雅黑"/>
            </a:endParaRPr>
          </a:p>
          <a:p>
            <a:pPr marL="83820" marR="5672455">
              <a:lnSpc>
                <a:spcPts val="2380"/>
              </a:lnSpc>
              <a:spcBef>
                <a:spcPts val="100"/>
              </a:spcBef>
            </a:pP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 =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ones(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5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); 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D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dia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g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(1:</a:t>
            </a:r>
            <a:r>
              <a:rPr sz="1800" spc="-5" dirty="0">
                <a:solidFill>
                  <a:srgbClr val="FF0000"/>
                </a:solidFill>
                <a:latin typeface="Tahoma"/>
                <a:cs typeface="Tahoma"/>
              </a:rPr>
              <a:t>5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);</a:t>
            </a:r>
            <a:endParaRPr sz="1800">
              <a:latin typeface="Tahoma"/>
              <a:cs typeface="Tahoma"/>
            </a:endParaRPr>
          </a:p>
          <a:p>
            <a:pPr marL="8382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0000"/>
                </a:solidFill>
                <a:latin typeface="Tahoma"/>
                <a:cs typeface="Tahoma"/>
              </a:rPr>
              <a:t>D </a:t>
            </a:r>
            <a:r>
              <a:rPr sz="1800" spc="-10" dirty="0">
                <a:solidFill>
                  <a:srgbClr val="FF0000"/>
                </a:solidFill>
                <a:latin typeface="Tahoma"/>
                <a:cs typeface="Tahoma"/>
              </a:rPr>
              <a:t>* </a:t>
            </a:r>
            <a:r>
              <a:rPr sz="1800" spc="-15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10" dirty="0">
                <a:latin typeface="Tahoma"/>
                <a:cs typeface="Tahoma"/>
              </a:rPr>
              <a:t>ns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66469" y="4320271"/>
          <a:ext cx="2329667" cy="17221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2177"/>
                <a:gridCol w="535191"/>
                <a:gridCol w="534912"/>
                <a:gridCol w="534808"/>
                <a:gridCol w="362576"/>
              </a:tblGrid>
              <a:tr h="35790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3553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74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3538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3527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5801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4315"/>
              </a:lnSpc>
            </a:pPr>
            <a:r>
              <a:rPr spc="-20" dirty="0"/>
              <a:t>5.6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矩阵求逆与线性方程组求解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57376"/>
            <a:ext cx="6737350" cy="64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5.6.1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矩阵的逆</a:t>
            </a:r>
            <a:endParaRPr sz="2000">
              <a:latin typeface="微软雅黑"/>
              <a:cs typeface="微软雅黑"/>
            </a:endParaRPr>
          </a:p>
          <a:p>
            <a:pPr marL="330200">
              <a:lnSpc>
                <a:spcPct val="100000"/>
              </a:lnSpc>
              <a:spcBef>
                <a:spcPts val="240"/>
              </a:spcBef>
            </a:pPr>
            <a:r>
              <a:rPr sz="2000" spc="-20" dirty="0">
                <a:latin typeface="微软雅黑"/>
                <a:cs typeface="微软雅黑"/>
              </a:rPr>
              <a:t>对于一个方阵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20" dirty="0">
                <a:latin typeface="微软雅黑"/>
                <a:cs typeface="微软雅黑"/>
              </a:rPr>
              <a:t>，如果存在一个与其同阶的方阵</a:t>
            </a:r>
            <a:r>
              <a:rPr sz="2000" spc="-15" dirty="0">
                <a:latin typeface="Tahoma"/>
                <a:cs typeface="Tahoma"/>
              </a:rPr>
              <a:t>B</a:t>
            </a:r>
            <a:r>
              <a:rPr sz="2000" spc="-20" dirty="0">
                <a:latin typeface="微软雅黑"/>
                <a:cs typeface="微软雅黑"/>
              </a:rPr>
              <a:t>，使得：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59118" y="2027935"/>
            <a:ext cx="1739264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(I</a:t>
            </a:r>
            <a:r>
              <a:rPr sz="2000" spc="-20" dirty="0">
                <a:latin typeface="微软雅黑"/>
                <a:cs typeface="微软雅黑"/>
              </a:rPr>
              <a:t>为单位矩阵）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61617" y="2332735"/>
            <a:ext cx="7381875" cy="2407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0000"/>
              </a:lnSpc>
            </a:pPr>
            <a:r>
              <a:rPr sz="2000" spc="-20" dirty="0">
                <a:latin typeface="微软雅黑"/>
                <a:cs typeface="微软雅黑"/>
              </a:rPr>
              <a:t>则称</a:t>
            </a:r>
            <a:r>
              <a:rPr sz="2000" spc="-20" dirty="0">
                <a:latin typeface="Tahoma"/>
                <a:cs typeface="Tahoma"/>
              </a:rPr>
              <a:t>B</a:t>
            </a:r>
            <a:r>
              <a:rPr sz="2000" spc="-20" dirty="0">
                <a:latin typeface="微软雅黑"/>
                <a:cs typeface="微软雅黑"/>
              </a:rPr>
              <a:t>为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20" dirty="0">
                <a:latin typeface="微软雅黑"/>
                <a:cs typeface="微软雅黑"/>
              </a:rPr>
              <a:t>的逆矩阵，当然，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20" dirty="0">
                <a:latin typeface="微软雅黑"/>
                <a:cs typeface="微软雅黑"/>
              </a:rPr>
              <a:t>也是</a:t>
            </a:r>
            <a:r>
              <a:rPr sz="2000" spc="-20" dirty="0">
                <a:latin typeface="Tahoma"/>
                <a:cs typeface="Tahoma"/>
              </a:rPr>
              <a:t>B</a:t>
            </a:r>
            <a:r>
              <a:rPr sz="2000" spc="-20" dirty="0">
                <a:latin typeface="微软雅黑"/>
                <a:cs typeface="微软雅黑"/>
              </a:rPr>
              <a:t>的逆矩阵。求方阵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20" dirty="0">
                <a:latin typeface="微软雅黑"/>
                <a:cs typeface="微软雅黑"/>
              </a:rPr>
              <a:t>的</a:t>
            </a:r>
            <a:r>
              <a:rPr sz="2000" spc="-15" dirty="0">
                <a:latin typeface="微软雅黑"/>
                <a:cs typeface="微软雅黑"/>
              </a:rPr>
              <a:t>逆</a:t>
            </a:r>
            <a:r>
              <a:rPr sz="2000" spc="-20" dirty="0">
                <a:latin typeface="微软雅黑"/>
                <a:cs typeface="微软雅黑"/>
              </a:rPr>
              <a:t>矩阵可 调用函数</a:t>
            </a:r>
            <a:r>
              <a:rPr sz="2000" spc="-5" dirty="0">
                <a:latin typeface="Tahoma"/>
                <a:cs typeface="Tahoma"/>
              </a:rPr>
              <a:t>i</a:t>
            </a:r>
            <a:r>
              <a:rPr sz="2000" spc="-35" dirty="0">
                <a:latin typeface="Tahoma"/>
                <a:cs typeface="Tahoma"/>
              </a:rPr>
              <a:t>n</a:t>
            </a:r>
            <a:r>
              <a:rPr sz="2000" spc="-10" dirty="0">
                <a:latin typeface="Tahoma"/>
                <a:cs typeface="Tahoma"/>
              </a:rPr>
              <a:t>v(A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20" dirty="0"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例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5.18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求方阵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的逆矩阵，且验证。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229"/>
              </a:spcBef>
            </a:pPr>
            <a:r>
              <a:rPr sz="2000" spc="-15" dirty="0">
                <a:latin typeface="Tahoma"/>
                <a:cs typeface="Tahoma"/>
              </a:rPr>
              <a:t>A = </a:t>
            </a:r>
            <a:r>
              <a:rPr sz="2000" spc="-20" dirty="0">
                <a:latin typeface="Tahoma"/>
                <a:cs typeface="Tahoma"/>
              </a:rPr>
              <a:t>[</a:t>
            </a:r>
            <a:r>
              <a:rPr sz="2000" spc="-10" dirty="0">
                <a:latin typeface="Tahoma"/>
                <a:cs typeface="Tahoma"/>
              </a:rPr>
              <a:t>1,-1,1;5</a:t>
            </a:r>
            <a:r>
              <a:rPr sz="2000" spc="-15" dirty="0">
                <a:latin typeface="Tahoma"/>
                <a:cs typeface="Tahoma"/>
              </a:rPr>
              <a:t>,</a:t>
            </a:r>
            <a:r>
              <a:rPr sz="2000" spc="-10" dirty="0">
                <a:latin typeface="Tahoma"/>
                <a:cs typeface="Tahoma"/>
              </a:rPr>
              <a:t>-</a:t>
            </a:r>
            <a:r>
              <a:rPr sz="2000" spc="-40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,</a:t>
            </a:r>
            <a:r>
              <a:rPr sz="2000" spc="-25" dirty="0">
                <a:latin typeface="Tahoma"/>
                <a:cs typeface="Tahoma"/>
              </a:rPr>
              <a:t>3</a:t>
            </a:r>
            <a:r>
              <a:rPr sz="2000" spc="-10" dirty="0">
                <a:latin typeface="Tahoma"/>
                <a:cs typeface="Tahoma"/>
              </a:rPr>
              <a:t>;2,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0" dirty="0">
                <a:latin typeface="Tahoma"/>
                <a:cs typeface="Tahoma"/>
              </a:rPr>
              <a:t>,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0" dirty="0">
                <a:latin typeface="Tahoma"/>
                <a:cs typeface="Tahoma"/>
              </a:rPr>
              <a:t>];</a:t>
            </a:r>
            <a:endParaRPr sz="2000">
              <a:latin typeface="Tahoma"/>
              <a:cs typeface="Tahoma"/>
            </a:endParaRPr>
          </a:p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latin typeface="Tahoma"/>
                <a:cs typeface="Tahoma"/>
              </a:rPr>
              <a:t>B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 </a:t>
            </a:r>
            <a:r>
              <a:rPr sz="2000" spc="-5" dirty="0">
                <a:latin typeface="Tahoma"/>
                <a:cs typeface="Tahoma"/>
              </a:rPr>
              <a:t>i</a:t>
            </a:r>
            <a:r>
              <a:rPr sz="2000" spc="-35" dirty="0">
                <a:latin typeface="Tahoma"/>
                <a:cs typeface="Tahoma"/>
              </a:rPr>
              <a:t>n</a:t>
            </a:r>
            <a:r>
              <a:rPr sz="2000" spc="-10" dirty="0">
                <a:latin typeface="Tahoma"/>
                <a:cs typeface="Tahoma"/>
              </a:rPr>
              <a:t>v(A);</a:t>
            </a:r>
            <a:endParaRPr sz="2000">
              <a:latin typeface="Tahoma"/>
              <a:cs typeface="Tahoma"/>
            </a:endParaRPr>
          </a:p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latin typeface="Tahoma"/>
                <a:cs typeface="Tahoma"/>
              </a:rPr>
              <a:t>A*B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650"/>
              </a:lnSpc>
              <a:spcBef>
                <a:spcPts val="34"/>
              </a:spcBef>
            </a:pPr>
            <a:endParaRPr sz="650"/>
          </a:p>
          <a:p>
            <a:pPr marL="10795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ans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40538" y="2003085"/>
            <a:ext cx="1848485" cy="354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50" b="1" i="1" spc="210" dirty="0">
                <a:latin typeface="Times New Roman"/>
                <a:cs typeface="Times New Roman"/>
              </a:rPr>
              <a:t>A</a:t>
            </a:r>
            <a:r>
              <a:rPr sz="2250" spc="25" dirty="0">
                <a:latin typeface="Symbol"/>
                <a:cs typeface="Symbol"/>
              </a:rPr>
              <a:t></a:t>
            </a:r>
            <a:r>
              <a:rPr sz="2250" spc="-180" dirty="0">
                <a:latin typeface="Times New Roman"/>
                <a:cs typeface="Times New Roman"/>
              </a:rPr>
              <a:t> </a:t>
            </a:r>
            <a:r>
              <a:rPr sz="2250" b="1" i="1" spc="75" dirty="0">
                <a:latin typeface="Times New Roman"/>
                <a:cs typeface="Times New Roman"/>
              </a:rPr>
              <a:t>B</a:t>
            </a:r>
            <a:r>
              <a:rPr sz="2250" b="1" i="1" spc="-80" dirty="0">
                <a:latin typeface="Times New Roman"/>
                <a:cs typeface="Times New Roman"/>
              </a:rPr>
              <a:t> </a:t>
            </a:r>
            <a:r>
              <a:rPr sz="2250" spc="60" dirty="0">
                <a:latin typeface="Symbol"/>
                <a:cs typeface="Symbol"/>
              </a:rPr>
              <a:t></a:t>
            </a:r>
            <a:r>
              <a:rPr sz="2250" spc="25" dirty="0">
                <a:latin typeface="Times New Roman"/>
                <a:cs typeface="Times New Roman"/>
              </a:rPr>
              <a:t> </a:t>
            </a:r>
            <a:r>
              <a:rPr sz="2250" b="1" i="1" spc="75" dirty="0">
                <a:latin typeface="Times New Roman"/>
                <a:cs typeface="Times New Roman"/>
              </a:rPr>
              <a:t>B</a:t>
            </a:r>
            <a:r>
              <a:rPr sz="2250" b="1" i="1" spc="-325" dirty="0">
                <a:latin typeface="Times New Roman"/>
                <a:cs typeface="Times New Roman"/>
              </a:rPr>
              <a:t> </a:t>
            </a:r>
            <a:r>
              <a:rPr sz="2250" spc="25" dirty="0">
                <a:latin typeface="Symbol"/>
                <a:cs typeface="Symbol"/>
              </a:rPr>
              <a:t></a:t>
            </a:r>
            <a:r>
              <a:rPr sz="2250" spc="-75" dirty="0">
                <a:latin typeface="Times New Roman"/>
                <a:cs typeface="Times New Roman"/>
              </a:rPr>
              <a:t> </a:t>
            </a:r>
            <a:r>
              <a:rPr sz="2250" b="1" i="1" spc="75" dirty="0">
                <a:latin typeface="Times New Roman"/>
                <a:cs typeface="Times New Roman"/>
              </a:rPr>
              <a:t>A</a:t>
            </a:r>
            <a:r>
              <a:rPr sz="2250" b="1" i="1" spc="-185" dirty="0">
                <a:latin typeface="Times New Roman"/>
                <a:cs typeface="Times New Roman"/>
              </a:rPr>
              <a:t> </a:t>
            </a:r>
            <a:r>
              <a:rPr sz="2250" spc="60" dirty="0">
                <a:latin typeface="Symbol"/>
                <a:cs typeface="Symbol"/>
              </a:rPr>
              <a:t></a:t>
            </a:r>
            <a:r>
              <a:rPr sz="2250" spc="60" dirty="0">
                <a:latin typeface="Times New Roman"/>
                <a:cs typeface="Times New Roman"/>
              </a:rPr>
              <a:t> </a:t>
            </a:r>
            <a:r>
              <a:rPr sz="2250" b="1" i="1" spc="40" dirty="0">
                <a:latin typeface="Times New Roman"/>
                <a:cs typeface="Times New Roman"/>
              </a:rPr>
              <a:t>I</a:t>
            </a:r>
            <a:endParaRPr sz="2250">
              <a:latin typeface="Times New Roman"/>
              <a:cs typeface="Times New Roman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487424" y="4756136"/>
          <a:ext cx="3166697" cy="1051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43888"/>
                <a:gridCol w="1127562"/>
                <a:gridCol w="995246"/>
              </a:tblGrid>
              <a:tr h="358012"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1.0000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4615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842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-0.00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1.0000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8991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5801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-0.00</a:t>
                      </a:r>
                      <a:r>
                        <a:rPr sz="2000" spc="-1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4" algn="ctr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1.0000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0789" y="319278"/>
            <a:ext cx="759333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5.6.2</a:t>
            </a:r>
            <a:r>
              <a:rPr sz="3600" spc="-15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用矩阵求逆方法求解线性方程组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44194" y="1314703"/>
            <a:ext cx="640016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将包含</a:t>
            </a:r>
            <a:r>
              <a:rPr sz="2000" spc="-15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个未知数，由</a:t>
            </a:r>
            <a:r>
              <a:rPr sz="2000" spc="-15" dirty="0">
                <a:latin typeface="Tahoma"/>
                <a:cs typeface="Tahoma"/>
              </a:rPr>
              <a:t>n</a:t>
            </a:r>
            <a:r>
              <a:rPr sz="2000" spc="-20" dirty="0">
                <a:latin typeface="微软雅黑"/>
                <a:cs typeface="微软雅黑"/>
              </a:rPr>
              <a:t>个方程构成的线性方程组表示为：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440" y="3143758"/>
            <a:ext cx="230949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spc="-20" dirty="0">
                <a:latin typeface="微软雅黑"/>
                <a:cs typeface="微软雅黑"/>
              </a:rPr>
              <a:t>其矩阵表示形式为：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6440" y="3875278"/>
            <a:ext cx="78676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spc="-20" dirty="0">
                <a:latin typeface="微软雅黑"/>
                <a:cs typeface="微软雅黑"/>
              </a:rPr>
              <a:t>其中：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6440" y="5704332"/>
            <a:ext cx="78676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spc="-20" dirty="0">
                <a:latin typeface="微软雅黑"/>
                <a:cs typeface="微软雅黑"/>
              </a:rPr>
              <a:t>因此：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58066" y="1730187"/>
            <a:ext cx="1460500" cy="5067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25" baseline="-3174" dirty="0">
                <a:latin typeface="Symbol"/>
                <a:cs typeface="Symbol"/>
              </a:rPr>
              <a:t></a:t>
            </a:r>
            <a:r>
              <a:rPr sz="2625" spc="-112" baseline="-3174" dirty="0">
                <a:latin typeface="Times New Roman"/>
                <a:cs typeface="Times New Roman"/>
              </a:rPr>
              <a:t> </a:t>
            </a:r>
            <a:r>
              <a:rPr sz="1750" b="1" i="1" spc="-40" dirty="0">
                <a:latin typeface="Times New Roman"/>
                <a:cs typeface="Times New Roman"/>
              </a:rPr>
              <a:t>a</a:t>
            </a:r>
            <a:r>
              <a:rPr sz="1500" b="1" baseline="-25000" dirty="0">
                <a:latin typeface="Times New Roman"/>
                <a:cs typeface="Times New Roman"/>
              </a:rPr>
              <a:t>1</a:t>
            </a:r>
            <a:r>
              <a:rPr sz="1500" b="1" spc="7" baseline="-25000" dirty="0">
                <a:latin typeface="Times New Roman"/>
                <a:cs typeface="Times New Roman"/>
              </a:rPr>
              <a:t>1</a:t>
            </a:r>
            <a:r>
              <a:rPr sz="1500" b="1" spc="-97" baseline="-25000" dirty="0">
                <a:latin typeface="Times New Roman"/>
                <a:cs typeface="Times New Roman"/>
              </a:rPr>
              <a:t> </a:t>
            </a:r>
            <a:r>
              <a:rPr sz="1750" b="1" i="1" spc="-35" dirty="0">
                <a:latin typeface="Times New Roman"/>
                <a:cs typeface="Times New Roman"/>
              </a:rPr>
              <a:t>x</a:t>
            </a:r>
            <a:r>
              <a:rPr sz="1500" b="1" spc="7" baseline="-25000" dirty="0">
                <a:latin typeface="Times New Roman"/>
                <a:cs typeface="Times New Roman"/>
              </a:rPr>
              <a:t>1</a:t>
            </a:r>
            <a:r>
              <a:rPr sz="1500" b="1" baseline="-25000" dirty="0">
                <a:latin typeface="Times New Roman"/>
                <a:cs typeface="Times New Roman"/>
              </a:rPr>
              <a:t> </a:t>
            </a:r>
            <a:r>
              <a:rPr sz="1500" b="1" spc="-104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</a:t>
            </a:r>
            <a:r>
              <a:rPr sz="1750" spc="-100" dirty="0">
                <a:latin typeface="Times New Roman"/>
                <a:cs typeface="Times New Roman"/>
              </a:rPr>
              <a:t> </a:t>
            </a:r>
            <a:r>
              <a:rPr sz="1750" b="1" i="1" spc="-35" dirty="0">
                <a:latin typeface="Times New Roman"/>
                <a:cs typeface="Times New Roman"/>
              </a:rPr>
              <a:t>a</a:t>
            </a:r>
            <a:r>
              <a:rPr sz="1500" b="1" baseline="-25000" dirty="0">
                <a:latin typeface="Times New Roman"/>
                <a:cs typeface="Times New Roman"/>
              </a:rPr>
              <a:t>1</a:t>
            </a:r>
            <a:r>
              <a:rPr sz="1500" b="1" spc="7" baseline="-25000" dirty="0">
                <a:latin typeface="Times New Roman"/>
                <a:cs typeface="Times New Roman"/>
              </a:rPr>
              <a:t>2</a:t>
            </a:r>
            <a:r>
              <a:rPr sz="1500" b="1" spc="-60" baseline="-25000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x</a:t>
            </a:r>
            <a:r>
              <a:rPr sz="1500" b="1" spc="7" baseline="-25000" dirty="0">
                <a:latin typeface="Times New Roman"/>
                <a:cs typeface="Times New Roman"/>
              </a:rPr>
              <a:t>2</a:t>
            </a:r>
            <a:r>
              <a:rPr sz="1500" b="1" baseline="-25000" dirty="0">
                <a:latin typeface="Times New Roman"/>
                <a:cs typeface="Times New Roman"/>
              </a:rPr>
              <a:t> </a:t>
            </a:r>
            <a:r>
              <a:rPr sz="1500" b="1" spc="-52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</a:t>
            </a:r>
            <a:endParaRPr sz="1750">
              <a:latin typeface="Symbol"/>
              <a:cs typeface="Symbol"/>
            </a:endParaRPr>
          </a:p>
          <a:p>
            <a:pPr marL="12700">
              <a:lnSpc>
                <a:spcPts val="1820"/>
              </a:lnSpc>
            </a:pPr>
            <a:r>
              <a:rPr sz="1750" dirty="0">
                <a:latin typeface="Symbol"/>
                <a:cs typeface="Symbol"/>
              </a:rPr>
              <a:t>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61432" y="1730187"/>
            <a:ext cx="1087755" cy="666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750" dirty="0">
                <a:latin typeface="Symbol"/>
                <a:cs typeface="Symbol"/>
              </a:rPr>
              <a:t></a:t>
            </a:r>
            <a:r>
              <a:rPr sz="1750" spc="-100" dirty="0">
                <a:latin typeface="Times New Roman"/>
                <a:cs typeface="Times New Roman"/>
              </a:rPr>
              <a:t> </a:t>
            </a:r>
            <a:r>
              <a:rPr sz="1750" b="1" i="1" spc="-30" dirty="0">
                <a:latin typeface="Times New Roman"/>
                <a:cs typeface="Times New Roman"/>
              </a:rPr>
              <a:t>a</a:t>
            </a:r>
            <a:r>
              <a:rPr sz="1500" b="1" spc="67" baseline="-25000" dirty="0">
                <a:latin typeface="Times New Roman"/>
                <a:cs typeface="Times New Roman"/>
              </a:rPr>
              <a:t>1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r>
              <a:rPr sz="1500" b="1" i="1" spc="-52" baseline="-25000" dirty="0">
                <a:latin typeface="Times New Roman"/>
                <a:cs typeface="Times New Roman"/>
              </a:rPr>
              <a:t> </a:t>
            </a:r>
            <a:r>
              <a:rPr sz="1750" b="1" i="1" spc="35" dirty="0">
                <a:latin typeface="Times New Roman"/>
                <a:cs typeface="Times New Roman"/>
              </a:rPr>
              <a:t>x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r>
              <a:rPr sz="1500" b="1" i="1" baseline="-25000" dirty="0">
                <a:latin typeface="Times New Roman"/>
                <a:cs typeface="Times New Roman"/>
              </a:rPr>
              <a:t> </a:t>
            </a:r>
            <a:r>
              <a:rPr sz="1500" b="1" i="1" spc="112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</a:t>
            </a:r>
            <a:r>
              <a:rPr sz="1750" spc="-15" dirty="0">
                <a:latin typeface="Times New Roman"/>
                <a:cs typeface="Times New Roman"/>
              </a:rPr>
              <a:t> </a:t>
            </a:r>
            <a:r>
              <a:rPr sz="1750" b="1" i="1" spc="-130" dirty="0">
                <a:latin typeface="Times New Roman"/>
                <a:cs typeface="Times New Roman"/>
              </a:rPr>
              <a:t>b</a:t>
            </a:r>
            <a:r>
              <a:rPr sz="1500" b="1" spc="7" baseline="-25000" dirty="0">
                <a:latin typeface="Times New Roman"/>
                <a:cs typeface="Times New Roman"/>
              </a:rPr>
              <a:t>1</a:t>
            </a:r>
            <a:endParaRPr sz="1500" baseline="-250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6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1750" dirty="0">
                <a:latin typeface="Symbol"/>
                <a:cs typeface="Symbol"/>
              </a:rPr>
              <a:t></a:t>
            </a:r>
            <a:r>
              <a:rPr sz="1750" spc="-95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a</a:t>
            </a:r>
            <a:r>
              <a:rPr sz="1500" b="1" spc="120" baseline="-25000" dirty="0">
                <a:latin typeface="Times New Roman"/>
                <a:cs typeface="Times New Roman"/>
              </a:rPr>
              <a:t>2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r>
              <a:rPr sz="1500" b="1" i="1" spc="-52" baseline="-25000" dirty="0">
                <a:latin typeface="Times New Roman"/>
                <a:cs typeface="Times New Roman"/>
              </a:rPr>
              <a:t> </a:t>
            </a:r>
            <a:r>
              <a:rPr sz="1750" b="1" i="1" spc="35" dirty="0">
                <a:latin typeface="Times New Roman"/>
                <a:cs typeface="Times New Roman"/>
              </a:rPr>
              <a:t>x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r>
              <a:rPr sz="1500" b="1" i="1" baseline="-25000" dirty="0">
                <a:latin typeface="Times New Roman"/>
                <a:cs typeface="Times New Roman"/>
              </a:rPr>
              <a:t> </a:t>
            </a:r>
            <a:r>
              <a:rPr sz="1500" b="1" i="1" spc="112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</a:t>
            </a:r>
            <a:r>
              <a:rPr sz="1750" spc="-15" dirty="0">
                <a:latin typeface="Times New Roman"/>
                <a:cs typeface="Times New Roman"/>
              </a:rPr>
              <a:t> </a:t>
            </a:r>
            <a:r>
              <a:rPr sz="1750" b="1" i="1" spc="-70" dirty="0">
                <a:latin typeface="Times New Roman"/>
                <a:cs typeface="Times New Roman"/>
              </a:rPr>
              <a:t>b</a:t>
            </a:r>
            <a:r>
              <a:rPr sz="1500" b="1" spc="7" baseline="-25000" dirty="0">
                <a:latin typeface="Times New Roman"/>
                <a:cs typeface="Times New Roman"/>
              </a:rPr>
              <a:t>2</a:t>
            </a:r>
            <a:endParaRPr sz="1500" baseline="-25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929012" y="1775019"/>
            <a:ext cx="888200" cy="225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924955" y="2121188"/>
            <a:ext cx="888200" cy="225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05365" y="2467376"/>
            <a:ext cx="888200" cy="225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935743" y="2800774"/>
            <a:ext cx="888200" cy="2252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458066" y="2076402"/>
            <a:ext cx="1467485" cy="1405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10"/>
              </a:lnSpc>
            </a:pPr>
            <a:r>
              <a:rPr sz="2625" baseline="-9523" dirty="0">
                <a:latin typeface="Symbol"/>
                <a:cs typeface="Symbol"/>
              </a:rPr>
              <a:t></a:t>
            </a:r>
            <a:r>
              <a:rPr sz="2625" spc="-352" baseline="-9523" dirty="0">
                <a:latin typeface="Times New Roman"/>
                <a:cs typeface="Times New Roman"/>
              </a:rPr>
              <a:t> </a:t>
            </a:r>
            <a:r>
              <a:rPr sz="1750" b="1" i="1" spc="25" dirty="0">
                <a:latin typeface="Times New Roman"/>
                <a:cs typeface="Times New Roman"/>
              </a:rPr>
              <a:t>a</a:t>
            </a:r>
            <a:r>
              <a:rPr sz="1500" b="1" baseline="-25000" dirty="0">
                <a:latin typeface="Times New Roman"/>
                <a:cs typeface="Times New Roman"/>
              </a:rPr>
              <a:t>2</a:t>
            </a:r>
            <a:r>
              <a:rPr sz="1500" b="1" spc="7" baseline="-25000" dirty="0">
                <a:latin typeface="Times New Roman"/>
                <a:cs typeface="Times New Roman"/>
              </a:rPr>
              <a:t>1</a:t>
            </a:r>
            <a:r>
              <a:rPr sz="1500" b="1" spc="-97" baseline="-25000" dirty="0">
                <a:latin typeface="Times New Roman"/>
                <a:cs typeface="Times New Roman"/>
              </a:rPr>
              <a:t> </a:t>
            </a:r>
            <a:r>
              <a:rPr sz="1750" b="1" i="1" spc="-35" dirty="0">
                <a:latin typeface="Times New Roman"/>
                <a:cs typeface="Times New Roman"/>
              </a:rPr>
              <a:t>x</a:t>
            </a:r>
            <a:r>
              <a:rPr sz="1500" b="1" spc="7" baseline="-25000" dirty="0">
                <a:latin typeface="Times New Roman"/>
                <a:cs typeface="Times New Roman"/>
              </a:rPr>
              <a:t>1</a:t>
            </a:r>
            <a:r>
              <a:rPr sz="1500" b="1" baseline="-25000" dirty="0">
                <a:latin typeface="Times New Roman"/>
                <a:cs typeface="Times New Roman"/>
              </a:rPr>
              <a:t> </a:t>
            </a:r>
            <a:r>
              <a:rPr sz="1500" b="1" spc="-104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</a:t>
            </a:r>
            <a:r>
              <a:rPr sz="1750" spc="-95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a</a:t>
            </a:r>
            <a:r>
              <a:rPr sz="1500" b="1" baseline="-25000" dirty="0">
                <a:latin typeface="Times New Roman"/>
                <a:cs typeface="Times New Roman"/>
              </a:rPr>
              <a:t>2</a:t>
            </a:r>
            <a:r>
              <a:rPr sz="1500" b="1" spc="7" baseline="-25000" dirty="0">
                <a:latin typeface="Times New Roman"/>
                <a:cs typeface="Times New Roman"/>
              </a:rPr>
              <a:t>2</a:t>
            </a:r>
            <a:r>
              <a:rPr sz="1500" b="1" spc="-60" baseline="-25000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x</a:t>
            </a:r>
            <a:r>
              <a:rPr sz="1500" b="1" spc="7" baseline="-25000" dirty="0">
                <a:latin typeface="Times New Roman"/>
                <a:cs typeface="Times New Roman"/>
              </a:rPr>
              <a:t>2</a:t>
            </a:r>
            <a:r>
              <a:rPr sz="1500" b="1" baseline="-25000" dirty="0">
                <a:latin typeface="Times New Roman"/>
                <a:cs typeface="Times New Roman"/>
              </a:rPr>
              <a:t> </a:t>
            </a:r>
            <a:r>
              <a:rPr sz="1500" b="1" spc="-60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</a:t>
            </a:r>
            <a:endParaRPr sz="1750">
              <a:latin typeface="Symbol"/>
              <a:cs typeface="Symbol"/>
            </a:endParaRPr>
          </a:p>
          <a:p>
            <a:pPr marL="12700">
              <a:lnSpc>
                <a:spcPts val="1660"/>
              </a:lnSpc>
            </a:pPr>
            <a:r>
              <a:rPr sz="1750" dirty="0">
                <a:latin typeface="Symbol"/>
                <a:cs typeface="Symbol"/>
              </a:rPr>
              <a:t></a:t>
            </a:r>
            <a:endParaRPr sz="1750">
              <a:latin typeface="Symbol"/>
              <a:cs typeface="Symbol"/>
            </a:endParaRPr>
          </a:p>
          <a:p>
            <a:pPr marL="12700">
              <a:lnSpc>
                <a:spcPts val="1714"/>
              </a:lnSpc>
            </a:pPr>
            <a:r>
              <a:rPr sz="1750" dirty="0">
                <a:latin typeface="Symbol"/>
                <a:cs typeface="Symbol"/>
              </a:rPr>
              <a:t></a:t>
            </a:r>
            <a:endParaRPr sz="1750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sz="2625" spc="-1305" baseline="25396" dirty="0">
                <a:latin typeface="Symbol"/>
                <a:cs typeface="Symbol"/>
              </a:rPr>
              <a:t></a:t>
            </a:r>
            <a:r>
              <a:rPr sz="1750" spc="65" dirty="0">
                <a:latin typeface="Symbol"/>
                <a:cs typeface="Symbol"/>
              </a:rPr>
              <a:t></a:t>
            </a:r>
            <a:r>
              <a:rPr sz="2625" b="1" i="1" spc="37" baseline="15873" dirty="0">
                <a:latin typeface="Times New Roman"/>
                <a:cs typeface="Times New Roman"/>
              </a:rPr>
              <a:t>a</a:t>
            </a:r>
            <a:r>
              <a:rPr sz="1000" b="1" i="1" spc="20" dirty="0">
                <a:latin typeface="Times New Roman"/>
                <a:cs typeface="Times New Roman"/>
              </a:rPr>
              <a:t>n</a:t>
            </a:r>
            <a:r>
              <a:rPr sz="1000" b="1" spc="5" dirty="0">
                <a:latin typeface="Times New Roman"/>
                <a:cs typeface="Times New Roman"/>
              </a:rPr>
              <a:t>1</a:t>
            </a:r>
            <a:r>
              <a:rPr sz="1000" b="1" spc="-65" dirty="0">
                <a:latin typeface="Times New Roman"/>
                <a:cs typeface="Times New Roman"/>
              </a:rPr>
              <a:t> </a:t>
            </a:r>
            <a:r>
              <a:rPr sz="2625" b="1" i="1" spc="-60" baseline="15873" dirty="0">
                <a:latin typeface="Times New Roman"/>
                <a:cs typeface="Times New Roman"/>
              </a:rPr>
              <a:t>x</a:t>
            </a:r>
            <a:r>
              <a:rPr sz="1000" b="1" spc="5" dirty="0">
                <a:latin typeface="Times New Roman"/>
                <a:cs typeface="Times New Roman"/>
              </a:rPr>
              <a:t>1</a:t>
            </a:r>
            <a:r>
              <a:rPr sz="1000" b="1" dirty="0">
                <a:latin typeface="Times New Roman"/>
                <a:cs typeface="Times New Roman"/>
              </a:rPr>
              <a:t> </a:t>
            </a:r>
            <a:r>
              <a:rPr sz="1000" b="1" spc="-65" dirty="0">
                <a:latin typeface="Times New Roman"/>
                <a:cs typeface="Times New Roman"/>
              </a:rPr>
              <a:t> </a:t>
            </a:r>
            <a:r>
              <a:rPr sz="2625" baseline="15873" dirty="0">
                <a:latin typeface="Symbol"/>
                <a:cs typeface="Symbol"/>
              </a:rPr>
              <a:t></a:t>
            </a:r>
            <a:r>
              <a:rPr sz="2625" spc="-150" baseline="15873" dirty="0">
                <a:latin typeface="Times New Roman"/>
                <a:cs typeface="Times New Roman"/>
              </a:rPr>
              <a:t> </a:t>
            </a:r>
            <a:r>
              <a:rPr sz="2625" b="1" i="1" spc="44" baseline="15873" dirty="0">
                <a:latin typeface="Times New Roman"/>
                <a:cs typeface="Times New Roman"/>
              </a:rPr>
              <a:t>a</a:t>
            </a:r>
            <a:r>
              <a:rPr sz="1000" b="1" i="1" spc="80" dirty="0">
                <a:latin typeface="Times New Roman"/>
                <a:cs typeface="Times New Roman"/>
              </a:rPr>
              <a:t>n</a:t>
            </a:r>
            <a:r>
              <a:rPr sz="1000" b="1" spc="5" dirty="0">
                <a:latin typeface="Times New Roman"/>
                <a:cs typeface="Times New Roman"/>
              </a:rPr>
              <a:t>2</a:t>
            </a:r>
            <a:r>
              <a:rPr sz="1000" b="1" spc="-35" dirty="0">
                <a:latin typeface="Times New Roman"/>
                <a:cs typeface="Times New Roman"/>
              </a:rPr>
              <a:t> </a:t>
            </a:r>
            <a:r>
              <a:rPr sz="2625" b="1" i="1" spc="37" baseline="15873" dirty="0">
                <a:latin typeface="Times New Roman"/>
                <a:cs typeface="Times New Roman"/>
              </a:rPr>
              <a:t>x</a:t>
            </a:r>
            <a:r>
              <a:rPr sz="1000" b="1" spc="5" dirty="0">
                <a:latin typeface="Times New Roman"/>
                <a:cs typeface="Times New Roman"/>
              </a:rPr>
              <a:t>2</a:t>
            </a:r>
            <a:r>
              <a:rPr sz="1000" b="1" dirty="0">
                <a:latin typeface="Times New Roman"/>
                <a:cs typeface="Times New Roman"/>
              </a:rPr>
              <a:t> </a:t>
            </a:r>
            <a:r>
              <a:rPr sz="1000" b="1" spc="-35" dirty="0">
                <a:latin typeface="Times New Roman"/>
                <a:cs typeface="Times New Roman"/>
              </a:rPr>
              <a:t> </a:t>
            </a:r>
            <a:r>
              <a:rPr sz="2625" baseline="15873" dirty="0">
                <a:latin typeface="Symbol"/>
                <a:cs typeface="Symbol"/>
              </a:rPr>
              <a:t></a:t>
            </a:r>
            <a:endParaRPr sz="2625" baseline="15873">
              <a:latin typeface="Symbol"/>
              <a:cs typeface="Symbol"/>
            </a:endParaRPr>
          </a:p>
          <a:p>
            <a:pPr marL="481330">
              <a:lnSpc>
                <a:spcPct val="100000"/>
              </a:lnSpc>
              <a:spcBef>
                <a:spcPts val="395"/>
              </a:spcBef>
            </a:pPr>
            <a:r>
              <a:rPr sz="2200" b="1" i="1" dirty="0">
                <a:latin typeface="Times New Roman"/>
                <a:cs typeface="Times New Roman"/>
              </a:rPr>
              <a:t>A</a:t>
            </a:r>
            <a:r>
              <a:rPr sz="2200" b="1" i="1" spc="20" dirty="0">
                <a:latin typeface="Times New Roman"/>
                <a:cs typeface="Times New Roman"/>
              </a:rPr>
              <a:t>x</a:t>
            </a:r>
            <a:r>
              <a:rPr sz="2200" b="1" i="1" spc="5" dirty="0">
                <a:latin typeface="Times New Roman"/>
                <a:cs typeface="Times New Roman"/>
              </a:rPr>
              <a:t> </a:t>
            </a:r>
            <a:r>
              <a:rPr sz="2200" spc="20" dirty="0">
                <a:latin typeface="Symbol"/>
                <a:cs typeface="Symbol"/>
              </a:rPr>
              <a:t>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b="1" i="1" spc="20" dirty="0">
                <a:latin typeface="Times New Roman"/>
                <a:cs typeface="Times New Roman"/>
              </a:rPr>
              <a:t>b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172308" y="2755989"/>
            <a:ext cx="1092200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50" dirty="0">
                <a:latin typeface="Symbol"/>
                <a:cs typeface="Symbol"/>
              </a:rPr>
              <a:t></a:t>
            </a:r>
            <a:r>
              <a:rPr sz="1750" spc="-100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a</a:t>
            </a:r>
            <a:r>
              <a:rPr sz="1500" b="1" i="1" spc="7" baseline="-25000" dirty="0">
                <a:latin typeface="Times New Roman"/>
                <a:cs typeface="Times New Roman"/>
              </a:rPr>
              <a:t>nn</a:t>
            </a:r>
            <a:r>
              <a:rPr sz="1500" b="1" i="1" spc="-44" baseline="-25000" dirty="0">
                <a:latin typeface="Times New Roman"/>
                <a:cs typeface="Times New Roman"/>
              </a:rPr>
              <a:t> </a:t>
            </a:r>
            <a:r>
              <a:rPr sz="1750" b="1" i="1" spc="30" dirty="0">
                <a:latin typeface="Times New Roman"/>
                <a:cs typeface="Times New Roman"/>
              </a:rPr>
              <a:t>x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r>
              <a:rPr sz="1500" b="1" i="1" baseline="-25000" dirty="0">
                <a:latin typeface="Times New Roman"/>
                <a:cs typeface="Times New Roman"/>
              </a:rPr>
              <a:t> </a:t>
            </a:r>
            <a:r>
              <a:rPr sz="1500" b="1" i="1" spc="120" baseline="-25000" dirty="0">
                <a:latin typeface="Times New Roman"/>
                <a:cs typeface="Times New Roman"/>
              </a:rPr>
              <a:t> </a:t>
            </a:r>
            <a:r>
              <a:rPr sz="1750" dirty="0">
                <a:latin typeface="Symbol"/>
                <a:cs typeface="Symbol"/>
              </a:rPr>
              <a:t></a:t>
            </a:r>
            <a:r>
              <a:rPr sz="1750" spc="-15" dirty="0">
                <a:latin typeface="Times New Roman"/>
                <a:cs typeface="Times New Roman"/>
              </a:rPr>
              <a:t> </a:t>
            </a:r>
            <a:r>
              <a:rPr sz="1750" b="1" i="1" spc="-70" dirty="0">
                <a:latin typeface="Times New Roman"/>
                <a:cs typeface="Times New Roman"/>
              </a:rPr>
              <a:t>b</a:t>
            </a:r>
            <a:r>
              <a:rPr sz="1500" b="1" i="1" spc="7" baseline="-25000" dirty="0">
                <a:latin typeface="Times New Roman"/>
                <a:cs typeface="Times New Roman"/>
              </a:rPr>
              <a:t>n</a:t>
            </a:r>
            <a:endParaRPr sz="1500" baseline="-25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515921" y="4173470"/>
            <a:ext cx="97790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10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452332" y="4173470"/>
            <a:ext cx="97790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10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08577" y="4185708"/>
            <a:ext cx="168910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5" dirty="0">
                <a:latin typeface="Times New Roman"/>
                <a:cs typeface="Times New Roman"/>
              </a:rPr>
              <a:t>1</a:t>
            </a:r>
            <a:r>
              <a:rPr sz="1100" b="1" spc="10" dirty="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44677" y="4185708"/>
            <a:ext cx="168910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5" dirty="0">
                <a:latin typeface="Times New Roman"/>
                <a:cs typeface="Times New Roman"/>
              </a:rPr>
              <a:t>1</a:t>
            </a:r>
            <a:r>
              <a:rPr sz="1100" b="1" spc="10" dirty="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24917" y="4185708"/>
            <a:ext cx="183515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50" dirty="0">
                <a:latin typeface="Times New Roman"/>
                <a:cs typeface="Times New Roman"/>
              </a:rPr>
              <a:t>1</a:t>
            </a:r>
            <a:r>
              <a:rPr sz="1100" b="1" i="1" spc="10" dirty="0">
                <a:latin typeface="Times New Roman"/>
                <a:cs typeface="Times New Roman"/>
              </a:rPr>
              <a:t>n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55244" y="4448087"/>
            <a:ext cx="1362710" cy="850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78230" algn="l"/>
              </a:tabLst>
            </a:pPr>
            <a:r>
              <a:rPr sz="2925" b="1" i="1" baseline="-27065" dirty="0">
                <a:latin typeface="Times New Roman"/>
                <a:cs typeface="Times New Roman"/>
              </a:rPr>
              <a:t>A</a:t>
            </a:r>
            <a:r>
              <a:rPr sz="2925" b="1" i="1" spc="-142" baseline="-27065" dirty="0">
                <a:latin typeface="Times New Roman"/>
                <a:cs typeface="Times New Roman"/>
              </a:rPr>
              <a:t> </a:t>
            </a:r>
            <a:r>
              <a:rPr sz="2925" baseline="-27065" dirty="0">
                <a:latin typeface="Symbol"/>
                <a:cs typeface="Symbol"/>
              </a:rPr>
              <a:t></a:t>
            </a:r>
            <a:r>
              <a:rPr sz="2925" spc="67" baseline="-27065" dirty="0">
                <a:latin typeface="Times New Roman"/>
                <a:cs typeface="Times New Roman"/>
              </a:rPr>
              <a:t> </a:t>
            </a:r>
            <a:r>
              <a:rPr sz="2925" spc="179" baseline="-14245" dirty="0">
                <a:latin typeface="Symbol"/>
                <a:cs typeface="Symbol"/>
              </a:rPr>
              <a:t></a:t>
            </a:r>
            <a:r>
              <a:rPr sz="2925" b="1" i="1" spc="37" baseline="14245" dirty="0">
                <a:latin typeface="Times New Roman"/>
                <a:cs typeface="Times New Roman"/>
              </a:rPr>
              <a:t>a</a:t>
            </a:r>
            <a:r>
              <a:rPr sz="1100" b="1" spc="5" dirty="0">
                <a:latin typeface="Times New Roman"/>
                <a:cs typeface="Times New Roman"/>
              </a:rPr>
              <a:t>2</a:t>
            </a:r>
            <a:r>
              <a:rPr sz="1100" b="1" spc="10" dirty="0">
                <a:latin typeface="Times New Roman"/>
                <a:cs typeface="Times New Roman"/>
              </a:rPr>
              <a:t>1</a:t>
            </a:r>
            <a:r>
              <a:rPr sz="1100" b="1" dirty="0">
                <a:latin typeface="Times New Roman"/>
                <a:cs typeface="Times New Roman"/>
              </a:rPr>
              <a:t>	</a:t>
            </a:r>
            <a:r>
              <a:rPr sz="2925" b="1" i="1" spc="44" baseline="14245" dirty="0">
                <a:latin typeface="Times New Roman"/>
                <a:cs typeface="Times New Roman"/>
              </a:rPr>
              <a:t>a</a:t>
            </a:r>
            <a:r>
              <a:rPr sz="1100" b="1" spc="5" dirty="0">
                <a:latin typeface="Times New Roman"/>
                <a:cs typeface="Times New Roman"/>
              </a:rPr>
              <a:t>2</a:t>
            </a:r>
            <a:r>
              <a:rPr sz="1100" b="1" spc="10" dirty="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  <a:p>
            <a:pPr marL="431800">
              <a:lnSpc>
                <a:spcPts val="2300"/>
              </a:lnSpc>
              <a:spcBef>
                <a:spcPts val="50"/>
              </a:spcBef>
            </a:pPr>
            <a:r>
              <a:rPr sz="1950" dirty="0">
                <a:latin typeface="Symbol"/>
                <a:cs typeface="Symbol"/>
              </a:rPr>
              <a:t></a:t>
            </a:r>
            <a:endParaRPr sz="1950">
              <a:latin typeface="Symbol"/>
              <a:cs typeface="Symbol"/>
            </a:endParaRPr>
          </a:p>
          <a:p>
            <a:pPr marL="431800">
              <a:lnSpc>
                <a:spcPts val="1945"/>
              </a:lnSpc>
            </a:pPr>
            <a:r>
              <a:rPr sz="1950" dirty="0">
                <a:latin typeface="Symbol"/>
                <a:cs typeface="Symbol"/>
              </a:rPr>
              <a:t>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298910" y="4570211"/>
            <a:ext cx="2388870" cy="308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25" b="1" i="1" spc="44" baseline="42735" dirty="0">
                <a:latin typeface="Times New Roman"/>
                <a:cs typeface="Times New Roman"/>
              </a:rPr>
              <a:t>a</a:t>
            </a:r>
            <a:r>
              <a:rPr sz="1650" b="1" spc="135" baseline="47979" dirty="0">
                <a:latin typeface="Times New Roman"/>
                <a:cs typeface="Times New Roman"/>
              </a:rPr>
              <a:t>2</a:t>
            </a:r>
            <a:r>
              <a:rPr sz="1650" b="1" i="1" spc="15" baseline="47979" dirty="0">
                <a:latin typeface="Times New Roman"/>
                <a:cs typeface="Times New Roman"/>
              </a:rPr>
              <a:t>n</a:t>
            </a:r>
            <a:r>
              <a:rPr sz="1650" b="1" i="1" spc="22" baseline="47979" dirty="0">
                <a:latin typeface="Times New Roman"/>
                <a:cs typeface="Times New Roman"/>
              </a:rPr>
              <a:t> </a:t>
            </a:r>
            <a:r>
              <a:rPr sz="2925" baseline="12820" dirty="0">
                <a:latin typeface="Symbol"/>
                <a:cs typeface="Symbol"/>
              </a:rPr>
              <a:t></a:t>
            </a:r>
            <a:r>
              <a:rPr sz="2925" spc="-315" baseline="12820" dirty="0">
                <a:latin typeface="Times New Roman"/>
                <a:cs typeface="Times New Roman"/>
              </a:rPr>
              <a:t> </a:t>
            </a:r>
            <a:r>
              <a:rPr sz="1950" b="1" dirty="0">
                <a:latin typeface="Times New Roman"/>
                <a:cs typeface="Times New Roman"/>
              </a:rPr>
              <a:t>,</a:t>
            </a:r>
            <a:r>
              <a:rPr sz="1950" b="1" spc="-130" dirty="0">
                <a:latin typeface="Times New Roman"/>
                <a:cs typeface="Times New Roman"/>
              </a:rPr>
              <a:t> </a:t>
            </a:r>
            <a:r>
              <a:rPr sz="1950" b="1" i="1" dirty="0">
                <a:latin typeface="Times New Roman"/>
                <a:cs typeface="Times New Roman"/>
              </a:rPr>
              <a:t>x</a:t>
            </a:r>
            <a:r>
              <a:rPr sz="1950" b="1" i="1" spc="20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</a:t>
            </a:r>
            <a:r>
              <a:rPr sz="1950" spc="45" dirty="0">
                <a:latin typeface="Times New Roman"/>
                <a:cs typeface="Times New Roman"/>
              </a:rPr>
              <a:t> </a:t>
            </a:r>
            <a:r>
              <a:rPr sz="2925" baseline="15669" dirty="0">
                <a:latin typeface="Symbol"/>
                <a:cs typeface="Symbol"/>
              </a:rPr>
              <a:t></a:t>
            </a:r>
            <a:r>
              <a:rPr sz="2925" spc="-300" baseline="15669" dirty="0">
                <a:latin typeface="Times New Roman"/>
                <a:cs typeface="Times New Roman"/>
              </a:rPr>
              <a:t> </a:t>
            </a:r>
            <a:r>
              <a:rPr sz="2925" b="1" i="1" spc="44" baseline="42735" dirty="0">
                <a:latin typeface="Times New Roman"/>
                <a:cs typeface="Times New Roman"/>
              </a:rPr>
              <a:t>x</a:t>
            </a:r>
            <a:r>
              <a:rPr sz="1650" b="1" spc="15" baseline="47979" dirty="0">
                <a:latin typeface="Times New Roman"/>
                <a:cs typeface="Times New Roman"/>
              </a:rPr>
              <a:t>2</a:t>
            </a:r>
            <a:r>
              <a:rPr sz="1650" b="1" spc="67" baseline="47979" dirty="0">
                <a:latin typeface="Times New Roman"/>
                <a:cs typeface="Times New Roman"/>
              </a:rPr>
              <a:t> </a:t>
            </a:r>
            <a:r>
              <a:rPr sz="2925" baseline="15669" dirty="0">
                <a:latin typeface="Symbol"/>
                <a:cs typeface="Symbol"/>
              </a:rPr>
              <a:t></a:t>
            </a:r>
            <a:r>
              <a:rPr sz="2925" spc="-315" baseline="15669" dirty="0">
                <a:latin typeface="Times New Roman"/>
                <a:cs typeface="Times New Roman"/>
              </a:rPr>
              <a:t> </a:t>
            </a:r>
            <a:r>
              <a:rPr sz="1950" b="1" dirty="0">
                <a:latin typeface="Times New Roman"/>
                <a:cs typeface="Times New Roman"/>
              </a:rPr>
              <a:t>,</a:t>
            </a:r>
            <a:r>
              <a:rPr sz="1950" b="1" spc="-310" dirty="0">
                <a:latin typeface="Times New Roman"/>
                <a:cs typeface="Times New Roman"/>
              </a:rPr>
              <a:t> </a:t>
            </a:r>
            <a:r>
              <a:rPr sz="1950" b="1" i="1" dirty="0">
                <a:latin typeface="Times New Roman"/>
                <a:cs typeface="Times New Roman"/>
              </a:rPr>
              <a:t>b</a:t>
            </a:r>
            <a:r>
              <a:rPr sz="1950" b="1" i="1" spc="-4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</a:t>
            </a:r>
            <a:r>
              <a:rPr sz="1950" spc="45" dirty="0">
                <a:latin typeface="Times New Roman"/>
                <a:cs typeface="Times New Roman"/>
              </a:rPr>
              <a:t> </a:t>
            </a:r>
            <a:r>
              <a:rPr sz="2925" spc="157" baseline="15669" dirty="0">
                <a:latin typeface="Symbol"/>
                <a:cs typeface="Symbol"/>
              </a:rPr>
              <a:t></a:t>
            </a:r>
            <a:r>
              <a:rPr sz="2925" b="1" i="1" spc="-120" baseline="42735" dirty="0">
                <a:latin typeface="Times New Roman"/>
                <a:cs typeface="Times New Roman"/>
              </a:rPr>
              <a:t>b</a:t>
            </a:r>
            <a:r>
              <a:rPr sz="1650" b="1" spc="15" baseline="47979" dirty="0">
                <a:latin typeface="Times New Roman"/>
                <a:cs typeface="Times New Roman"/>
              </a:rPr>
              <a:t>2</a:t>
            </a:r>
            <a:r>
              <a:rPr sz="1650" b="1" spc="67" baseline="47979" dirty="0">
                <a:latin typeface="Times New Roman"/>
                <a:cs typeface="Times New Roman"/>
              </a:rPr>
              <a:t> </a:t>
            </a:r>
            <a:r>
              <a:rPr sz="2925" baseline="15669" dirty="0">
                <a:latin typeface="Symbol"/>
                <a:cs typeface="Symbol"/>
              </a:rPr>
              <a:t></a:t>
            </a:r>
            <a:endParaRPr sz="2925" baseline="15669">
              <a:latin typeface="Symbol"/>
              <a:cs typeface="Symbo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004117" y="5191040"/>
            <a:ext cx="1624330" cy="8604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83260">
              <a:lnSpc>
                <a:spcPct val="100000"/>
              </a:lnSpc>
              <a:tabLst>
                <a:tab pos="1319530" algn="l"/>
              </a:tabLst>
            </a:pPr>
            <a:r>
              <a:rPr sz="1950" spc="75" dirty="0">
                <a:latin typeface="Symbol"/>
                <a:cs typeface="Symbol"/>
              </a:rPr>
              <a:t></a:t>
            </a:r>
            <a:r>
              <a:rPr sz="2925" b="1" i="1" spc="37" baseline="15669" dirty="0">
                <a:latin typeface="Times New Roman"/>
                <a:cs typeface="Times New Roman"/>
              </a:rPr>
              <a:t>a</a:t>
            </a:r>
            <a:r>
              <a:rPr sz="1100" b="1" i="1" spc="25" dirty="0">
                <a:latin typeface="Times New Roman"/>
                <a:cs typeface="Times New Roman"/>
              </a:rPr>
              <a:t>n</a:t>
            </a:r>
            <a:r>
              <a:rPr sz="1100" b="1" spc="10" dirty="0">
                <a:latin typeface="Times New Roman"/>
                <a:cs typeface="Times New Roman"/>
              </a:rPr>
              <a:t>1</a:t>
            </a:r>
            <a:r>
              <a:rPr sz="1100" b="1" dirty="0">
                <a:latin typeface="Times New Roman"/>
                <a:cs typeface="Times New Roman"/>
              </a:rPr>
              <a:t>	</a:t>
            </a:r>
            <a:r>
              <a:rPr sz="2925" b="1" i="1" spc="37" baseline="15669" dirty="0">
                <a:latin typeface="Times New Roman"/>
                <a:cs typeface="Times New Roman"/>
              </a:rPr>
              <a:t>a</a:t>
            </a:r>
            <a:r>
              <a:rPr sz="1100" b="1" i="1" spc="100" dirty="0">
                <a:latin typeface="Times New Roman"/>
                <a:cs typeface="Times New Roman"/>
              </a:rPr>
              <a:t>n</a:t>
            </a:r>
            <a:r>
              <a:rPr sz="1100" b="1" spc="10" dirty="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1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b="1" i="1" spc="10" dirty="0">
                <a:latin typeface="Times New Roman"/>
                <a:cs typeface="Times New Roman"/>
              </a:rPr>
              <a:t>x</a:t>
            </a:r>
            <a:r>
              <a:rPr sz="2000" b="1" i="1" spc="15" dirty="0">
                <a:latin typeface="Times New Roman"/>
                <a:cs typeface="Times New Roman"/>
              </a:rPr>
              <a:t> </a:t>
            </a:r>
            <a:r>
              <a:rPr sz="2000" spc="10" dirty="0">
                <a:latin typeface="Symbol"/>
                <a:cs typeface="Symbol"/>
              </a:rPr>
              <a:t></a:t>
            </a:r>
            <a:r>
              <a:rPr sz="2000" spc="160" dirty="0">
                <a:latin typeface="Times New Roman"/>
                <a:cs typeface="Times New Roman"/>
              </a:rPr>
              <a:t> </a:t>
            </a:r>
            <a:r>
              <a:rPr sz="2000" b="1" i="1" spc="20" dirty="0">
                <a:latin typeface="Times New Roman"/>
                <a:cs typeface="Times New Roman"/>
              </a:rPr>
              <a:t>A</a:t>
            </a:r>
            <a:r>
              <a:rPr sz="1725" spc="15" baseline="43478" dirty="0">
                <a:latin typeface="Symbol"/>
                <a:cs typeface="Symbol"/>
              </a:rPr>
              <a:t></a:t>
            </a:r>
            <a:r>
              <a:rPr sz="1725" b="1" spc="37" baseline="43478" dirty="0">
                <a:latin typeface="Times New Roman"/>
                <a:cs typeface="Times New Roman"/>
              </a:rPr>
              <a:t>1</a:t>
            </a:r>
            <a:r>
              <a:rPr sz="2000" b="1" i="1" spc="10" dirty="0">
                <a:latin typeface="Times New Roman"/>
                <a:cs typeface="Times New Roman"/>
              </a:rPr>
              <a:t>b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99848" y="5203253"/>
            <a:ext cx="145224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70280" algn="l"/>
              </a:tabLst>
            </a:pPr>
            <a:r>
              <a:rPr sz="2925" b="1" i="1" spc="44" baseline="18518" dirty="0">
                <a:latin typeface="Times New Roman"/>
                <a:cs typeface="Times New Roman"/>
              </a:rPr>
              <a:t>a</a:t>
            </a:r>
            <a:r>
              <a:rPr sz="1650" b="1" i="1" spc="15" baseline="5050" dirty="0">
                <a:latin typeface="Times New Roman"/>
                <a:cs typeface="Times New Roman"/>
              </a:rPr>
              <a:t>nn</a:t>
            </a:r>
            <a:r>
              <a:rPr sz="1650" b="1" i="1" spc="37" baseline="5050" dirty="0">
                <a:latin typeface="Times New Roman"/>
                <a:cs typeface="Times New Roman"/>
              </a:rPr>
              <a:t> </a:t>
            </a:r>
            <a:r>
              <a:rPr sz="2925" baseline="2849" dirty="0">
                <a:latin typeface="Symbol"/>
                <a:cs typeface="Symbol"/>
              </a:rPr>
              <a:t></a:t>
            </a:r>
            <a:r>
              <a:rPr sz="2925" baseline="2849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</a:t>
            </a:r>
            <a:r>
              <a:rPr sz="1950" spc="-229" dirty="0">
                <a:latin typeface="Times New Roman"/>
                <a:cs typeface="Times New Roman"/>
              </a:rPr>
              <a:t> </a:t>
            </a:r>
            <a:r>
              <a:rPr sz="2925" b="1" i="1" spc="37" baseline="15669" dirty="0">
                <a:latin typeface="Times New Roman"/>
                <a:cs typeface="Times New Roman"/>
              </a:rPr>
              <a:t>x</a:t>
            </a:r>
            <a:r>
              <a:rPr sz="1100" b="1" i="1" spc="10" dirty="0">
                <a:latin typeface="Times New Roman"/>
                <a:cs typeface="Times New Roman"/>
              </a:rPr>
              <a:t>n</a:t>
            </a:r>
            <a:r>
              <a:rPr sz="1100" b="1" i="1" spc="1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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231314" y="5203253"/>
            <a:ext cx="4565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spc="80" dirty="0">
                <a:latin typeface="Symbol"/>
                <a:cs typeface="Symbol"/>
              </a:rPr>
              <a:t></a:t>
            </a:r>
            <a:r>
              <a:rPr sz="2925" b="1" i="1" spc="-127" baseline="15669" dirty="0">
                <a:latin typeface="Times New Roman"/>
                <a:cs typeface="Times New Roman"/>
              </a:rPr>
              <a:t>b</a:t>
            </a:r>
            <a:r>
              <a:rPr sz="1100" b="1" i="1" spc="10" dirty="0">
                <a:latin typeface="Times New Roman"/>
                <a:cs typeface="Times New Roman"/>
              </a:rPr>
              <a:t>n</a:t>
            </a:r>
            <a:r>
              <a:rPr sz="1100" b="1" i="1" spc="15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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257883" y="4014422"/>
            <a:ext cx="49403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dirty="0">
                <a:latin typeface="Symbol"/>
                <a:cs typeface="Symbol"/>
              </a:rPr>
              <a:t></a:t>
            </a:r>
            <a:r>
              <a:rPr sz="1950" spc="-140" dirty="0">
                <a:latin typeface="Times New Roman"/>
                <a:cs typeface="Times New Roman"/>
              </a:rPr>
              <a:t> </a:t>
            </a:r>
            <a:r>
              <a:rPr sz="2925" b="1" i="1" baseline="2849" dirty="0">
                <a:latin typeface="Times New Roman"/>
                <a:cs typeface="Times New Roman"/>
              </a:rPr>
              <a:t>x </a:t>
            </a:r>
            <a:r>
              <a:rPr sz="2925" b="1" i="1" spc="-172" baseline="2849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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231314" y="4014422"/>
            <a:ext cx="4565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spc="165" dirty="0">
                <a:latin typeface="Symbol"/>
                <a:cs typeface="Symbol"/>
              </a:rPr>
              <a:t></a:t>
            </a:r>
            <a:r>
              <a:rPr sz="2925" b="1" i="1" baseline="2849" dirty="0">
                <a:latin typeface="Times New Roman"/>
                <a:cs typeface="Times New Roman"/>
              </a:rPr>
              <a:t>b </a:t>
            </a:r>
            <a:r>
              <a:rPr sz="2925" b="1" i="1" spc="-345" baseline="2849" dirty="0">
                <a:latin typeface="Times New Roman"/>
                <a:cs typeface="Times New Roman"/>
              </a:rPr>
              <a:t> </a:t>
            </a:r>
            <a:r>
              <a:rPr sz="1950" dirty="0">
                <a:latin typeface="Symbol"/>
                <a:cs typeface="Symbol"/>
              </a:rPr>
              <a:t>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674785" y="4011464"/>
            <a:ext cx="800735" cy="32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63575" algn="l"/>
              </a:tabLst>
            </a:pPr>
            <a:r>
              <a:rPr sz="2925" spc="232" baseline="-2849" dirty="0">
                <a:latin typeface="Symbol"/>
                <a:cs typeface="Symbol"/>
              </a:rPr>
              <a:t></a:t>
            </a:r>
            <a:r>
              <a:rPr sz="1950" b="1" i="1" dirty="0">
                <a:latin typeface="Times New Roman"/>
                <a:cs typeface="Times New Roman"/>
              </a:rPr>
              <a:t>a	a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05887" y="4011464"/>
            <a:ext cx="149860" cy="308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b="1" i="1" dirty="0">
                <a:latin typeface="Times New Roman"/>
                <a:cs typeface="Times New Roman"/>
              </a:rPr>
              <a:t>a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26302" y="4026661"/>
            <a:ext cx="1206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dirty="0">
                <a:latin typeface="Symbol"/>
                <a:cs typeface="Symbol"/>
              </a:rPr>
              <a:t>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257883" y="4256171"/>
            <a:ext cx="49403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85445" algn="l"/>
              </a:tabLst>
            </a:pPr>
            <a:r>
              <a:rPr sz="1950" dirty="0">
                <a:latin typeface="Symbol"/>
                <a:cs typeface="Symbol"/>
              </a:rPr>
              <a:t>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31314" y="4256171"/>
            <a:ext cx="4565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47980" algn="l"/>
              </a:tabLst>
            </a:pPr>
            <a:r>
              <a:rPr sz="1950" dirty="0">
                <a:latin typeface="Symbol"/>
                <a:cs typeface="Symbol"/>
              </a:rPr>
              <a:t>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674785" y="4268389"/>
            <a:ext cx="1206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dirty="0">
                <a:latin typeface="Symbol"/>
                <a:cs typeface="Symbol"/>
              </a:rPr>
              <a:t>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26302" y="4268389"/>
            <a:ext cx="12065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257883" y="4739679"/>
            <a:ext cx="49403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85445" algn="l"/>
              </a:tabLst>
            </a:pPr>
            <a:r>
              <a:rPr sz="1950" dirty="0">
                <a:latin typeface="Symbol"/>
                <a:cs typeface="Symbol"/>
              </a:rPr>
              <a:t>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231314" y="4739679"/>
            <a:ext cx="4565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47980" algn="l"/>
              </a:tabLst>
            </a:pPr>
            <a:r>
              <a:rPr sz="1950" dirty="0">
                <a:latin typeface="Symbol"/>
                <a:cs typeface="Symbol"/>
              </a:rPr>
              <a:t>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4626302" y="4751897"/>
            <a:ext cx="1125855" cy="546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50"/>
              </a:lnSpc>
            </a:pP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  <a:p>
            <a:pPr marL="12700">
              <a:lnSpc>
                <a:spcPts val="1995"/>
              </a:lnSpc>
              <a:tabLst>
                <a:tab pos="643890" algn="l"/>
                <a:tab pos="1017269" algn="l"/>
              </a:tabLst>
            </a:pPr>
            <a:r>
              <a:rPr sz="1950" dirty="0">
                <a:latin typeface="Symbol"/>
                <a:cs typeface="Symbol"/>
              </a:rPr>
              <a:t>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2925" baseline="2849" dirty="0">
                <a:latin typeface="Symbol"/>
                <a:cs typeface="Symbol"/>
              </a:rPr>
              <a:t></a:t>
            </a:r>
            <a:r>
              <a:rPr sz="2925" baseline="2849" dirty="0">
                <a:latin typeface="Times New Roman"/>
                <a:cs typeface="Times New Roman"/>
              </a:rPr>
              <a:t>	</a:t>
            </a:r>
            <a:r>
              <a:rPr sz="2925" baseline="2849" dirty="0">
                <a:latin typeface="Symbol"/>
                <a:cs typeface="Symbol"/>
              </a:rPr>
              <a:t></a:t>
            </a:r>
            <a:endParaRPr sz="2925" baseline="2849">
              <a:latin typeface="Symbol"/>
              <a:cs typeface="Symbo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231314" y="4981438"/>
            <a:ext cx="45656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47980" algn="l"/>
              </a:tabLst>
            </a:pPr>
            <a:r>
              <a:rPr sz="1950" dirty="0">
                <a:latin typeface="Symbol"/>
                <a:cs typeface="Symbol"/>
              </a:rPr>
              <a:t></a:t>
            </a:r>
            <a:r>
              <a:rPr sz="1950" dirty="0">
                <a:latin typeface="Times New Roman"/>
                <a:cs typeface="Times New Roman"/>
              </a:rPr>
              <a:t>	</a:t>
            </a:r>
            <a:r>
              <a:rPr sz="1950" dirty="0">
                <a:latin typeface="Symbol"/>
                <a:cs typeface="Symbol"/>
              </a:rPr>
              <a:t>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3846199" y="4061925"/>
            <a:ext cx="985759" cy="250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846199" y="4432295"/>
            <a:ext cx="985759" cy="250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2894745" y="4802654"/>
            <a:ext cx="2523837" cy="2502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443496" y="4814873"/>
            <a:ext cx="2171762" cy="2502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846199" y="5173014"/>
            <a:ext cx="985759" cy="2502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44" name="object 4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45" name="object 4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9000">
              <a:lnSpc>
                <a:spcPts val="3745"/>
              </a:lnSpc>
            </a:pPr>
            <a:r>
              <a:rPr sz="3200" spc="-35" dirty="0">
                <a:latin typeface="微软雅黑"/>
                <a:cs typeface="微软雅黑"/>
              </a:rPr>
              <a:t>例</a:t>
            </a:r>
            <a:r>
              <a:rPr sz="3200" spc="-20" dirty="0"/>
              <a:t>5.19</a:t>
            </a:r>
            <a:r>
              <a:rPr sz="3200" spc="25" dirty="0"/>
              <a:t> </a:t>
            </a:r>
            <a:r>
              <a:rPr sz="3200" spc="-35" dirty="0">
                <a:latin typeface="微软雅黑"/>
                <a:cs typeface="微软雅黑"/>
              </a:rPr>
              <a:t>用求逆矩阵</a:t>
            </a:r>
            <a:r>
              <a:rPr sz="3200" spc="-20" dirty="0"/>
              <a:t>A</a:t>
            </a:r>
            <a:r>
              <a:rPr sz="3200" spc="-35" dirty="0">
                <a:latin typeface="微软雅黑"/>
                <a:cs typeface="微软雅黑"/>
              </a:rPr>
              <a:t>的方法解线性方程组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259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2827782"/>
            <a:ext cx="2903220" cy="1040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命令如下：</a:t>
            </a:r>
            <a:endParaRPr sz="2000">
              <a:latin typeface="微软雅黑"/>
              <a:cs typeface="微软雅黑"/>
            </a:endParaRPr>
          </a:p>
          <a:p>
            <a:pPr marL="91440">
              <a:lnSpc>
                <a:spcPct val="100000"/>
              </a:lnSpc>
              <a:spcBef>
                <a:spcPts val="465"/>
              </a:spcBef>
            </a:pPr>
            <a:r>
              <a:rPr sz="2000" spc="-15" dirty="0">
                <a:latin typeface="Tahoma"/>
                <a:cs typeface="Tahoma"/>
              </a:rPr>
              <a:t>A = </a:t>
            </a:r>
            <a:r>
              <a:rPr sz="2000" spc="-20" dirty="0">
                <a:latin typeface="Tahoma"/>
                <a:cs typeface="Tahoma"/>
              </a:rPr>
              <a:t>[</a:t>
            </a:r>
            <a:r>
              <a:rPr sz="2000" spc="-10" dirty="0">
                <a:latin typeface="Tahoma"/>
                <a:cs typeface="Tahoma"/>
              </a:rPr>
              <a:t>1,2,3;1,</a:t>
            </a:r>
            <a:r>
              <a:rPr sz="2000" spc="-40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,</a:t>
            </a:r>
            <a:r>
              <a:rPr sz="2000" spc="-25" dirty="0">
                <a:latin typeface="Tahoma"/>
                <a:cs typeface="Tahoma"/>
              </a:rPr>
              <a:t>9</a:t>
            </a:r>
            <a:r>
              <a:rPr sz="2000" spc="-10" dirty="0">
                <a:latin typeface="Tahoma"/>
                <a:cs typeface="Tahoma"/>
              </a:rPr>
              <a:t>;1,8</a:t>
            </a:r>
            <a:r>
              <a:rPr sz="2000" spc="-20" dirty="0">
                <a:latin typeface="Tahoma"/>
                <a:cs typeface="Tahoma"/>
              </a:rPr>
              <a:t>,</a:t>
            </a:r>
            <a:r>
              <a:rPr sz="2000" spc="-15" dirty="0">
                <a:latin typeface="Tahoma"/>
                <a:cs typeface="Tahoma"/>
              </a:rPr>
              <a:t>2</a:t>
            </a:r>
            <a:r>
              <a:rPr sz="2000" spc="-25" dirty="0">
                <a:latin typeface="Tahoma"/>
                <a:cs typeface="Tahoma"/>
              </a:rPr>
              <a:t>7</a:t>
            </a:r>
            <a:r>
              <a:rPr sz="2000" spc="-10" dirty="0">
                <a:latin typeface="Tahoma"/>
                <a:cs typeface="Tahoma"/>
              </a:rPr>
              <a:t>];</a:t>
            </a:r>
            <a:endParaRPr sz="2000">
              <a:latin typeface="Tahoma"/>
              <a:cs typeface="Tahoma"/>
            </a:endParaRPr>
          </a:p>
          <a:p>
            <a:pPr marL="91440">
              <a:lnSpc>
                <a:spcPct val="100000"/>
              </a:lnSpc>
              <a:spcBef>
                <a:spcPts val="445"/>
              </a:spcBef>
            </a:pPr>
            <a:r>
              <a:rPr sz="2000" spc="-15" dirty="0">
                <a:latin typeface="Tahoma"/>
                <a:cs typeface="Tahoma"/>
              </a:rPr>
              <a:t>b =</a:t>
            </a:r>
            <a:r>
              <a:rPr sz="2000" spc="-10" dirty="0">
                <a:latin typeface="Tahoma"/>
                <a:cs typeface="Tahoma"/>
              </a:rPr>
              <a:t> [5</a:t>
            </a:r>
            <a:r>
              <a:rPr sz="2000" spc="-15" dirty="0">
                <a:latin typeface="Tahoma"/>
                <a:cs typeface="Tahoma"/>
              </a:rPr>
              <a:t>,</a:t>
            </a:r>
            <a:r>
              <a:rPr sz="2000" spc="-10" dirty="0">
                <a:latin typeface="Tahoma"/>
                <a:cs typeface="Tahoma"/>
              </a:rPr>
              <a:t>-2,</a:t>
            </a:r>
            <a:r>
              <a:rPr sz="2000" spc="-25" dirty="0">
                <a:latin typeface="Tahoma"/>
                <a:cs typeface="Tahoma"/>
              </a:rPr>
              <a:t>6</a:t>
            </a:r>
            <a:r>
              <a:rPr sz="2000" spc="-15" dirty="0">
                <a:latin typeface="Tahoma"/>
                <a:cs typeface="Tahoma"/>
              </a:rPr>
              <a:t>]</a:t>
            </a:r>
            <a:r>
              <a:rPr sz="2000" spc="-5" dirty="0">
                <a:latin typeface="Arial"/>
                <a:cs typeface="Arial"/>
              </a:rPr>
              <a:t>’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40866" y="3923538"/>
            <a:ext cx="1443355" cy="1773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Tahoma"/>
                <a:cs typeface="Tahoma"/>
              </a:rPr>
              <a:t>x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5" dirty="0">
                <a:latin typeface="Tahoma"/>
                <a:cs typeface="Tahoma"/>
              </a:rPr>
              <a:t> i</a:t>
            </a:r>
            <a:r>
              <a:rPr sz="2000" spc="-40" dirty="0">
                <a:latin typeface="Tahoma"/>
                <a:cs typeface="Tahoma"/>
              </a:rPr>
              <a:t>n</a:t>
            </a:r>
            <a:r>
              <a:rPr sz="2000" spc="-10" dirty="0">
                <a:latin typeface="Tahoma"/>
                <a:cs typeface="Tahoma"/>
              </a:rPr>
              <a:t>v(A</a:t>
            </a:r>
            <a:r>
              <a:rPr sz="2000" spc="-20" dirty="0">
                <a:latin typeface="Tahoma"/>
                <a:cs typeface="Tahoma"/>
              </a:rPr>
              <a:t>)</a:t>
            </a:r>
            <a:r>
              <a:rPr sz="2000" spc="-15" dirty="0">
                <a:latin typeface="Tahoma"/>
                <a:cs typeface="Tahoma"/>
              </a:rPr>
              <a:t>*b</a:t>
            </a:r>
            <a:endParaRPr sz="2000">
              <a:latin typeface="Tahoma"/>
              <a:cs typeface="Tahoma"/>
            </a:endParaRPr>
          </a:p>
          <a:p>
            <a:pPr marL="171450" marR="356235" indent="-159385">
              <a:lnSpc>
                <a:spcPct val="120000"/>
              </a:lnSpc>
            </a:pPr>
            <a:r>
              <a:rPr sz="2000" spc="-10" dirty="0">
                <a:latin typeface="Tahoma"/>
                <a:cs typeface="Tahoma"/>
              </a:rPr>
              <a:t>x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 23.0000</a:t>
            </a:r>
            <a:endParaRPr sz="2000">
              <a:latin typeface="Tahoma"/>
              <a:cs typeface="Tahoma"/>
            </a:endParaRPr>
          </a:p>
          <a:p>
            <a:pPr marR="255270" algn="ctr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ahoma"/>
                <a:cs typeface="Tahoma"/>
              </a:rPr>
              <a:t>-1</a:t>
            </a:r>
            <a:r>
              <a:rPr sz="2000" spc="-35" dirty="0">
                <a:latin typeface="Tahoma"/>
                <a:cs typeface="Tahoma"/>
              </a:rPr>
              <a:t>4</a:t>
            </a:r>
            <a:r>
              <a:rPr sz="2000" spc="-10" dirty="0">
                <a:latin typeface="Tahoma"/>
                <a:cs typeface="Tahoma"/>
              </a:rPr>
              <a:t>.50</a:t>
            </a:r>
            <a:r>
              <a:rPr sz="2000" spc="-25" dirty="0">
                <a:latin typeface="Tahoma"/>
                <a:cs typeface="Tahoma"/>
              </a:rPr>
              <a:t>0</a:t>
            </a:r>
            <a:r>
              <a:rPr sz="2000" spc="-15" dirty="0">
                <a:latin typeface="Tahoma"/>
                <a:cs typeface="Tahoma"/>
              </a:rPr>
              <a:t>0</a:t>
            </a:r>
            <a:endParaRPr sz="2000">
              <a:latin typeface="Tahoma"/>
              <a:cs typeface="Tahoma"/>
            </a:endParaRPr>
          </a:p>
          <a:p>
            <a:pPr marR="164465" algn="ctr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latin typeface="Tahoma"/>
                <a:cs typeface="Tahoma"/>
              </a:rPr>
              <a:t>3.6667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95929" y="3923538"/>
            <a:ext cx="1131570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%x =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20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2000" spc="-5" dirty="0">
                <a:solidFill>
                  <a:srgbClr val="008000"/>
                </a:solidFill>
                <a:latin typeface="Tahoma"/>
                <a:cs typeface="Tahoma"/>
              </a:rPr>
              <a:t>\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b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1617" y="5754116"/>
            <a:ext cx="3324225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spc="-20" dirty="0">
                <a:latin typeface="微软雅黑"/>
                <a:cs typeface="微软雅黑"/>
              </a:rPr>
              <a:t>也可以运用左除运算符求解。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4043" y="1147686"/>
            <a:ext cx="2049145" cy="378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aseline="-3472" dirty="0">
                <a:latin typeface="Symbol"/>
                <a:cs typeface="Symbol"/>
              </a:rPr>
              <a:t></a:t>
            </a:r>
            <a:r>
              <a:rPr sz="3600" spc="-419" baseline="-3472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x</a:t>
            </a:r>
            <a:r>
              <a:rPr sz="2400" b="1" i="1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r>
              <a:rPr sz="2400" b="1" spc="-27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y</a:t>
            </a:r>
            <a:r>
              <a:rPr sz="2400" b="1" i="1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b="1" spc="105" dirty="0">
                <a:latin typeface="Times New Roman"/>
                <a:cs typeface="Times New Roman"/>
              </a:rPr>
              <a:t>3</a:t>
            </a:r>
            <a:r>
              <a:rPr sz="2400" b="1" i="1" dirty="0">
                <a:latin typeface="Times New Roman"/>
                <a:cs typeface="Times New Roman"/>
              </a:rPr>
              <a:t>z</a:t>
            </a:r>
            <a:r>
              <a:rPr sz="2400" b="1" i="1" spc="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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04043" y="1604113"/>
            <a:ext cx="221551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aseline="32407" dirty="0">
                <a:latin typeface="Symbol"/>
                <a:cs typeface="Symbol"/>
              </a:rPr>
              <a:t></a:t>
            </a:r>
            <a:r>
              <a:rPr sz="3600" spc="-419" baseline="32407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x</a:t>
            </a:r>
            <a:r>
              <a:rPr sz="2400" b="1" i="1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1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</a:t>
            </a:r>
            <a:r>
              <a:rPr sz="2400" b="1" spc="-27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y</a:t>
            </a:r>
            <a:r>
              <a:rPr sz="2400" b="1" i="1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125" dirty="0">
                <a:latin typeface="Times New Roman"/>
                <a:cs typeface="Times New Roman"/>
              </a:rPr>
              <a:t> </a:t>
            </a:r>
            <a:r>
              <a:rPr sz="2400" b="1" spc="105" dirty="0">
                <a:latin typeface="Times New Roman"/>
                <a:cs typeface="Times New Roman"/>
              </a:rPr>
              <a:t>9</a:t>
            </a:r>
            <a:r>
              <a:rPr sz="2400" b="1" i="1" dirty="0">
                <a:latin typeface="Times New Roman"/>
                <a:cs typeface="Times New Roman"/>
              </a:rPr>
              <a:t>z</a:t>
            </a:r>
            <a:r>
              <a:rPr sz="2400" b="1" i="1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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25" dirty="0">
                <a:latin typeface="Symbol"/>
                <a:cs typeface="Symbol"/>
              </a:rPr>
              <a:t>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04043" y="2060842"/>
            <a:ext cx="2201545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aseline="19675" dirty="0">
                <a:latin typeface="Symbol"/>
                <a:cs typeface="Symbol"/>
              </a:rPr>
              <a:t></a:t>
            </a:r>
            <a:r>
              <a:rPr sz="3600" spc="-419" baseline="19675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x</a:t>
            </a:r>
            <a:r>
              <a:rPr sz="2400" b="1" i="1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1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8</a:t>
            </a:r>
            <a:r>
              <a:rPr sz="2400" b="1" spc="-270" dirty="0">
                <a:latin typeface="Times New Roman"/>
                <a:cs typeface="Times New Roman"/>
              </a:rPr>
              <a:t> </a:t>
            </a:r>
            <a:r>
              <a:rPr sz="2400" b="1" i="1" dirty="0">
                <a:latin typeface="Times New Roman"/>
                <a:cs typeface="Times New Roman"/>
              </a:rPr>
              <a:t>y</a:t>
            </a:r>
            <a:r>
              <a:rPr sz="2400" b="1" i="1" spc="-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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</a:t>
            </a:r>
            <a:r>
              <a:rPr sz="2400" b="1" spc="140" dirty="0">
                <a:latin typeface="Times New Roman"/>
                <a:cs typeface="Times New Roman"/>
              </a:rPr>
              <a:t>7</a:t>
            </a:r>
            <a:r>
              <a:rPr sz="2400" b="1" i="1" dirty="0">
                <a:latin typeface="Times New Roman"/>
                <a:cs typeface="Times New Roman"/>
              </a:rPr>
              <a:t>z</a:t>
            </a:r>
            <a:r>
              <a:rPr sz="2400" b="1" i="1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Symbol"/>
                <a:cs typeface="Symbol"/>
              </a:rPr>
              <a:t>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104043" y="1651950"/>
            <a:ext cx="176530" cy="37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Symbol"/>
                <a:cs typeface="Symbol"/>
              </a:rPr>
              <a:t>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04043" y="2137380"/>
            <a:ext cx="176530" cy="372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Symbol"/>
                <a:cs typeface="Symbol"/>
              </a:rPr>
              <a:t></a:t>
            </a:r>
            <a:endParaRPr sz="240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9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6924040" cy="1732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【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例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12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spc="-229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6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600" spc="-240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计算半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径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为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600" spc="-12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spc="-16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2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的圆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周长和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面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积。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12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1749425" algn="l"/>
              </a:tabLst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200" spc="-125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2200" spc="-204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200" spc="-120" dirty="0">
                <a:solidFill>
                  <a:srgbClr val="4D009A"/>
                </a:solidFill>
                <a:latin typeface="Arial"/>
                <a:cs typeface="Arial"/>
              </a:rPr>
              <a:t>d</a:t>
            </a:r>
            <a:r>
              <a:rPr sz="2200" spc="-100" dirty="0">
                <a:solidFill>
                  <a:srgbClr val="4D009A"/>
                </a:solidFill>
                <a:latin typeface="Arial"/>
                <a:cs typeface="Arial"/>
              </a:rPr>
              <a:t>ius=5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200" spc="-22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135" dirty="0">
                <a:solidFill>
                  <a:srgbClr val="4D009A"/>
                </a:solidFill>
                <a:latin typeface="Arial"/>
                <a:cs typeface="Arial"/>
              </a:rPr>
              <a:t>;</a:t>
            </a:r>
            <a:r>
              <a:rPr sz="22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200" spc="-135" dirty="0">
                <a:solidFill>
                  <a:srgbClr val="4D009A"/>
                </a:solidFill>
                <a:latin typeface="Arial"/>
                <a:cs typeface="Arial"/>
              </a:rPr>
              <a:t>%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圆的半径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200" spc="-2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200" spc="-120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2200" spc="-32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200" spc="-3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200" spc="175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200" spc="-65" dirty="0">
                <a:solidFill>
                  <a:srgbClr val="4D009A"/>
                </a:solidFill>
                <a:latin typeface="Arial"/>
                <a:cs typeface="Arial"/>
              </a:rPr>
              <a:t>p</a:t>
            </a:r>
            <a:r>
              <a:rPr sz="2200" spc="-20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200" spc="-65" dirty="0">
                <a:solidFill>
                  <a:srgbClr val="4D009A"/>
                </a:solidFill>
                <a:latin typeface="Arial"/>
                <a:cs typeface="Arial"/>
              </a:rPr>
              <a:t>*5</a:t>
            </a:r>
            <a:r>
              <a:rPr sz="2200" spc="-110" dirty="0">
                <a:solidFill>
                  <a:srgbClr val="4D009A"/>
                </a:solidFill>
                <a:latin typeface="Arial"/>
                <a:cs typeface="Arial"/>
              </a:rPr>
              <a:t>.2^</a:t>
            </a:r>
            <a:r>
              <a:rPr sz="2200" spc="-13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200" spc="-135" dirty="0">
                <a:solidFill>
                  <a:srgbClr val="4D009A"/>
                </a:solidFill>
                <a:latin typeface="Arial"/>
                <a:cs typeface="Arial"/>
              </a:rPr>
              <a:t>,</a:t>
            </a:r>
            <a:r>
              <a:rPr sz="2200" spc="-5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200" spc="-125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2200" spc="-50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200" spc="-75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2200" spc="-105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2200" spc="-130" dirty="0">
                <a:solidFill>
                  <a:srgbClr val="4D009A"/>
                </a:solidFill>
                <a:latin typeface="Arial"/>
                <a:cs typeface="Arial"/>
              </a:rPr>
              <a:t>le</a:t>
            </a:r>
            <a:r>
              <a:rPr sz="2200" spc="-180" dirty="0">
                <a:solidFill>
                  <a:srgbClr val="4D009A"/>
                </a:solidFill>
                <a:latin typeface="Arial"/>
                <a:cs typeface="Arial"/>
              </a:rPr>
              <a:t>_</a:t>
            </a:r>
            <a:r>
              <a:rPr sz="2200" spc="-50" dirty="0">
                <a:solidFill>
                  <a:srgbClr val="4D009A"/>
                </a:solidFill>
                <a:latin typeface="Arial"/>
                <a:cs typeface="Arial"/>
              </a:rPr>
              <a:t>len</a:t>
            </a:r>
            <a:r>
              <a:rPr sz="2200" spc="-6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200" spc="-80" dirty="0">
                <a:solidFill>
                  <a:srgbClr val="4D009A"/>
                </a:solidFill>
                <a:latin typeface="Arial"/>
                <a:cs typeface="Arial"/>
              </a:rPr>
              <a:t>2*pi*5.2</a:t>
            </a:r>
            <a:endParaRPr sz="22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70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200" spc="-1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ea</a:t>
            </a:r>
            <a:r>
              <a:rPr sz="2200" spc="-20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=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1617" y="3155441"/>
            <a:ext cx="2160905" cy="1144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357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8</a:t>
            </a:r>
            <a:r>
              <a:rPr sz="2200" spc="-30" dirty="0">
                <a:solidFill>
                  <a:srgbClr val="003300"/>
                </a:solidFill>
                <a:latin typeface="Tahoma"/>
                <a:cs typeface="Tahoma"/>
              </a:rPr>
              <a:t>4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.94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8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7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ci</a:t>
            </a:r>
            <a:r>
              <a:rPr sz="2200" spc="-1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cle_len</a:t>
            </a:r>
            <a:r>
              <a:rPr sz="2200" spc="-20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=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1148080">
              <a:lnSpc>
                <a:spcPct val="100000"/>
              </a:lnSpc>
            </a:pP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32.</a:t>
            </a:r>
            <a:r>
              <a:rPr sz="2200" spc="-10" dirty="0">
                <a:solidFill>
                  <a:srgbClr val="003300"/>
                </a:solidFill>
                <a:latin typeface="Tahoma"/>
                <a:cs typeface="Tahoma"/>
              </a:rPr>
              <a:t>6</a:t>
            </a:r>
            <a:r>
              <a:rPr sz="2200" dirty="0">
                <a:solidFill>
                  <a:srgbClr val="003300"/>
                </a:solidFill>
                <a:latin typeface="Tahoma"/>
                <a:cs typeface="Tahoma"/>
              </a:rPr>
              <a:t>726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24680" y="3142107"/>
            <a:ext cx="4465320" cy="2795778"/>
          </a:xfrm>
          <a:custGeom>
            <a:avLst/>
            <a:gdLst/>
            <a:ahLst/>
            <a:cxnLst/>
            <a:rect l="l" t="t" r="r" b="b"/>
            <a:pathLst>
              <a:path w="4465320" h="2795778">
                <a:moveTo>
                  <a:pt x="0" y="2795778"/>
                </a:moveTo>
                <a:lnTo>
                  <a:pt x="4465320" y="2795778"/>
                </a:lnTo>
                <a:lnTo>
                  <a:pt x="4465320" y="0"/>
                </a:lnTo>
                <a:lnTo>
                  <a:pt x="0" y="0"/>
                </a:lnTo>
                <a:lnTo>
                  <a:pt x="0" y="2795778"/>
                </a:lnTo>
                <a:close/>
              </a:path>
            </a:pathLst>
          </a:custGeom>
          <a:ln w="9906">
            <a:solidFill>
              <a:srgbClr val="FF66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03294" y="3183890"/>
            <a:ext cx="4351020" cy="614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以上两例，命令行中用到了等号“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=</a:t>
            </a:r>
            <a:r>
              <a:rPr sz="18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计算结果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不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再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赋</a:t>
            </a:r>
            <a:r>
              <a:rPr sz="1800" spc="25" dirty="0">
                <a:solidFill>
                  <a:srgbClr val="4D009A"/>
                </a:solidFill>
                <a:latin typeface="微软雅黑"/>
                <a:cs typeface="微软雅黑"/>
              </a:rPr>
              <a:t>给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“</a:t>
            </a:r>
            <a:r>
              <a:rPr sz="1800" b="1" spc="-15" dirty="0">
                <a:solidFill>
                  <a:srgbClr val="4D009A"/>
                </a:solidFill>
                <a:latin typeface="Tahoma"/>
                <a:cs typeface="Tahoma"/>
              </a:rPr>
              <a:t>ans</a:t>
            </a:r>
            <a:r>
              <a:rPr sz="18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，而是赋给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46194" y="3791204"/>
            <a:ext cx="4075429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用户指定的变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量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y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、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area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、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cir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cle_len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03294" y="4130537"/>
            <a:ext cx="4274820" cy="1756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350" indent="-342900" algn="just">
              <a:lnSpc>
                <a:spcPct val="98800"/>
              </a:lnSpc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无论是预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定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义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变量还是用户自定义变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量 都被存储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在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系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统的工作空间内，即系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统 定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义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的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一个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存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储窗口变量的内存空间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355600" marR="26034" indent="-342900" algn="just">
              <a:lnSpc>
                <a:spcPct val="100000"/>
              </a:lnSpc>
              <a:spcBef>
                <a:spcPts val="434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Wh</a:t>
            </a:r>
            <a:r>
              <a:rPr sz="1800" b="1" spc="-5" dirty="0">
                <a:solidFill>
                  <a:srgbClr val="4D009A"/>
                </a:solidFill>
                <a:latin typeface="Tahoma"/>
                <a:cs typeface="Tahoma"/>
              </a:rPr>
              <a:t>o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、</a:t>
            </a:r>
            <a:r>
              <a:rPr sz="1800" b="1" spc="-15" dirty="0">
                <a:solidFill>
                  <a:srgbClr val="4D009A"/>
                </a:solidFill>
                <a:latin typeface="Tahoma"/>
                <a:cs typeface="Tahoma"/>
              </a:rPr>
              <a:t>whos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命令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用来显示工作空间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的 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变量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clear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命令用来清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除工作空间的变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量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9950">
              <a:lnSpc>
                <a:spcPts val="4315"/>
              </a:lnSpc>
            </a:pPr>
            <a:r>
              <a:rPr spc="-20" dirty="0"/>
              <a:t>5</a:t>
            </a:r>
            <a:r>
              <a:rPr spc="-95" dirty="0"/>
              <a:t>.</a:t>
            </a:r>
            <a:r>
              <a:rPr spc="-20" dirty="0"/>
              <a:t>7 </a:t>
            </a:r>
            <a:r>
              <a:rPr dirty="0">
                <a:latin typeface="微软雅黑"/>
                <a:cs typeface="微软雅黑"/>
              </a:rPr>
              <a:t>矩阵行列式值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1025" rIns="0" bIns="0" rtlCol="0">
            <a:spAutoFit/>
          </a:bodyPr>
          <a:lstStyle/>
          <a:p>
            <a:pPr marL="791210">
              <a:lnSpc>
                <a:spcPct val="100000"/>
              </a:lnSpc>
            </a:pPr>
            <a:r>
              <a:rPr spc="-20" dirty="0">
                <a:latin typeface="微软雅黑"/>
                <a:cs typeface="微软雅黑"/>
              </a:rPr>
              <a:t>把一个方程看做一个行列式，并按行列式的规则求值，称为行列式</a:t>
            </a:r>
          </a:p>
          <a:p>
            <a:pPr marL="473709">
              <a:lnSpc>
                <a:spcPct val="100000"/>
              </a:lnSpc>
              <a:spcBef>
                <a:spcPts val="480"/>
              </a:spcBef>
            </a:pPr>
            <a:r>
              <a:rPr spc="-5" dirty="0">
                <a:latin typeface="微软雅黑"/>
                <a:cs typeface="微软雅黑"/>
              </a:rPr>
              <a:t>的值。</a:t>
            </a:r>
            <a:r>
              <a:rPr dirty="0">
                <a:latin typeface="微软雅黑"/>
                <a:cs typeface="微软雅黑"/>
              </a:rPr>
              <a:t>在</a:t>
            </a:r>
            <a:r>
              <a:rPr spc="-10" dirty="0">
                <a:latin typeface="Tahoma"/>
                <a:cs typeface="Tahoma"/>
              </a:rPr>
              <a:t>Matla</a:t>
            </a:r>
            <a:r>
              <a:rPr spc="-20" dirty="0">
                <a:latin typeface="Tahoma"/>
                <a:cs typeface="Tahoma"/>
              </a:rPr>
              <a:t>b</a:t>
            </a:r>
            <a:r>
              <a:rPr spc="-5" dirty="0">
                <a:latin typeface="微软雅黑"/>
                <a:cs typeface="微软雅黑"/>
              </a:rPr>
              <a:t>中，使用函数</a:t>
            </a:r>
            <a:r>
              <a:rPr dirty="0">
                <a:latin typeface="Tahoma"/>
                <a:cs typeface="Tahoma"/>
              </a:rPr>
              <a:t>de</a:t>
            </a:r>
            <a:r>
              <a:rPr spc="-10" dirty="0">
                <a:latin typeface="Tahoma"/>
                <a:cs typeface="Tahoma"/>
              </a:rPr>
              <a:t>t(A</a:t>
            </a:r>
            <a:r>
              <a:rPr spc="-15" dirty="0">
                <a:latin typeface="Tahoma"/>
                <a:cs typeface="Tahoma"/>
              </a:rPr>
              <a:t>)</a:t>
            </a:r>
            <a:r>
              <a:rPr dirty="0">
                <a:latin typeface="微软雅黑"/>
                <a:cs typeface="微软雅黑"/>
              </a:rPr>
              <a:t>得到。</a:t>
            </a:r>
          </a:p>
          <a:p>
            <a:pPr marL="473709">
              <a:lnSpc>
                <a:spcPct val="100000"/>
              </a:lnSpc>
              <a:spcBef>
                <a:spcPts val="480"/>
              </a:spcBef>
            </a:pPr>
            <a:r>
              <a:rPr spc="-20" dirty="0">
                <a:solidFill>
                  <a:srgbClr val="FF0000"/>
                </a:solidFill>
                <a:latin typeface="微软雅黑"/>
                <a:cs typeface="微软雅黑"/>
              </a:rPr>
              <a:t>例如：</a:t>
            </a:r>
          </a:p>
          <a:p>
            <a:pPr marL="552450">
              <a:lnSpc>
                <a:spcPct val="100000"/>
              </a:lnSpc>
              <a:spcBef>
                <a:spcPts val="465"/>
              </a:spcBef>
            </a:pPr>
            <a:r>
              <a:rPr spc="-15" dirty="0">
                <a:solidFill>
                  <a:srgbClr val="0000FF"/>
                </a:solidFill>
                <a:latin typeface="Tahoma"/>
                <a:cs typeface="Tahoma"/>
              </a:rPr>
              <a:t>A = </a:t>
            </a:r>
            <a:r>
              <a:rPr spc="-5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and(5)</a:t>
            </a:r>
          </a:p>
          <a:p>
            <a:pPr marL="552450">
              <a:lnSpc>
                <a:spcPct val="100000"/>
              </a:lnSpc>
              <a:spcBef>
                <a:spcPts val="480"/>
              </a:spcBef>
            </a:pPr>
            <a:r>
              <a:rPr spc="-15" dirty="0">
                <a:latin typeface="Tahoma"/>
                <a:cs typeface="Tahoma"/>
              </a:rPr>
              <a:t>A =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21588" y="5337047"/>
            <a:ext cx="1045844" cy="676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B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171450">
              <a:lnSpc>
                <a:spcPct val="100000"/>
              </a:lnSpc>
              <a:spcBef>
                <a:spcPts val="480"/>
              </a:spcBef>
            </a:pPr>
            <a:r>
              <a:rPr sz="2000" spc="-10" dirty="0">
                <a:latin typeface="Tahoma"/>
                <a:cs typeface="Tahoma"/>
              </a:rPr>
              <a:t>-0.00</a:t>
            </a:r>
            <a:r>
              <a:rPr sz="2000" spc="-25" dirty="0">
                <a:latin typeface="Tahoma"/>
                <a:cs typeface="Tahoma"/>
              </a:rPr>
              <a:t>7</a:t>
            </a:r>
            <a:r>
              <a:rPr sz="2000" spc="-15" dirty="0">
                <a:latin typeface="Tahoma"/>
                <a:cs typeface="Tahoma"/>
              </a:rPr>
              <a:t>1</a:t>
            </a:r>
            <a:endParaRPr sz="2000">
              <a:latin typeface="Tahoma"/>
              <a:cs typeface="Tahoma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08888" y="3122408"/>
          <a:ext cx="5395494" cy="2209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4914"/>
                <a:gridCol w="987023"/>
                <a:gridCol w="1084291"/>
                <a:gridCol w="1083983"/>
                <a:gridCol w="955281"/>
              </a:tblGrid>
              <a:tr h="373253"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0.9501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7621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0.6154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0.4057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0.0579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59"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0.2311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0.4565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7919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0.9355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0.3529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0.6068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0.0185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0.9218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0.9169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0.8132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654"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0.4860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0.8214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</a:t>
                      </a:r>
                      <a:r>
                        <a:rPr sz="2000" spc="-45" dirty="0">
                          <a:latin typeface="Tahoma"/>
                          <a:cs typeface="Tahoma"/>
                        </a:rPr>
                        <a:t>.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7382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0.4103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30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0.0099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6014">
                <a:tc>
                  <a:txBody>
                    <a:bodyPr/>
                    <a:lstStyle/>
                    <a:p>
                      <a:pPr marL="26352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0.8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9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13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0.4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4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47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0.1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7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63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9385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0.89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3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6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0020">
                        <a:lnSpc>
                          <a:spcPct val="100000"/>
                        </a:lnSpc>
                      </a:pPr>
                      <a:r>
                        <a:rPr sz="2000" dirty="0">
                          <a:latin typeface="Tahoma"/>
                          <a:cs typeface="Tahoma"/>
                        </a:rPr>
                        <a:t>0.13</a:t>
                      </a:r>
                      <a:r>
                        <a:rPr sz="2000" spc="-5" dirty="0">
                          <a:latin typeface="Tahoma"/>
                          <a:cs typeface="Tahoma"/>
                        </a:rPr>
                        <a:t>8</a:t>
                      </a:r>
                      <a:r>
                        <a:rPr sz="2000" dirty="0">
                          <a:latin typeface="Tahoma"/>
                          <a:cs typeface="Tahoma"/>
                        </a:rPr>
                        <a:t>9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7335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B</a:t>
                      </a:r>
                      <a:r>
                        <a:rPr sz="2000" spc="-5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=</a:t>
                      </a:r>
                      <a:r>
                        <a:rPr sz="20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det</a:t>
                      </a:r>
                      <a:r>
                        <a:rPr sz="20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A)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48767" rIns="0" bIns="0" rtlCol="0">
            <a:spAutoFit/>
          </a:bodyPr>
          <a:lstStyle/>
          <a:p>
            <a:pPr marL="2922905">
              <a:lnSpc>
                <a:spcPts val="7025"/>
              </a:lnSpc>
            </a:pPr>
            <a:r>
              <a:rPr dirty="0"/>
              <a:t>Matlab</a:t>
            </a:r>
            <a:r>
              <a:rPr spc="-5" dirty="0">
                <a:latin typeface="微软雅黑"/>
                <a:cs typeface="微软雅黑"/>
              </a:rPr>
              <a:t>数值计算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56552" y="3438905"/>
            <a:ext cx="1597025" cy="59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85"/>
              </a:lnSpc>
            </a:pP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第</a:t>
            </a:r>
            <a:r>
              <a:rPr sz="4000" spc="-5" dirty="0">
                <a:solidFill>
                  <a:srgbClr val="3333CC"/>
                </a:solidFill>
                <a:latin typeface="Tahoma"/>
                <a:cs typeface="Tahoma"/>
              </a:rPr>
              <a:t>10</a:t>
            </a:r>
            <a:r>
              <a:rPr sz="4000" dirty="0">
                <a:solidFill>
                  <a:srgbClr val="3333CC"/>
                </a:solidFill>
                <a:latin typeface="微软雅黑"/>
                <a:cs typeface="微软雅黑"/>
              </a:rPr>
              <a:t>讲</a:t>
            </a:r>
            <a:endParaRPr sz="4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5680">
              <a:lnSpc>
                <a:spcPts val="4215"/>
              </a:lnSpc>
            </a:pPr>
            <a:r>
              <a:rPr spc="-20" dirty="0"/>
              <a:t>6.1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多项式</a:t>
            </a:r>
            <a:r>
              <a:rPr spc="-20" dirty="0"/>
              <a:t>(polynomial)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7541" y="1167891"/>
            <a:ext cx="6283325" cy="4149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dirty="0">
                <a:latin typeface="微软雅黑"/>
                <a:cs typeface="微软雅黑"/>
              </a:rPr>
              <a:t>多项式的</a:t>
            </a:r>
            <a:r>
              <a:rPr sz="2800" dirty="0">
                <a:latin typeface="Tahoma"/>
                <a:cs typeface="Tahoma"/>
              </a:rPr>
              <a:t>M</a:t>
            </a:r>
            <a:r>
              <a:rPr sz="2800" spc="-160" dirty="0">
                <a:latin typeface="Tahoma"/>
                <a:cs typeface="Tahoma"/>
              </a:rPr>
              <a:t>A</a:t>
            </a:r>
            <a:r>
              <a:rPr sz="2800" dirty="0">
                <a:latin typeface="Tahoma"/>
                <a:cs typeface="Tahoma"/>
              </a:rPr>
              <a:t>T</a:t>
            </a:r>
            <a:r>
              <a:rPr sz="2800" spc="-55" dirty="0">
                <a:latin typeface="Tahoma"/>
                <a:cs typeface="Tahoma"/>
              </a:rPr>
              <a:t>L</a:t>
            </a:r>
            <a:r>
              <a:rPr sz="2800" dirty="0">
                <a:latin typeface="Tahoma"/>
                <a:cs typeface="Tahoma"/>
              </a:rPr>
              <a:t>A</a:t>
            </a:r>
            <a:r>
              <a:rPr sz="2800" spc="-10" dirty="0">
                <a:latin typeface="Tahoma"/>
                <a:cs typeface="Tahoma"/>
              </a:rPr>
              <a:t>B</a:t>
            </a:r>
            <a:r>
              <a:rPr sz="2800" dirty="0">
                <a:latin typeface="微软雅黑"/>
                <a:cs typeface="微软雅黑"/>
              </a:rPr>
              <a:t>表达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900"/>
              </a:lnSpc>
              <a:spcBef>
                <a:spcPts val="16"/>
              </a:spcBef>
            </a:pPr>
            <a:endParaRPr sz="9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微软雅黑"/>
                <a:cs typeface="微软雅黑"/>
              </a:rPr>
              <a:t>多项式由一个行向量表示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750"/>
              </a:lnSpc>
              <a:spcBef>
                <a:spcPts val="21"/>
              </a:spcBef>
            </a:pPr>
            <a:endParaRPr sz="75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该向量元素是该多项式的系数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927100">
              <a:lnSpc>
                <a:spcPct val="100000"/>
              </a:lnSpc>
              <a:tabLst>
                <a:tab pos="13836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且按降幂次序排列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800"/>
              </a:lnSpc>
              <a:spcBef>
                <a:spcPts val="11"/>
              </a:spcBef>
            </a:pPr>
            <a:endParaRPr sz="800"/>
          </a:p>
          <a:p>
            <a:pPr marL="469900">
              <a:lnSpc>
                <a:spcPct val="100000"/>
              </a:lnSpc>
            </a:pPr>
            <a:r>
              <a:rPr sz="2400" spc="-5" dirty="0">
                <a:latin typeface="微软雅黑"/>
                <a:cs typeface="微软雅黑"/>
              </a:rPr>
              <a:t>如：多项式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2400" baseline="24305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－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12x</a:t>
            </a:r>
            <a:r>
              <a:rPr sz="2400" baseline="24305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r>
              <a:rPr sz="2400" spc="-5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25x</a:t>
            </a:r>
            <a:r>
              <a:rPr sz="2400" spc="-5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116</a:t>
            </a:r>
            <a:r>
              <a:rPr sz="2400" spc="-5" dirty="0">
                <a:latin typeface="微软雅黑"/>
                <a:cs typeface="微软雅黑"/>
              </a:rPr>
              <a:t>由行向量：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16"/>
              </a:spcBef>
            </a:pPr>
            <a:endParaRPr sz="850"/>
          </a:p>
          <a:p>
            <a:pPr marL="1327150">
              <a:lnSpc>
                <a:spcPct val="100000"/>
              </a:lnSpc>
              <a:tabLst>
                <a:tab pos="2191385" algn="l"/>
                <a:tab pos="2827655" algn="l"/>
                <a:tab pos="3185160" algn="l"/>
                <a:tab pos="3708400" algn="l"/>
              </a:tabLst>
            </a:pP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p=[1	</a:t>
            </a:r>
            <a:r>
              <a:rPr sz="2400" spc="-5" dirty="0">
                <a:solidFill>
                  <a:srgbClr val="003300"/>
                </a:solidFill>
                <a:latin typeface="Tahoma"/>
                <a:cs typeface="Tahoma"/>
              </a:rPr>
              <a:t>-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12</a:t>
            </a: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	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0</a:t>
            </a: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	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25</a:t>
            </a: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	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116</a:t>
            </a:r>
            <a:r>
              <a:rPr sz="2400" spc="-20" dirty="0">
                <a:solidFill>
                  <a:srgbClr val="003300"/>
                </a:solidFill>
                <a:latin typeface="Tahoma"/>
                <a:cs typeface="Tahoma"/>
              </a:rPr>
              <a:t>]</a:t>
            </a:r>
            <a:r>
              <a:rPr sz="2400" dirty="0">
                <a:latin typeface="微软雅黑"/>
                <a:cs typeface="微软雅黑"/>
              </a:rPr>
              <a:t>表示。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4699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注意，必须包括具有零系数的项。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6"/>
              </a:spcBef>
            </a:pPr>
            <a:endParaRPr sz="9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求解多项式的根？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900"/>
              </a:lnSpc>
              <a:spcBef>
                <a:spcPts val="15"/>
              </a:spcBef>
            </a:pPr>
            <a:endParaRPr sz="900"/>
          </a:p>
          <a:p>
            <a:pPr marL="469900">
              <a:lnSpc>
                <a:spcPts val="2810"/>
              </a:lnSpc>
            </a:pPr>
            <a:r>
              <a:rPr sz="2400" spc="-15" dirty="0">
                <a:latin typeface="Tahoma"/>
                <a:cs typeface="Tahoma"/>
              </a:rPr>
              <a:t>r</a:t>
            </a:r>
            <a:r>
              <a:rPr sz="2400" dirty="0">
                <a:latin typeface="Tahoma"/>
                <a:cs typeface="Tahoma"/>
              </a:rPr>
              <a:t>oots</a:t>
            </a:r>
            <a:r>
              <a:rPr sz="2400" dirty="0">
                <a:latin typeface="微软雅黑"/>
                <a:cs typeface="微软雅黑"/>
              </a:rPr>
              <a:t>指令</a:t>
            </a:r>
            <a:endParaRPr sz="24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3405" rIns="0" bIns="0" rtlCol="0">
            <a:spAutoFit/>
          </a:bodyPr>
          <a:lstStyle/>
          <a:p>
            <a:pPr marL="995680">
              <a:lnSpc>
                <a:spcPct val="100000"/>
              </a:lnSpc>
            </a:pPr>
            <a:r>
              <a:rPr sz="2800" dirty="0"/>
              <a:t>6.1</a:t>
            </a:r>
            <a:r>
              <a:rPr sz="2800" spc="-10" dirty="0"/>
              <a:t> </a:t>
            </a:r>
            <a:r>
              <a:rPr sz="2800" dirty="0">
                <a:latin typeface="微软雅黑"/>
                <a:cs typeface="微软雅黑"/>
              </a:rPr>
              <a:t>多项式</a:t>
            </a:r>
            <a:r>
              <a:rPr sz="2800" dirty="0"/>
              <a:t>(polynomial)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6189" y="1313434"/>
            <a:ext cx="6361430" cy="4399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举例：求解多项式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1950" spc="7" baseline="25641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－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12x</a:t>
            </a:r>
            <a:r>
              <a:rPr sz="1950" spc="7" baseline="25641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25x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116</a:t>
            </a:r>
            <a:r>
              <a:rPr sz="2000" spc="-20" dirty="0">
                <a:latin typeface="微软雅黑"/>
                <a:cs typeface="微软雅黑"/>
              </a:rPr>
              <a:t>的根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  <a:tabLst>
                <a:tab pos="1098550" algn="l"/>
                <a:tab pos="1625600" algn="l"/>
                <a:tab pos="1922145" algn="l"/>
                <a:tab pos="2357755" algn="l"/>
              </a:tabLst>
            </a:pPr>
            <a:r>
              <a:rPr sz="2000" spc="-15" dirty="0">
                <a:latin typeface="Tahoma"/>
                <a:cs typeface="Tahoma"/>
              </a:rPr>
              <a:t>&gt;&gt;p</a:t>
            </a:r>
            <a:r>
              <a:rPr sz="2000" spc="-20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[1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0" dirty="0">
                <a:latin typeface="Tahoma"/>
                <a:cs typeface="Tahoma"/>
              </a:rPr>
              <a:t>-12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5" dirty="0">
                <a:latin typeface="Tahoma"/>
                <a:cs typeface="Tahoma"/>
              </a:rPr>
              <a:t>25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5" dirty="0">
                <a:latin typeface="Tahoma"/>
                <a:cs typeface="Tahoma"/>
              </a:rPr>
              <a:t>116]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p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409575">
              <a:lnSpc>
                <a:spcPct val="100000"/>
              </a:lnSpc>
              <a:tabLst>
                <a:tab pos="786130" algn="l"/>
                <a:tab pos="1550670" algn="l"/>
                <a:tab pos="2005964" algn="l"/>
                <a:tab pos="2520315" algn="l"/>
              </a:tabLst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	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-12	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0	25	116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2000" spc="-15" dirty="0">
                <a:latin typeface="Tahoma"/>
                <a:cs typeface="Tahoma"/>
              </a:rPr>
              <a:t>&gt;&gt;r</a:t>
            </a:r>
            <a:r>
              <a:rPr sz="2000" spc="-20" dirty="0">
                <a:latin typeface="Tahoma"/>
                <a:cs typeface="Tahoma"/>
              </a:rPr>
              <a:t>=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oots(p)</a:t>
            </a:r>
            <a:endParaRPr sz="2000">
              <a:latin typeface="Tahoma"/>
              <a:cs typeface="Tahoma"/>
            </a:endParaRPr>
          </a:p>
          <a:p>
            <a:pPr marL="170815" marR="5281295" indent="-158750">
              <a:lnSpc>
                <a:spcPct val="13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11</a:t>
            </a:r>
            <a:r>
              <a:rPr sz="2000" spc="-60" dirty="0">
                <a:solidFill>
                  <a:srgbClr val="0000FF"/>
                </a:solidFill>
                <a:latin typeface="Tahoma"/>
                <a:cs typeface="Tahoma"/>
              </a:rPr>
              <a:t>.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7473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22"/>
              </a:spcBef>
            </a:pPr>
            <a:endParaRPr sz="700"/>
          </a:p>
          <a:p>
            <a:pPr marL="250825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55" dirty="0">
                <a:solidFill>
                  <a:srgbClr val="0000FF"/>
                </a:solidFill>
                <a:latin typeface="Tahoma"/>
                <a:cs typeface="Tahoma"/>
              </a:rPr>
              <a:t>.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7028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70815">
              <a:lnSpc>
                <a:spcPct val="10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-1.2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251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1.4672i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70815">
              <a:lnSpc>
                <a:spcPct val="100000"/>
              </a:lnSpc>
            </a:pP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-1.2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251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-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1.4672i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650"/>
              </a:lnSpc>
              <a:spcBef>
                <a:spcPts val="29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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130" dirty="0">
                <a:latin typeface="Tahoma"/>
                <a:cs typeface="Tahoma"/>
              </a:rPr>
              <a:t>A</a:t>
            </a:r>
            <a:r>
              <a:rPr sz="2000" spc="-15" dirty="0">
                <a:latin typeface="Tahoma"/>
                <a:cs typeface="Tahoma"/>
              </a:rPr>
              <a:t>T</a:t>
            </a:r>
            <a:r>
              <a:rPr sz="2000" spc="-55" dirty="0">
                <a:latin typeface="Tahoma"/>
                <a:cs typeface="Tahoma"/>
              </a:rPr>
              <a:t>L</a:t>
            </a:r>
            <a:r>
              <a:rPr sz="2000" spc="-15" dirty="0">
                <a:latin typeface="Tahoma"/>
                <a:cs typeface="Tahoma"/>
              </a:rPr>
              <a:t>AB</a:t>
            </a:r>
            <a:r>
              <a:rPr sz="2000" spc="-20" dirty="0">
                <a:latin typeface="微软雅黑"/>
                <a:cs typeface="微软雅黑"/>
              </a:rPr>
              <a:t>按惯例规定，多项式是行向量，根是列向量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3405" rIns="0" bIns="0" rtlCol="0">
            <a:spAutoFit/>
          </a:bodyPr>
          <a:lstStyle/>
          <a:p>
            <a:pPr marL="995680">
              <a:lnSpc>
                <a:spcPct val="100000"/>
              </a:lnSpc>
            </a:pPr>
            <a:r>
              <a:rPr sz="2800" dirty="0"/>
              <a:t>6.1</a:t>
            </a:r>
            <a:r>
              <a:rPr sz="2800" spc="-10" dirty="0"/>
              <a:t> </a:t>
            </a:r>
            <a:r>
              <a:rPr sz="2800" dirty="0">
                <a:latin typeface="微软雅黑"/>
                <a:cs typeface="微软雅黑"/>
              </a:rPr>
              <a:t>多项式</a:t>
            </a:r>
            <a:r>
              <a:rPr sz="2800" dirty="0"/>
              <a:t>(polynomial)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6189" y="1239265"/>
            <a:ext cx="5972175" cy="38455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已知多项式的根，求解多项式</a:t>
            </a:r>
            <a:r>
              <a:rPr sz="2800" spc="25" dirty="0">
                <a:latin typeface="微软雅黑"/>
                <a:cs typeface="微软雅黑"/>
              </a:rPr>
              <a:t> </a:t>
            </a:r>
            <a:r>
              <a:rPr sz="2800" dirty="0">
                <a:solidFill>
                  <a:srgbClr val="FF0000"/>
                </a:solidFill>
                <a:latin typeface="微软雅黑"/>
                <a:cs typeface="微软雅黑"/>
              </a:rPr>
              <a:t>？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900"/>
              </a:lnSpc>
              <a:spcBef>
                <a:spcPts val="16"/>
              </a:spcBef>
            </a:pPr>
            <a:endParaRPr sz="900"/>
          </a:p>
          <a:p>
            <a:pPr marL="469900">
              <a:lnSpc>
                <a:spcPct val="100000"/>
              </a:lnSpc>
              <a:tabLst>
                <a:tab pos="10033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微软雅黑"/>
                <a:cs typeface="微软雅黑"/>
              </a:rPr>
              <a:t>能！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3300" algn="l"/>
              </a:tabLst>
            </a:pPr>
            <a:r>
              <a:rPr sz="2400" spc="-5" dirty="0">
                <a:latin typeface="微软雅黑"/>
                <a:cs typeface="微软雅黑"/>
              </a:rPr>
              <a:t>使用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po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400" spc="-5" dirty="0">
                <a:latin typeface="微软雅黑"/>
                <a:cs typeface="微软雅黑"/>
              </a:rPr>
              <a:t>指令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950"/>
              </a:lnSpc>
              <a:spcBef>
                <a:spcPts val="8"/>
              </a:spcBef>
            </a:pPr>
            <a:endParaRPr sz="95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举例：由上例所得的根求其多</a:t>
            </a:r>
            <a:r>
              <a:rPr sz="2800" spc="-15" dirty="0">
                <a:latin typeface="微软雅黑"/>
                <a:cs typeface="微软雅黑"/>
              </a:rPr>
              <a:t>项</a:t>
            </a:r>
            <a:r>
              <a:rPr sz="2800" dirty="0">
                <a:latin typeface="微软雅黑"/>
                <a:cs typeface="微软雅黑"/>
              </a:rPr>
              <a:t>式</a:t>
            </a:r>
            <a:endParaRPr sz="2800">
              <a:latin typeface="微软雅黑"/>
              <a:cs typeface="微软雅黑"/>
            </a:endParaRPr>
          </a:p>
          <a:p>
            <a:pPr marL="469900" marR="3498850">
              <a:lnSpc>
                <a:spcPct val="130000"/>
              </a:lnSpc>
              <a:spcBef>
                <a:spcPts val="50"/>
              </a:spcBef>
            </a:pPr>
            <a:r>
              <a:rPr sz="2400" spc="-25" dirty="0">
                <a:latin typeface="Tahoma"/>
                <a:cs typeface="Tahoma"/>
              </a:rPr>
              <a:t>&gt;</a:t>
            </a:r>
            <a:r>
              <a:rPr sz="2400" spc="-20" dirty="0">
                <a:latin typeface="Tahoma"/>
                <a:cs typeface="Tahoma"/>
              </a:rPr>
              <a:t>&gt;</a:t>
            </a:r>
            <a:r>
              <a:rPr sz="2400" spc="5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pp=po</a:t>
            </a:r>
            <a:r>
              <a:rPr sz="2400" spc="-20" dirty="0">
                <a:latin typeface="Tahoma"/>
                <a:cs typeface="Tahoma"/>
              </a:rPr>
              <a:t>l</a:t>
            </a:r>
            <a:r>
              <a:rPr sz="2400" dirty="0">
                <a:latin typeface="Tahoma"/>
                <a:cs typeface="Tahoma"/>
              </a:rPr>
              <a:t>y(r) </a:t>
            </a:r>
            <a:r>
              <a:rPr sz="2400" spc="-20" dirty="0">
                <a:latin typeface="Tahoma"/>
                <a:cs typeface="Tahoma"/>
              </a:rPr>
              <a:t>p</a:t>
            </a:r>
            <a:r>
              <a:rPr sz="2400" spc="-15" dirty="0">
                <a:latin typeface="Tahoma"/>
                <a:cs typeface="Tahoma"/>
              </a:rPr>
              <a:t>p</a:t>
            </a:r>
            <a:r>
              <a:rPr sz="2400" spc="-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850900">
              <a:lnSpc>
                <a:spcPct val="100000"/>
              </a:lnSpc>
              <a:tabLst>
                <a:tab pos="1967230" algn="l"/>
                <a:tab pos="3456304" algn="l"/>
                <a:tab pos="4779645" algn="l"/>
              </a:tabLst>
            </a:pPr>
            <a:r>
              <a:rPr sz="2400" spc="-15" dirty="0">
                <a:latin typeface="Tahoma"/>
                <a:cs typeface="Tahoma"/>
              </a:rPr>
              <a:t>1.0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00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12.</a:t>
            </a:r>
            <a:r>
              <a:rPr sz="2400" spc="-25" dirty="0">
                <a:latin typeface="Tahoma"/>
                <a:cs typeface="Tahoma"/>
              </a:rPr>
              <a:t>0</a:t>
            </a:r>
            <a:r>
              <a:rPr sz="2400" spc="-15" dirty="0">
                <a:latin typeface="Tahoma"/>
                <a:cs typeface="Tahoma"/>
              </a:rPr>
              <a:t>000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0.0000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25.0000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850"/>
              </a:lnSpc>
              <a:spcBef>
                <a:spcPts val="14"/>
              </a:spcBef>
            </a:pPr>
            <a:endParaRPr sz="850"/>
          </a:p>
          <a:p>
            <a:pPr marL="4699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即：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2400" baseline="24305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－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12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2400" baseline="24305" dirty="0">
                <a:solidFill>
                  <a:srgbClr val="FF0000"/>
                </a:solidFill>
                <a:latin typeface="Tahoma"/>
                <a:cs typeface="Tahoma"/>
              </a:rPr>
              <a:t>3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25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x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＋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116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17638" y="4239259"/>
            <a:ext cx="128270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latin typeface="Tahoma"/>
                <a:cs typeface="Tahoma"/>
              </a:rPr>
              <a:t>116.0000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29" rIns="0" bIns="0" rtlCol="0">
            <a:spAutoFit/>
          </a:bodyPr>
          <a:lstStyle/>
          <a:p>
            <a:pPr marL="1066800">
              <a:lnSpc>
                <a:spcPct val="100000"/>
              </a:lnSpc>
            </a:pPr>
            <a:r>
              <a:rPr sz="2800" dirty="0"/>
              <a:t>6.1</a:t>
            </a:r>
            <a:r>
              <a:rPr sz="2800" spc="-10" dirty="0"/>
              <a:t> </a:t>
            </a:r>
            <a:r>
              <a:rPr sz="2800" dirty="0">
                <a:latin typeface="微软雅黑"/>
                <a:cs typeface="微软雅黑"/>
              </a:rPr>
              <a:t>多项</a:t>
            </a:r>
            <a:r>
              <a:rPr sz="2800" spc="-5" dirty="0">
                <a:latin typeface="微软雅黑"/>
                <a:cs typeface="微软雅黑"/>
              </a:rPr>
              <a:t>式</a:t>
            </a:r>
            <a:r>
              <a:rPr sz="2800" dirty="0"/>
              <a:t>(polynomial)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194561"/>
            <a:ext cx="7749540" cy="1757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多项式的乘法</a:t>
            </a:r>
            <a:r>
              <a:rPr sz="3200" spc="-20" dirty="0">
                <a:latin typeface="Tahoma"/>
                <a:cs typeface="Tahoma"/>
              </a:rPr>
              <a:t>(</a:t>
            </a:r>
            <a:r>
              <a:rPr sz="3200" spc="-20" dirty="0">
                <a:solidFill>
                  <a:srgbClr val="FF0000"/>
                </a:solidFill>
                <a:latin typeface="Tahoma"/>
                <a:cs typeface="Tahoma"/>
              </a:rPr>
              <a:t>co</a:t>
            </a:r>
            <a:r>
              <a:rPr sz="3200" spc="-50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3200" spc="-20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3200" spc="-35" dirty="0">
                <a:latin typeface="微软雅黑"/>
                <a:cs typeface="微软雅黑"/>
              </a:rPr>
              <a:t>指令</a:t>
            </a:r>
            <a:r>
              <a:rPr sz="3200" spc="-15" dirty="0">
                <a:latin typeface="Tahoma"/>
                <a:cs typeface="Tahoma"/>
              </a:rPr>
              <a:t>)</a:t>
            </a:r>
            <a:endParaRPr sz="32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32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1536700" marR="6350" indent="-1524635">
              <a:lnSpc>
                <a:spcPct val="1101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latin typeface="微软雅黑"/>
                <a:cs typeface="微软雅黑"/>
              </a:rPr>
              <a:t>举例：多项式</a:t>
            </a:r>
            <a:r>
              <a:rPr sz="3200" spc="-20" dirty="0">
                <a:latin typeface="Tahoma"/>
                <a:cs typeface="Tahoma"/>
              </a:rPr>
              <a:t>a(x)=</a:t>
            </a:r>
            <a:r>
              <a:rPr sz="3200" spc="-15" dirty="0">
                <a:latin typeface="Tahoma"/>
                <a:cs typeface="Tahoma"/>
              </a:rPr>
              <a:t>x</a:t>
            </a:r>
            <a:r>
              <a:rPr sz="3150" spc="7" baseline="25132" dirty="0">
                <a:latin typeface="Tahoma"/>
                <a:cs typeface="Tahoma"/>
              </a:rPr>
              <a:t>3</a:t>
            </a:r>
            <a:r>
              <a:rPr sz="3200" spc="-35" dirty="0">
                <a:latin typeface="微软雅黑"/>
                <a:cs typeface="微软雅黑"/>
              </a:rPr>
              <a:t>＋</a:t>
            </a:r>
            <a:r>
              <a:rPr sz="3200" spc="-25" dirty="0">
                <a:latin typeface="Tahoma"/>
                <a:cs typeface="Tahoma"/>
              </a:rPr>
              <a:t>2</a:t>
            </a:r>
            <a:r>
              <a:rPr sz="3200" spc="-20" dirty="0">
                <a:latin typeface="Tahoma"/>
                <a:cs typeface="Tahoma"/>
              </a:rPr>
              <a:t>x</a:t>
            </a:r>
            <a:r>
              <a:rPr sz="3150" spc="7" baseline="25132" dirty="0">
                <a:latin typeface="Tahoma"/>
                <a:cs typeface="Tahoma"/>
              </a:rPr>
              <a:t>2</a:t>
            </a:r>
            <a:r>
              <a:rPr sz="3200" spc="-35" dirty="0">
                <a:latin typeface="微软雅黑"/>
                <a:cs typeface="微软雅黑"/>
              </a:rPr>
              <a:t>＋</a:t>
            </a:r>
            <a:r>
              <a:rPr sz="3200" spc="-25" dirty="0">
                <a:latin typeface="Tahoma"/>
                <a:cs typeface="Tahoma"/>
              </a:rPr>
              <a:t>3</a:t>
            </a:r>
            <a:r>
              <a:rPr sz="3200" spc="-20" dirty="0">
                <a:latin typeface="Tahoma"/>
                <a:cs typeface="Tahoma"/>
              </a:rPr>
              <a:t>x</a:t>
            </a:r>
            <a:r>
              <a:rPr sz="3200" spc="-30" dirty="0">
                <a:latin typeface="微软雅黑"/>
                <a:cs typeface="微软雅黑"/>
              </a:rPr>
              <a:t>＋</a:t>
            </a:r>
            <a:r>
              <a:rPr sz="3200" spc="-20" dirty="0">
                <a:latin typeface="Tahoma"/>
                <a:cs typeface="Tahoma"/>
              </a:rPr>
              <a:t>4</a:t>
            </a:r>
            <a:r>
              <a:rPr sz="3200" spc="-10" dirty="0">
                <a:latin typeface="Tahoma"/>
                <a:cs typeface="Tahoma"/>
              </a:rPr>
              <a:t> </a:t>
            </a:r>
            <a:r>
              <a:rPr sz="3200" spc="-35" dirty="0">
                <a:latin typeface="微软雅黑"/>
                <a:cs typeface="微软雅黑"/>
              </a:rPr>
              <a:t>和</a:t>
            </a:r>
            <a:r>
              <a:rPr sz="3200" spc="-20" dirty="0">
                <a:latin typeface="Tahoma"/>
                <a:cs typeface="Tahoma"/>
              </a:rPr>
              <a:t>b(x</a:t>
            </a:r>
            <a:r>
              <a:rPr sz="3200" spc="-5" dirty="0">
                <a:latin typeface="Tahoma"/>
                <a:cs typeface="Tahoma"/>
              </a:rPr>
              <a:t>)</a:t>
            </a:r>
            <a:r>
              <a:rPr sz="3200" spc="-25" dirty="0">
                <a:latin typeface="Tahoma"/>
                <a:cs typeface="Tahoma"/>
              </a:rPr>
              <a:t>=</a:t>
            </a:r>
            <a:r>
              <a:rPr sz="3200" dirty="0">
                <a:latin typeface="Tahoma"/>
                <a:cs typeface="Tahoma"/>
              </a:rPr>
              <a:t> </a:t>
            </a:r>
            <a:r>
              <a:rPr sz="3200" spc="-20" dirty="0">
                <a:latin typeface="Tahoma"/>
                <a:cs typeface="Tahoma"/>
              </a:rPr>
              <a:t>x</a:t>
            </a:r>
            <a:r>
              <a:rPr sz="3150" spc="7" baseline="25132" dirty="0">
                <a:latin typeface="Tahoma"/>
                <a:cs typeface="Tahoma"/>
              </a:rPr>
              <a:t>3</a:t>
            </a:r>
            <a:r>
              <a:rPr sz="3200" spc="-35" dirty="0">
                <a:latin typeface="微软雅黑"/>
                <a:cs typeface="微软雅黑"/>
              </a:rPr>
              <a:t>＋</a:t>
            </a:r>
            <a:r>
              <a:rPr sz="3200" spc="-15" dirty="0">
                <a:latin typeface="Tahoma"/>
                <a:cs typeface="Tahoma"/>
              </a:rPr>
              <a:t>4</a:t>
            </a:r>
            <a:r>
              <a:rPr sz="3200" spc="-20" dirty="0">
                <a:latin typeface="Tahoma"/>
                <a:cs typeface="Tahoma"/>
              </a:rPr>
              <a:t>x</a:t>
            </a:r>
            <a:r>
              <a:rPr sz="3150" spc="7" baseline="25132" dirty="0">
                <a:latin typeface="Tahoma"/>
                <a:cs typeface="Tahoma"/>
              </a:rPr>
              <a:t>2</a:t>
            </a:r>
            <a:r>
              <a:rPr sz="3200" spc="-30" dirty="0">
                <a:latin typeface="微软雅黑"/>
                <a:cs typeface="微软雅黑"/>
              </a:rPr>
              <a:t>＋</a:t>
            </a:r>
            <a:r>
              <a:rPr sz="3200" spc="-25" dirty="0">
                <a:latin typeface="Tahoma"/>
                <a:cs typeface="Tahoma"/>
              </a:rPr>
              <a:t>9</a:t>
            </a:r>
            <a:r>
              <a:rPr sz="3200" spc="-15" dirty="0">
                <a:latin typeface="Tahoma"/>
                <a:cs typeface="Tahoma"/>
              </a:rPr>
              <a:t>x</a:t>
            </a:r>
            <a:r>
              <a:rPr sz="3200" spc="-35" dirty="0">
                <a:latin typeface="微软雅黑"/>
                <a:cs typeface="微软雅黑"/>
              </a:rPr>
              <a:t>＋</a:t>
            </a:r>
            <a:r>
              <a:rPr sz="3200" spc="-15" dirty="0">
                <a:latin typeface="Tahoma"/>
                <a:cs typeface="Tahoma"/>
              </a:rPr>
              <a:t>1</a:t>
            </a:r>
            <a:r>
              <a:rPr sz="3200" spc="-20" dirty="0">
                <a:latin typeface="Tahoma"/>
                <a:cs typeface="Tahoma"/>
              </a:rPr>
              <a:t>6</a:t>
            </a:r>
            <a:r>
              <a:rPr sz="3200" spc="-35" dirty="0">
                <a:latin typeface="微软雅黑"/>
                <a:cs typeface="微软雅黑"/>
              </a:rPr>
              <a:t>的乘积。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7489" y="2990596"/>
            <a:ext cx="4065270" cy="18376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40839" algn="l"/>
                <a:tab pos="2058035" algn="l"/>
                <a:tab pos="2475230" algn="l"/>
                <a:tab pos="3265804" algn="l"/>
              </a:tabLst>
            </a:pPr>
            <a:r>
              <a:rPr sz="2800" dirty="0">
                <a:latin typeface="Tahoma"/>
                <a:cs typeface="Tahoma"/>
              </a:rPr>
              <a:t>&gt;&gt; a=[1	2	3	4] </a:t>
            </a:r>
            <a:r>
              <a:rPr sz="2800" spc="-10" dirty="0">
                <a:latin typeface="Tahoma"/>
                <a:cs typeface="Tahoma"/>
              </a:rPr>
              <a:t>;	b=[1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800" dirty="0">
                <a:latin typeface="Tahoma"/>
                <a:cs typeface="Tahoma"/>
              </a:rPr>
              <a:t>&gt;&gt; c=co</a:t>
            </a:r>
            <a:r>
              <a:rPr sz="2800" spc="-20" dirty="0">
                <a:latin typeface="Tahoma"/>
                <a:cs typeface="Tahoma"/>
              </a:rPr>
              <a:t>n</a:t>
            </a:r>
            <a:r>
              <a:rPr sz="2800" dirty="0">
                <a:latin typeface="Tahoma"/>
                <a:cs typeface="Tahoma"/>
              </a:rPr>
              <a:t>v(a,</a:t>
            </a:r>
            <a:r>
              <a:rPr sz="2800" spc="10" dirty="0">
                <a:latin typeface="Tahoma"/>
                <a:cs typeface="Tahoma"/>
              </a:rPr>
              <a:t> </a:t>
            </a:r>
            <a:r>
              <a:rPr sz="2800" dirty="0">
                <a:latin typeface="Tahoma"/>
                <a:cs typeface="Tahoma"/>
              </a:rPr>
              <a:t>b)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2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800">
              <a:latin typeface="Tahoma"/>
              <a:cs typeface="Tahoma"/>
            </a:endParaRPr>
          </a:p>
          <a:p>
            <a:pPr marL="568325">
              <a:lnSpc>
                <a:spcPct val="100000"/>
              </a:lnSpc>
              <a:spcBef>
                <a:spcPts val="335"/>
              </a:spcBef>
              <a:tabLst>
                <a:tab pos="1318260" algn="l"/>
                <a:tab pos="1955800" algn="l"/>
                <a:tab pos="2788285" algn="l"/>
                <a:tab pos="3618865" algn="l"/>
              </a:tabLst>
            </a:pP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1	6	20	50	75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70976" y="2990596"/>
            <a:ext cx="1508760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27355" algn="l"/>
                <a:tab pos="844550" algn="l"/>
              </a:tabLst>
            </a:pPr>
            <a:r>
              <a:rPr sz="2800" dirty="0">
                <a:latin typeface="Tahoma"/>
                <a:cs typeface="Tahoma"/>
              </a:rPr>
              <a:t>4	9	16];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46676" y="4398771"/>
            <a:ext cx="1246505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44550" algn="l"/>
              </a:tabLst>
            </a:pPr>
            <a:r>
              <a:rPr sz="2800" dirty="0">
                <a:solidFill>
                  <a:srgbClr val="0000FF"/>
                </a:solidFill>
                <a:latin typeface="Tahoma"/>
                <a:cs typeface="Tahoma"/>
              </a:rPr>
              <a:t>84	64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07489" y="5051805"/>
            <a:ext cx="6602095" cy="800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61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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Microsoft JhengHei"/>
                <a:cs typeface="Microsoft JhengHei"/>
              </a:rPr>
              <a:t>两</a:t>
            </a:r>
            <a:r>
              <a:rPr sz="2800" spc="-15" dirty="0">
                <a:latin typeface="Microsoft JhengHei"/>
                <a:cs typeface="Microsoft JhengHei"/>
              </a:rPr>
              <a:t>个</a:t>
            </a:r>
            <a:r>
              <a:rPr sz="2800" dirty="0">
                <a:latin typeface="Microsoft JhengHei"/>
                <a:cs typeface="Microsoft JhengHei"/>
              </a:rPr>
              <a:t>以</a:t>
            </a:r>
            <a:r>
              <a:rPr sz="2800" spc="-15" dirty="0">
                <a:latin typeface="Microsoft JhengHei"/>
                <a:cs typeface="Microsoft JhengHei"/>
              </a:rPr>
              <a:t>上</a:t>
            </a:r>
            <a:r>
              <a:rPr sz="2800" dirty="0">
                <a:latin typeface="Microsoft JhengHei"/>
                <a:cs typeface="Microsoft JhengHei"/>
              </a:rPr>
              <a:t>的</a:t>
            </a:r>
            <a:r>
              <a:rPr sz="2800" spc="-15" dirty="0">
                <a:latin typeface="Microsoft JhengHei"/>
                <a:cs typeface="Microsoft JhengHei"/>
              </a:rPr>
              <a:t>多</a:t>
            </a:r>
            <a:r>
              <a:rPr sz="2800" dirty="0">
                <a:latin typeface="Microsoft JhengHei"/>
                <a:cs typeface="Microsoft JhengHei"/>
              </a:rPr>
              <a:t>项</a:t>
            </a:r>
            <a:r>
              <a:rPr sz="2800" spc="-15" dirty="0">
                <a:latin typeface="Microsoft JhengHei"/>
                <a:cs typeface="Microsoft JhengHei"/>
              </a:rPr>
              <a:t>式</a:t>
            </a:r>
            <a:r>
              <a:rPr sz="2800" dirty="0">
                <a:latin typeface="Microsoft JhengHei"/>
                <a:cs typeface="Microsoft JhengHei"/>
              </a:rPr>
              <a:t>的</a:t>
            </a:r>
            <a:r>
              <a:rPr sz="2800" spc="-15" dirty="0">
                <a:latin typeface="Microsoft JhengHei"/>
                <a:cs typeface="Microsoft JhengHei"/>
              </a:rPr>
              <a:t>乘</a:t>
            </a:r>
            <a:r>
              <a:rPr sz="2800" dirty="0">
                <a:latin typeface="Microsoft JhengHei"/>
                <a:cs typeface="Microsoft JhengHei"/>
              </a:rPr>
              <a:t>法</a:t>
            </a:r>
            <a:r>
              <a:rPr sz="2800" spc="-15" dirty="0">
                <a:latin typeface="Microsoft JhengHei"/>
                <a:cs typeface="Microsoft JhengHei"/>
              </a:rPr>
              <a:t>需</a:t>
            </a:r>
            <a:r>
              <a:rPr sz="2800" dirty="0">
                <a:latin typeface="Microsoft JhengHei"/>
                <a:cs typeface="Microsoft JhengHei"/>
              </a:rPr>
              <a:t>要</a:t>
            </a:r>
            <a:r>
              <a:rPr sz="2800" spc="-15" dirty="0">
                <a:latin typeface="Microsoft JhengHei"/>
                <a:cs typeface="Microsoft JhengHei"/>
              </a:rPr>
              <a:t>重</a:t>
            </a:r>
            <a:r>
              <a:rPr sz="2800" dirty="0">
                <a:latin typeface="Microsoft JhengHei"/>
                <a:cs typeface="Microsoft JhengHei"/>
              </a:rPr>
              <a:t>复</a:t>
            </a:r>
            <a:r>
              <a:rPr sz="2800" spc="-15" dirty="0">
                <a:latin typeface="Microsoft JhengHei"/>
                <a:cs typeface="Microsoft JhengHei"/>
              </a:rPr>
              <a:t>使</a:t>
            </a:r>
            <a:r>
              <a:rPr sz="2800" dirty="0">
                <a:latin typeface="Microsoft JhengHei"/>
                <a:cs typeface="Microsoft JhengHei"/>
              </a:rPr>
              <a:t>用</a:t>
            </a:r>
            <a:endParaRPr sz="2800">
              <a:latin typeface="Microsoft JhengHei"/>
              <a:cs typeface="Microsoft JhengHei"/>
            </a:endParaRPr>
          </a:p>
          <a:p>
            <a:pPr marL="546100">
              <a:lnSpc>
                <a:spcPts val="2925"/>
              </a:lnSpc>
            </a:pPr>
            <a:r>
              <a:rPr sz="2800" dirty="0">
                <a:latin typeface="Tahoma"/>
                <a:cs typeface="Tahoma"/>
              </a:rPr>
              <a:t>co</a:t>
            </a:r>
            <a:r>
              <a:rPr sz="2800" spc="-30" dirty="0">
                <a:latin typeface="Tahoma"/>
                <a:cs typeface="Tahoma"/>
              </a:rPr>
              <a:t>n</a:t>
            </a:r>
            <a:r>
              <a:rPr sz="2800" spc="-235" dirty="0">
                <a:latin typeface="Tahoma"/>
                <a:cs typeface="Tahoma"/>
              </a:rPr>
              <a:t>v</a:t>
            </a:r>
            <a:r>
              <a:rPr sz="2800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6519" rIns="0" bIns="0" rtlCol="0">
            <a:spAutoFit/>
          </a:bodyPr>
          <a:lstStyle/>
          <a:p>
            <a:pPr marL="1051560">
              <a:lnSpc>
                <a:spcPts val="4215"/>
              </a:lnSpc>
            </a:pPr>
            <a:r>
              <a:rPr spc="-20" dirty="0"/>
              <a:t>6.1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多项式</a:t>
            </a:r>
            <a:r>
              <a:rPr spc="-20" dirty="0"/>
              <a:t>(polynomial)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3441" y="1141476"/>
            <a:ext cx="7488555" cy="4595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多项式加法</a:t>
            </a:r>
            <a:r>
              <a:rPr sz="2000" spc="-10" dirty="0">
                <a:latin typeface="Tahoma"/>
                <a:cs typeface="Tahoma"/>
              </a:rPr>
              <a:t>:</a:t>
            </a:r>
            <a:r>
              <a:rPr sz="2000" spc="15" dirty="0">
                <a:latin typeface="Tahoma"/>
                <a:cs typeface="Tahoma"/>
              </a:rPr>
              <a:t> 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130" dirty="0">
                <a:latin typeface="Tahoma"/>
                <a:cs typeface="Tahoma"/>
              </a:rPr>
              <a:t>A</a:t>
            </a:r>
            <a:r>
              <a:rPr sz="2000" spc="-15" dirty="0">
                <a:latin typeface="Tahoma"/>
                <a:cs typeface="Tahoma"/>
              </a:rPr>
              <a:t>T</a:t>
            </a:r>
            <a:r>
              <a:rPr sz="2000" spc="-55" dirty="0">
                <a:latin typeface="Tahoma"/>
                <a:cs typeface="Tahoma"/>
              </a:rPr>
              <a:t>L</a:t>
            </a:r>
            <a:r>
              <a:rPr sz="2000" spc="-15" dirty="0">
                <a:latin typeface="Tahoma"/>
                <a:cs typeface="Tahoma"/>
              </a:rPr>
              <a:t>AB</a:t>
            </a:r>
            <a:r>
              <a:rPr sz="2000" spc="-20" dirty="0">
                <a:latin typeface="微软雅黑"/>
                <a:cs typeface="微软雅黑"/>
              </a:rPr>
              <a:t>没有提供进行加法运算的函数。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如果两个多项式向量大小相同，标准的数组加法有效。</a:t>
            </a:r>
            <a:endParaRPr sz="2000">
              <a:latin typeface="微软雅黑"/>
              <a:cs typeface="微软雅黑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把多项式</a:t>
            </a:r>
            <a:r>
              <a:rPr sz="2000" spc="-10" dirty="0">
                <a:solidFill>
                  <a:srgbClr val="003300"/>
                </a:solidFill>
                <a:latin typeface="Tahoma"/>
                <a:cs typeface="Tahoma"/>
              </a:rPr>
              <a:t>a(x</a:t>
            </a:r>
            <a:r>
              <a:rPr sz="2000" spc="-15" dirty="0">
                <a:solidFill>
                  <a:srgbClr val="003300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003300"/>
                </a:solidFill>
                <a:latin typeface="Microsoft JhengHei"/>
                <a:cs typeface="Microsoft JhengHei"/>
              </a:rPr>
              <a:t>与</a:t>
            </a:r>
            <a:r>
              <a:rPr sz="20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上</a:t>
            </a:r>
            <a:r>
              <a:rPr sz="2000" spc="-20" dirty="0">
                <a:solidFill>
                  <a:srgbClr val="003300"/>
                </a:solidFill>
                <a:latin typeface="Microsoft JhengHei"/>
                <a:cs typeface="Microsoft JhengHei"/>
              </a:rPr>
              <a:t>面给</a:t>
            </a:r>
            <a:r>
              <a:rPr sz="2000" spc="-10" dirty="0">
                <a:solidFill>
                  <a:srgbClr val="003300"/>
                </a:solidFill>
                <a:latin typeface="Microsoft JhengHei"/>
                <a:cs typeface="Microsoft JhengHei"/>
              </a:rPr>
              <a:t>出</a:t>
            </a:r>
            <a:r>
              <a:rPr sz="2000" spc="-25" dirty="0">
                <a:solidFill>
                  <a:srgbClr val="003300"/>
                </a:solidFill>
                <a:latin typeface="Microsoft JhengHei"/>
                <a:cs typeface="Microsoft JhengHei"/>
              </a:rPr>
              <a:t>的</a:t>
            </a:r>
            <a:r>
              <a:rPr sz="2000" spc="-25" dirty="0">
                <a:solidFill>
                  <a:srgbClr val="003300"/>
                </a:solidFill>
                <a:latin typeface="Tahoma"/>
                <a:cs typeface="Tahoma"/>
              </a:rPr>
              <a:t>b</a:t>
            </a:r>
            <a:r>
              <a:rPr sz="2000" spc="-10" dirty="0">
                <a:solidFill>
                  <a:srgbClr val="003300"/>
                </a:solidFill>
                <a:latin typeface="Tahoma"/>
                <a:cs typeface="Tahoma"/>
              </a:rPr>
              <a:t>(x</a:t>
            </a:r>
            <a:r>
              <a:rPr sz="2000" spc="-20" dirty="0">
                <a:solidFill>
                  <a:srgbClr val="003300"/>
                </a:solidFill>
                <a:latin typeface="Tahoma"/>
                <a:cs typeface="Tahoma"/>
              </a:rPr>
              <a:t>)</a:t>
            </a:r>
            <a:r>
              <a:rPr sz="2000" spc="-20" dirty="0">
                <a:solidFill>
                  <a:srgbClr val="003300"/>
                </a:solidFill>
                <a:latin typeface="Microsoft JhengHei"/>
                <a:cs typeface="Microsoft JhengHei"/>
              </a:rPr>
              <a:t>相加。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</a:pPr>
            <a:r>
              <a:rPr sz="2000" spc="-15" dirty="0">
                <a:latin typeface="Tahoma"/>
                <a:cs typeface="Tahoma"/>
              </a:rPr>
              <a:t>&gt;&gt;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d=a+b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d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866775">
              <a:lnSpc>
                <a:spcPct val="100000"/>
              </a:lnSpc>
              <a:spcBef>
                <a:spcPts val="240"/>
              </a:spcBef>
              <a:tabLst>
                <a:tab pos="1401445" algn="l"/>
                <a:tab pos="1857375" algn="l"/>
                <a:tab pos="2451100" algn="l"/>
              </a:tabLst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	6	12	20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50"/>
              </a:spcBef>
            </a:pP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结果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:</a:t>
            </a:r>
            <a:r>
              <a:rPr sz="20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d(x)= 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2x</a:t>
            </a:r>
            <a:r>
              <a:rPr sz="1950" spc="15" baseline="25641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＋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6x</a:t>
            </a:r>
            <a:r>
              <a:rPr sz="1950" spc="7" baseline="25641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＋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＋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20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600"/>
              </a:lnSpc>
              <a:spcBef>
                <a:spcPts val="22"/>
              </a:spcBef>
            </a:pPr>
            <a:endParaRPr sz="600"/>
          </a:p>
          <a:p>
            <a:pPr marL="622300" marR="6350" indent="-609600">
              <a:lnSpc>
                <a:spcPts val="2100"/>
              </a:lnSpc>
              <a:tabLst>
                <a:tab pos="621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latin typeface="微软雅黑"/>
                <a:cs typeface="微软雅黑"/>
              </a:rPr>
              <a:t>当两个多项式阶次不同，低阶的多项式必须用首零填补，使其 与高阶多项式有同样的阶次。</a:t>
            </a:r>
            <a:endParaRPr sz="2000">
              <a:latin typeface="微软雅黑"/>
              <a:cs typeface="微软雅黑"/>
            </a:endParaRPr>
          </a:p>
          <a:p>
            <a:pPr marL="469900">
              <a:lnSpc>
                <a:spcPct val="100000"/>
              </a:lnSpc>
              <a:spcBef>
                <a:spcPts val="219"/>
              </a:spcBef>
            </a:pPr>
            <a:r>
              <a:rPr sz="2000" spc="-20" dirty="0">
                <a:solidFill>
                  <a:srgbClr val="003300"/>
                </a:solidFill>
                <a:latin typeface="Microsoft JhengHei"/>
                <a:cs typeface="Microsoft JhengHei"/>
              </a:rPr>
              <a:t>考虑上面多项</a:t>
            </a:r>
            <a:r>
              <a:rPr sz="2000" spc="-10" dirty="0">
                <a:solidFill>
                  <a:srgbClr val="003300"/>
                </a:solidFill>
                <a:latin typeface="Microsoft JhengHei"/>
                <a:cs typeface="Microsoft JhengHei"/>
              </a:rPr>
              <a:t>式</a:t>
            </a:r>
            <a:r>
              <a:rPr sz="2000" spc="-10" dirty="0">
                <a:solidFill>
                  <a:srgbClr val="003300"/>
                </a:solidFill>
                <a:latin typeface="Tahoma"/>
                <a:cs typeface="Tahoma"/>
              </a:rPr>
              <a:t>c</a:t>
            </a:r>
            <a:r>
              <a:rPr sz="20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和</a:t>
            </a:r>
            <a:r>
              <a:rPr sz="2000" spc="-25" dirty="0">
                <a:solidFill>
                  <a:srgbClr val="003300"/>
                </a:solidFill>
                <a:latin typeface="Tahoma"/>
                <a:cs typeface="Tahoma"/>
              </a:rPr>
              <a:t>d</a:t>
            </a:r>
            <a:r>
              <a:rPr sz="2000" spc="-15" dirty="0">
                <a:solidFill>
                  <a:srgbClr val="003300"/>
                </a:solidFill>
                <a:latin typeface="Microsoft JhengHei"/>
                <a:cs typeface="Microsoft JhengHei"/>
              </a:rPr>
              <a:t>相</a:t>
            </a:r>
            <a:r>
              <a:rPr sz="2000" spc="-20" dirty="0">
                <a:solidFill>
                  <a:srgbClr val="003300"/>
                </a:solidFill>
                <a:latin typeface="Microsoft JhengHei"/>
                <a:cs typeface="Microsoft JhengHei"/>
              </a:rPr>
              <a:t>加</a:t>
            </a:r>
            <a:r>
              <a:rPr sz="2000" spc="-20" dirty="0">
                <a:latin typeface="微软雅黑"/>
                <a:cs typeface="微软雅黑"/>
              </a:rPr>
              <a:t>：</a:t>
            </a:r>
            <a:endParaRPr sz="2000">
              <a:latin typeface="微软雅黑"/>
              <a:cs typeface="微软雅黑"/>
            </a:endParaRPr>
          </a:p>
          <a:p>
            <a:pPr marL="469900">
              <a:lnSpc>
                <a:spcPct val="100000"/>
              </a:lnSpc>
              <a:spcBef>
                <a:spcPts val="225"/>
              </a:spcBef>
              <a:tabLst>
                <a:tab pos="996950" algn="l"/>
                <a:tab pos="2009775" algn="l"/>
                <a:tab pos="2306320" algn="l"/>
                <a:tab pos="2603500" algn="l"/>
              </a:tabLst>
            </a:pPr>
            <a:r>
              <a:rPr sz="2000" spc="-15" dirty="0">
                <a:latin typeface="Tahoma"/>
                <a:cs typeface="Tahoma"/>
              </a:rPr>
              <a:t>&gt;&gt;	e=c+</a:t>
            </a:r>
            <a:r>
              <a:rPr sz="2000" spc="-20" dirty="0">
                <a:latin typeface="Tahoma"/>
                <a:cs typeface="Tahoma"/>
              </a:rPr>
              <a:t>[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5" dirty="0">
                <a:latin typeface="Tahoma"/>
                <a:cs typeface="Tahoma"/>
              </a:rPr>
              <a:t>0</a:t>
            </a:r>
            <a:r>
              <a:rPr sz="2000" dirty="0">
                <a:latin typeface="Tahoma"/>
                <a:cs typeface="Tahoma"/>
              </a:rPr>
              <a:t>	</a:t>
            </a:r>
            <a:r>
              <a:rPr sz="2000" spc="-10" dirty="0">
                <a:latin typeface="Tahoma"/>
                <a:cs typeface="Tahoma"/>
              </a:rPr>
              <a:t>d]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e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endParaRPr sz="2000">
              <a:latin typeface="Tahoma"/>
              <a:cs typeface="Tahoma"/>
            </a:endParaRPr>
          </a:p>
          <a:p>
            <a:pPr marL="866775">
              <a:lnSpc>
                <a:spcPct val="100000"/>
              </a:lnSpc>
              <a:spcBef>
                <a:spcPts val="240"/>
              </a:spcBef>
              <a:tabLst>
                <a:tab pos="1401445" algn="l"/>
                <a:tab pos="1857375" algn="l"/>
                <a:tab pos="2451100" algn="l"/>
                <a:tab pos="3044825" algn="l"/>
                <a:tab pos="3637915" algn="l"/>
                <a:tab pos="4231640" algn="l"/>
              </a:tabLst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	6	20	52	81	96	84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ts val="2340"/>
              </a:lnSpc>
              <a:spcBef>
                <a:spcPts val="250"/>
              </a:spcBef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结果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:</a:t>
            </a:r>
            <a:r>
              <a:rPr sz="2000" spc="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d(x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)=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 x</a:t>
            </a:r>
            <a:r>
              <a:rPr sz="1950" spc="7" baseline="25641" dirty="0">
                <a:solidFill>
                  <a:srgbClr val="0000FF"/>
                </a:solidFill>
                <a:latin typeface="Tahoma"/>
                <a:cs typeface="Tahoma"/>
              </a:rPr>
              <a:t>6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+6x</a:t>
            </a:r>
            <a:r>
              <a:rPr sz="1950" spc="7" baseline="25641" dirty="0">
                <a:solidFill>
                  <a:srgbClr val="0000FF"/>
                </a:solidFill>
                <a:latin typeface="Tahoma"/>
                <a:cs typeface="Tahoma"/>
              </a:rPr>
              <a:t>5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0x</a:t>
            </a:r>
            <a:r>
              <a:rPr sz="1950" spc="7" baseline="25641" dirty="0">
                <a:solidFill>
                  <a:srgbClr val="0000FF"/>
                </a:solidFill>
                <a:latin typeface="Tahoma"/>
                <a:cs typeface="Tahoma"/>
              </a:rPr>
              <a:t>4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5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2x</a:t>
            </a:r>
            <a:r>
              <a:rPr sz="1950" baseline="25641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8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1x</a:t>
            </a:r>
            <a:r>
              <a:rPr sz="1950" spc="7" baseline="25641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9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6x</a:t>
            </a:r>
            <a:r>
              <a:rPr sz="2000" spc="-30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84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51560">
              <a:lnSpc>
                <a:spcPct val="100000"/>
              </a:lnSpc>
            </a:pPr>
            <a:r>
              <a:rPr sz="3200" spc="-15" dirty="0"/>
              <a:t>6.1</a:t>
            </a:r>
            <a:r>
              <a:rPr sz="3200" spc="15" dirty="0"/>
              <a:t> </a:t>
            </a:r>
            <a:r>
              <a:rPr sz="3200" spc="-35" dirty="0">
                <a:latin typeface="微软雅黑"/>
                <a:cs typeface="微软雅黑"/>
              </a:rPr>
              <a:t>多项式</a:t>
            </a:r>
            <a:r>
              <a:rPr sz="3200" spc="-15" dirty="0"/>
              <a:t>(polynomial)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1959">
              <a:lnSpc>
                <a:spcPct val="100000"/>
              </a:lnSpc>
              <a:tabLst>
                <a:tab pos="105092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问题：编写一个多项式加法运</a:t>
            </a:r>
            <a:r>
              <a:rPr sz="2800" spc="-10" dirty="0">
                <a:latin typeface="微软雅黑"/>
                <a:cs typeface="微软雅黑"/>
              </a:rPr>
              <a:t>算</a:t>
            </a:r>
            <a:r>
              <a:rPr sz="2800" dirty="0">
                <a:latin typeface="微软雅黑"/>
                <a:cs typeface="微软雅黑"/>
              </a:rPr>
              <a:t>的函数文件</a:t>
            </a:r>
            <a:endParaRPr sz="2800">
              <a:latin typeface="微软雅黑"/>
              <a:cs typeface="微软雅黑"/>
            </a:endParaRPr>
          </a:p>
          <a:p>
            <a:pPr marL="441959">
              <a:lnSpc>
                <a:spcPct val="100000"/>
              </a:lnSpc>
              <a:spcBef>
                <a:spcPts val="335"/>
              </a:spcBef>
              <a:tabLst>
                <a:tab pos="105092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明确需求</a:t>
            </a:r>
            <a:endParaRPr sz="2800">
              <a:latin typeface="微软雅黑"/>
              <a:cs typeface="微软雅黑"/>
            </a:endParaRPr>
          </a:p>
          <a:p>
            <a:pPr marL="899160">
              <a:lnSpc>
                <a:spcPct val="100000"/>
              </a:lnSpc>
              <a:spcBef>
                <a:spcPts val="285"/>
              </a:spcBef>
              <a:tabLst>
                <a:tab pos="143256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微软雅黑"/>
                <a:cs typeface="微软雅黑"/>
              </a:rPr>
              <a:t>定义一个函数，需要有两个输入参数（比如：</a:t>
            </a:r>
            <a:r>
              <a:rPr sz="2400" spc="-20" dirty="0">
                <a:latin typeface="Tahoma"/>
                <a:cs typeface="Tahoma"/>
              </a:rPr>
              <a:t>p</a:t>
            </a:r>
            <a:r>
              <a:rPr sz="2400" spc="-15" dirty="0">
                <a:latin typeface="Tahoma"/>
                <a:cs typeface="Tahoma"/>
              </a:rPr>
              <a:t>1</a:t>
            </a:r>
            <a:r>
              <a:rPr sz="2400" dirty="0">
                <a:latin typeface="微软雅黑"/>
                <a:cs typeface="微软雅黑"/>
              </a:rPr>
              <a:t>、</a:t>
            </a:r>
            <a:endParaRPr sz="2400">
              <a:latin typeface="微软雅黑"/>
              <a:cs typeface="微软雅黑"/>
            </a:endParaRPr>
          </a:p>
          <a:p>
            <a:pPr marL="1432560">
              <a:lnSpc>
                <a:spcPts val="2590"/>
              </a:lnSpc>
            </a:pPr>
            <a:r>
              <a:rPr sz="2400" spc="-20" dirty="0">
                <a:latin typeface="Tahoma"/>
                <a:cs typeface="Tahoma"/>
              </a:rPr>
              <a:t>p2</a:t>
            </a:r>
            <a:r>
              <a:rPr sz="2400" dirty="0">
                <a:latin typeface="微软雅黑"/>
                <a:cs typeface="微软雅黑"/>
              </a:rPr>
              <a:t>），一个输出参数</a:t>
            </a:r>
            <a:r>
              <a:rPr sz="2400" spc="-15" dirty="0">
                <a:latin typeface="Tahoma"/>
                <a:cs typeface="Tahoma"/>
              </a:rPr>
              <a:t>p_out</a:t>
            </a:r>
            <a:r>
              <a:rPr sz="2400" dirty="0"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  <a:p>
            <a:pPr marL="1356360">
              <a:lnSpc>
                <a:spcPct val="100000"/>
              </a:lnSpc>
              <a:spcBef>
                <a:spcPts val="240"/>
              </a:spcBef>
              <a:tabLst>
                <a:tab pos="1813560" algn="l"/>
              </a:tabLst>
            </a:pPr>
            <a:r>
              <a:rPr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1</a:t>
            </a:r>
            <a:r>
              <a:rPr spc="-20" dirty="0">
                <a:latin typeface="微软雅黑"/>
                <a:cs typeface="微软雅黑"/>
              </a:rPr>
              <a:t>、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2</a:t>
            </a:r>
            <a:r>
              <a:rPr spc="-20" dirty="0">
                <a:latin typeface="微软雅黑"/>
                <a:cs typeface="微软雅黑"/>
              </a:rPr>
              <a:t>表示两个待计算的多项式。</a:t>
            </a:r>
          </a:p>
          <a:p>
            <a:pPr marL="1356360">
              <a:lnSpc>
                <a:spcPct val="100000"/>
              </a:lnSpc>
              <a:spcBef>
                <a:spcPts val="240"/>
              </a:spcBef>
              <a:tabLst>
                <a:tab pos="1813560" algn="l"/>
              </a:tabLst>
            </a:pPr>
            <a:r>
              <a:rPr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pc="-15" dirty="0">
                <a:latin typeface="Tahoma"/>
                <a:cs typeface="Tahoma"/>
              </a:rPr>
              <a:t>p_out</a:t>
            </a:r>
            <a:r>
              <a:rPr spc="-20" dirty="0">
                <a:latin typeface="微软雅黑"/>
                <a:cs typeface="微软雅黑"/>
              </a:rPr>
              <a:t>表示两个多项式的求和结果</a:t>
            </a:r>
          </a:p>
          <a:p>
            <a:pPr marL="899160">
              <a:lnSpc>
                <a:spcPct val="100000"/>
              </a:lnSpc>
              <a:spcBef>
                <a:spcPts val="280"/>
              </a:spcBef>
              <a:tabLst>
                <a:tab pos="143256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微软雅黑"/>
                <a:cs typeface="微软雅黑"/>
              </a:rPr>
              <a:t>函数的内部处理</a:t>
            </a:r>
            <a:endParaRPr sz="2400">
              <a:latin typeface="微软雅黑"/>
              <a:cs typeface="微软雅黑"/>
            </a:endParaRPr>
          </a:p>
          <a:p>
            <a:pPr marL="1356360">
              <a:lnSpc>
                <a:spcPct val="100000"/>
              </a:lnSpc>
              <a:spcBef>
                <a:spcPts val="244"/>
              </a:spcBef>
              <a:tabLst>
                <a:tab pos="1813560" algn="l"/>
              </a:tabLst>
            </a:pPr>
            <a:r>
              <a:rPr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pc="-20" dirty="0">
                <a:latin typeface="微软雅黑"/>
                <a:cs typeface="微软雅黑"/>
              </a:rPr>
              <a:t>如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1</a:t>
            </a:r>
            <a:r>
              <a:rPr spc="-20" dirty="0">
                <a:latin typeface="微软雅黑"/>
                <a:cs typeface="微软雅黑"/>
              </a:rPr>
              <a:t>、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2</a:t>
            </a:r>
            <a:r>
              <a:rPr spc="-20" dirty="0">
                <a:latin typeface="微软雅黑"/>
                <a:cs typeface="微软雅黑"/>
              </a:rPr>
              <a:t>两参数大小相等，则直接相加</a:t>
            </a:r>
            <a:r>
              <a:rPr spc="-10" dirty="0">
                <a:latin typeface="Tahoma"/>
                <a:cs typeface="Tahoma"/>
              </a:rPr>
              <a:t>:</a:t>
            </a:r>
            <a:r>
              <a:rPr spc="15" dirty="0">
                <a:latin typeface="Tahoma"/>
                <a:cs typeface="Tahoma"/>
              </a:rPr>
              <a:t> </a:t>
            </a:r>
            <a:r>
              <a:rPr spc="-15" dirty="0">
                <a:latin typeface="Tahoma"/>
                <a:cs typeface="Tahoma"/>
              </a:rPr>
              <a:t>p_out=p1+p2</a:t>
            </a:r>
          </a:p>
          <a:p>
            <a:pPr marL="1356360">
              <a:lnSpc>
                <a:spcPct val="100000"/>
              </a:lnSpc>
              <a:spcBef>
                <a:spcPts val="240"/>
              </a:spcBef>
              <a:tabLst>
                <a:tab pos="1813560" algn="l"/>
              </a:tabLst>
            </a:pPr>
            <a:r>
              <a:rPr spc="-2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pc="-20" dirty="0">
                <a:latin typeface="微软雅黑"/>
                <a:cs typeface="微软雅黑"/>
              </a:rPr>
              <a:t>如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1</a:t>
            </a:r>
            <a:r>
              <a:rPr spc="-20" dirty="0">
                <a:latin typeface="微软雅黑"/>
                <a:cs typeface="微软雅黑"/>
              </a:rPr>
              <a:t>、</a:t>
            </a:r>
            <a:r>
              <a:rPr spc="-20" dirty="0">
                <a:latin typeface="Tahoma"/>
                <a:cs typeface="Tahoma"/>
              </a:rPr>
              <a:t>p</a:t>
            </a:r>
            <a:r>
              <a:rPr spc="-15" dirty="0">
                <a:latin typeface="Tahoma"/>
                <a:cs typeface="Tahoma"/>
              </a:rPr>
              <a:t>2</a:t>
            </a:r>
            <a:r>
              <a:rPr spc="-20" dirty="0">
                <a:latin typeface="微软雅黑"/>
                <a:cs typeface="微软雅黑"/>
              </a:rPr>
              <a:t>两参数大小不等：</a:t>
            </a:r>
          </a:p>
          <a:p>
            <a:pPr marL="2194560" indent="-381000">
              <a:lnSpc>
                <a:spcPct val="100000"/>
              </a:lnSpc>
              <a:spcBef>
                <a:spcPts val="200"/>
              </a:spcBef>
              <a:buClr>
                <a:srgbClr val="4D009A"/>
              </a:buClr>
              <a:buFont typeface="Wingdings"/>
              <a:buChar char=""/>
              <a:tabLst>
                <a:tab pos="2194560" algn="l"/>
              </a:tabLst>
            </a:pPr>
            <a:r>
              <a:rPr sz="1800" dirty="0">
                <a:latin typeface="Tahoma"/>
                <a:cs typeface="Tahoma"/>
              </a:rPr>
              <a:t>If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dirty="0">
                <a:latin typeface="Tahoma"/>
                <a:cs typeface="Tahoma"/>
              </a:rPr>
              <a:t>length(</a:t>
            </a:r>
            <a:r>
              <a:rPr sz="1800" spc="-5" dirty="0">
                <a:latin typeface="Tahoma"/>
                <a:cs typeface="Tahoma"/>
              </a:rPr>
              <a:t>p</a:t>
            </a:r>
            <a:r>
              <a:rPr sz="1800" dirty="0">
                <a:latin typeface="Tahoma"/>
                <a:cs typeface="Tahoma"/>
              </a:rPr>
              <a:t>1)&gt;le</a:t>
            </a:r>
            <a:r>
              <a:rPr sz="1800" spc="-5" dirty="0">
                <a:latin typeface="Tahoma"/>
                <a:cs typeface="Tahoma"/>
              </a:rPr>
              <a:t>n</a:t>
            </a:r>
            <a:r>
              <a:rPr sz="1800" dirty="0">
                <a:latin typeface="Tahoma"/>
                <a:cs typeface="Tahoma"/>
              </a:rPr>
              <a:t>gt</a:t>
            </a:r>
            <a:r>
              <a:rPr sz="1800" spc="-5" dirty="0">
                <a:latin typeface="Tahoma"/>
                <a:cs typeface="Tahoma"/>
              </a:rPr>
              <a:t>h</a:t>
            </a:r>
            <a:r>
              <a:rPr sz="1800" dirty="0">
                <a:latin typeface="Tahoma"/>
                <a:cs typeface="Tahoma"/>
              </a:rPr>
              <a:t>(p2)</a:t>
            </a:r>
            <a:endParaRPr sz="1800">
              <a:latin typeface="Tahoma"/>
              <a:cs typeface="Tahoma"/>
            </a:endParaRPr>
          </a:p>
          <a:p>
            <a:pPr marL="2270760">
              <a:lnSpc>
                <a:spcPct val="100000"/>
              </a:lnSpc>
              <a:spcBef>
                <a:spcPts val="229"/>
              </a:spcBef>
              <a:tabLst>
                <a:tab pos="2651760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-5" dirty="0">
                <a:latin typeface="Tahoma"/>
                <a:cs typeface="Tahoma"/>
              </a:rPr>
              <a:t>P</a:t>
            </a:r>
            <a:r>
              <a:rPr sz="1800" dirty="0">
                <a:latin typeface="Tahoma"/>
                <a:cs typeface="Tahoma"/>
              </a:rPr>
              <a:t>2</a:t>
            </a:r>
            <a:r>
              <a:rPr sz="1800" dirty="0">
                <a:latin typeface="微软雅黑"/>
                <a:cs typeface="微软雅黑"/>
              </a:rPr>
              <a:t>前面要补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dirty="0">
                <a:latin typeface="微软雅黑"/>
                <a:cs typeface="微软雅黑"/>
              </a:rPr>
              <a:t>元素，使</a:t>
            </a:r>
            <a:r>
              <a:rPr sz="1800" spc="-10" dirty="0">
                <a:latin typeface="Tahoma"/>
                <a:cs typeface="Tahoma"/>
              </a:rPr>
              <a:t>p1</a:t>
            </a:r>
            <a:r>
              <a:rPr sz="1800" dirty="0">
                <a:latin typeface="微软雅黑"/>
                <a:cs typeface="微软雅黑"/>
              </a:rPr>
              <a:t>、</a:t>
            </a:r>
            <a:r>
              <a:rPr sz="1800" spc="-10" dirty="0">
                <a:latin typeface="Tahoma"/>
                <a:cs typeface="Tahoma"/>
              </a:rPr>
              <a:t>p2</a:t>
            </a:r>
            <a:r>
              <a:rPr sz="1800" dirty="0">
                <a:latin typeface="微软雅黑"/>
                <a:cs typeface="微软雅黑"/>
              </a:rPr>
              <a:t>两参数大小相等</a:t>
            </a:r>
            <a:endParaRPr sz="1800">
              <a:latin typeface="微软雅黑"/>
              <a:cs typeface="微软雅黑"/>
            </a:endParaRPr>
          </a:p>
          <a:p>
            <a:pPr marL="1813560">
              <a:lnSpc>
                <a:spcPct val="100000"/>
              </a:lnSpc>
              <a:spcBef>
                <a:spcPts val="215"/>
              </a:spcBef>
              <a:tabLst>
                <a:tab pos="2194560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latin typeface="微软雅黑"/>
                <a:cs typeface="微软雅黑"/>
              </a:rPr>
              <a:t>否则</a:t>
            </a:r>
            <a:endParaRPr sz="1800">
              <a:latin typeface="微软雅黑"/>
              <a:cs typeface="微软雅黑"/>
            </a:endParaRPr>
          </a:p>
          <a:p>
            <a:pPr marL="2270760">
              <a:lnSpc>
                <a:spcPct val="100000"/>
              </a:lnSpc>
              <a:spcBef>
                <a:spcPts val="215"/>
              </a:spcBef>
              <a:tabLst>
                <a:tab pos="2651760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-5" dirty="0">
                <a:latin typeface="Tahoma"/>
                <a:cs typeface="Tahoma"/>
              </a:rPr>
              <a:t>P</a:t>
            </a:r>
            <a:r>
              <a:rPr sz="1800" dirty="0">
                <a:latin typeface="Tahoma"/>
                <a:cs typeface="Tahoma"/>
              </a:rPr>
              <a:t>1</a:t>
            </a:r>
            <a:r>
              <a:rPr sz="1800" dirty="0">
                <a:latin typeface="微软雅黑"/>
                <a:cs typeface="微软雅黑"/>
              </a:rPr>
              <a:t>前面要补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dirty="0">
                <a:latin typeface="微软雅黑"/>
                <a:cs typeface="微软雅黑"/>
              </a:rPr>
              <a:t>元素，使</a:t>
            </a:r>
            <a:r>
              <a:rPr sz="1800" spc="-10" dirty="0">
                <a:latin typeface="Tahoma"/>
                <a:cs typeface="Tahoma"/>
              </a:rPr>
              <a:t>p1</a:t>
            </a:r>
            <a:r>
              <a:rPr sz="1800" dirty="0">
                <a:latin typeface="微软雅黑"/>
                <a:cs typeface="微软雅黑"/>
              </a:rPr>
              <a:t>、</a:t>
            </a:r>
            <a:r>
              <a:rPr sz="1800" spc="-10" dirty="0">
                <a:latin typeface="Tahoma"/>
                <a:cs typeface="Tahoma"/>
              </a:rPr>
              <a:t>p2</a:t>
            </a:r>
            <a:r>
              <a:rPr sz="1800" dirty="0">
                <a:latin typeface="微软雅黑"/>
                <a:cs typeface="微软雅黑"/>
              </a:rPr>
              <a:t>两参数大小相等</a:t>
            </a:r>
            <a:endParaRPr sz="1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0407" y="1700402"/>
            <a:ext cx="7634478" cy="4177284"/>
          </a:xfrm>
          <a:custGeom>
            <a:avLst/>
            <a:gdLst/>
            <a:ahLst/>
            <a:cxnLst/>
            <a:rect l="l" t="t" r="r" b="b"/>
            <a:pathLst>
              <a:path w="7634478" h="4177284">
                <a:moveTo>
                  <a:pt x="0" y="4177284"/>
                </a:moveTo>
                <a:lnTo>
                  <a:pt x="7634478" y="4177284"/>
                </a:lnTo>
                <a:lnTo>
                  <a:pt x="7634478" y="0"/>
                </a:lnTo>
                <a:lnTo>
                  <a:pt x="0" y="0"/>
                </a:lnTo>
                <a:lnTo>
                  <a:pt x="0" y="4177284"/>
                </a:lnTo>
                <a:close/>
              </a:path>
            </a:pathLst>
          </a:custGeom>
          <a:ln w="9906">
            <a:solidFill>
              <a:srgbClr val="FFCF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3405" rIns="0" bIns="0" rtlCol="0">
            <a:spAutoFit/>
          </a:bodyPr>
          <a:lstStyle/>
          <a:p>
            <a:pPr marL="1051560">
              <a:lnSpc>
                <a:spcPct val="100000"/>
              </a:lnSpc>
            </a:pPr>
            <a:r>
              <a:rPr sz="2800" dirty="0"/>
              <a:t>6.1</a:t>
            </a:r>
            <a:r>
              <a:rPr sz="2800" spc="-10" dirty="0"/>
              <a:t> </a:t>
            </a:r>
            <a:r>
              <a:rPr sz="2800" dirty="0">
                <a:latin typeface="微软雅黑"/>
                <a:cs typeface="微软雅黑"/>
              </a:rPr>
              <a:t>多项式</a:t>
            </a:r>
            <a:r>
              <a:rPr sz="2800" dirty="0"/>
              <a:t>(polynomial)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83741" y="1157732"/>
            <a:ext cx="5410200" cy="4576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函数文件的编写</a:t>
            </a:r>
            <a:endParaRPr sz="28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89"/>
              </a:spcBef>
            </a:pPr>
            <a:endParaRPr sz="1100"/>
          </a:p>
          <a:p>
            <a:pPr marL="469900">
              <a:lnSpc>
                <a:spcPct val="100000"/>
              </a:lnSpc>
            </a:pPr>
            <a:r>
              <a:rPr sz="2000" spc="-20" dirty="0">
                <a:latin typeface="Tahoma"/>
                <a:cs typeface="Tahoma"/>
              </a:rPr>
              <a:t>f</a:t>
            </a:r>
            <a:r>
              <a:rPr sz="2000" spc="-10" dirty="0">
                <a:latin typeface="Tahoma"/>
                <a:cs typeface="Tahoma"/>
              </a:rPr>
              <a:t>unction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p_out=poly_sum(p1,</a:t>
            </a:r>
            <a:r>
              <a:rPr sz="2000" spc="-2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p2)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20" dirty="0">
                <a:solidFill>
                  <a:srgbClr val="008000"/>
                </a:solidFill>
                <a:latin typeface="Tahoma"/>
                <a:cs typeface="Tahoma"/>
              </a:rPr>
              <a:t>% 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calculate</a:t>
            </a:r>
            <a:r>
              <a:rPr sz="2000" spc="1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the</a:t>
            </a:r>
            <a:r>
              <a:rPr sz="20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sum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 of</a:t>
            </a:r>
            <a:r>
              <a:rPr sz="2000" spc="-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8000"/>
                </a:solidFill>
                <a:latin typeface="Tahoma"/>
                <a:cs typeface="Tahoma"/>
              </a:rPr>
              <a:t>two</a:t>
            </a:r>
            <a:r>
              <a:rPr sz="2000" spc="1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polynomials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600"/>
              </a:lnSpc>
              <a:spcBef>
                <a:spcPts val="42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787400" marR="2001520" indent="-318135">
              <a:lnSpc>
                <a:spcPct val="110000"/>
              </a:lnSpc>
            </a:pPr>
            <a:r>
              <a:rPr sz="2000" spc="-10" dirty="0">
                <a:latin typeface="Tahoma"/>
                <a:cs typeface="Tahoma"/>
              </a:rPr>
              <a:t>if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length(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5" dirty="0">
                <a:latin typeface="Tahoma"/>
                <a:cs typeface="Tahoma"/>
              </a:rPr>
              <a:t>1)=</a:t>
            </a:r>
            <a:r>
              <a:rPr sz="2000" spc="-25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length(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0" dirty="0">
                <a:latin typeface="Tahoma"/>
                <a:cs typeface="Tahoma"/>
              </a:rPr>
              <a:t>2)</a:t>
            </a:r>
            <a:r>
              <a:rPr sz="2000" spc="-15" dirty="0">
                <a:latin typeface="Tahoma"/>
                <a:cs typeface="Tahoma"/>
              </a:rPr>
              <a:t> p_out=p1+p</a:t>
            </a:r>
            <a:r>
              <a:rPr sz="2000" spc="-25" dirty="0">
                <a:latin typeface="Tahoma"/>
                <a:cs typeface="Tahoma"/>
              </a:rPr>
              <a:t>2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787400" marR="6350" indent="-318135">
              <a:lnSpc>
                <a:spcPct val="110000"/>
              </a:lnSpc>
            </a:pPr>
            <a:r>
              <a:rPr sz="2000" spc="-10" dirty="0">
                <a:latin typeface="Tahoma"/>
                <a:cs typeface="Tahoma"/>
              </a:rPr>
              <a:t>elseif</a:t>
            </a:r>
            <a:r>
              <a:rPr sz="2000" spc="5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length(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5" dirty="0">
                <a:latin typeface="Tahoma"/>
                <a:cs typeface="Tahoma"/>
              </a:rPr>
              <a:t>1)&gt;</a:t>
            </a:r>
            <a:r>
              <a:rPr sz="2000" spc="-10" dirty="0">
                <a:latin typeface="Tahoma"/>
                <a:cs typeface="Tahoma"/>
              </a:rPr>
              <a:t>length(p2) p2=[</a:t>
            </a:r>
            <a:r>
              <a:rPr sz="2000" spc="-25" dirty="0">
                <a:latin typeface="Tahoma"/>
                <a:cs typeface="Tahoma"/>
              </a:rPr>
              <a:t>z</a:t>
            </a:r>
            <a:r>
              <a:rPr sz="2000" spc="-15" dirty="0">
                <a:latin typeface="Tahoma"/>
                <a:cs typeface="Tahoma"/>
              </a:rPr>
              <a:t>e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os(1,length(p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10" dirty="0">
                <a:latin typeface="Tahoma"/>
                <a:cs typeface="Tahoma"/>
              </a:rPr>
              <a:t>-length(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0" dirty="0">
                <a:latin typeface="Tahoma"/>
                <a:cs typeface="Tahoma"/>
              </a:rPr>
              <a:t>2)),</a:t>
            </a:r>
            <a:r>
              <a:rPr sz="2000" spc="-3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p2];</a:t>
            </a:r>
            <a:r>
              <a:rPr sz="2000" spc="-15" dirty="0">
                <a:latin typeface="Tahoma"/>
                <a:cs typeface="Tahoma"/>
              </a:rPr>
              <a:t> p_out=p1+p</a:t>
            </a:r>
            <a:r>
              <a:rPr sz="2000" spc="-25" dirty="0">
                <a:latin typeface="Tahoma"/>
                <a:cs typeface="Tahoma"/>
              </a:rPr>
              <a:t>2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10" dirty="0">
                <a:latin typeface="Tahoma"/>
                <a:cs typeface="Tahoma"/>
              </a:rPr>
              <a:t>else</a:t>
            </a:r>
            <a:endParaRPr sz="2000">
              <a:latin typeface="Tahoma"/>
              <a:cs typeface="Tahoma"/>
            </a:endParaRPr>
          </a:p>
          <a:p>
            <a:pPr marL="787400" marR="6350">
              <a:lnSpc>
                <a:spcPct val="110000"/>
              </a:lnSpc>
            </a:pPr>
            <a:r>
              <a:rPr sz="2000" spc="-15" dirty="0">
                <a:latin typeface="Tahoma"/>
                <a:cs typeface="Tahoma"/>
              </a:rPr>
              <a:t>p1=[</a:t>
            </a:r>
            <a:r>
              <a:rPr sz="2000" spc="-25" dirty="0">
                <a:latin typeface="Tahoma"/>
                <a:cs typeface="Tahoma"/>
              </a:rPr>
              <a:t>z</a:t>
            </a:r>
            <a:r>
              <a:rPr sz="2000" spc="-15" dirty="0">
                <a:latin typeface="Tahoma"/>
                <a:cs typeface="Tahoma"/>
              </a:rPr>
              <a:t>e</a:t>
            </a:r>
            <a:r>
              <a:rPr sz="2000" spc="-25" dirty="0">
                <a:latin typeface="Tahoma"/>
                <a:cs typeface="Tahoma"/>
              </a:rPr>
              <a:t>r</a:t>
            </a:r>
            <a:r>
              <a:rPr sz="2000" spc="-10" dirty="0">
                <a:latin typeface="Tahoma"/>
                <a:cs typeface="Tahoma"/>
              </a:rPr>
              <a:t>os(1,length(p</a:t>
            </a:r>
            <a:r>
              <a:rPr sz="2000" spc="-25" dirty="0">
                <a:latin typeface="Tahoma"/>
                <a:cs typeface="Tahoma"/>
              </a:rPr>
              <a:t>2</a:t>
            </a:r>
            <a:r>
              <a:rPr sz="2000" spc="-15" dirty="0">
                <a:latin typeface="Tahoma"/>
                <a:cs typeface="Tahoma"/>
              </a:rPr>
              <a:t>)</a:t>
            </a:r>
            <a:r>
              <a:rPr sz="2000" spc="-10" dirty="0">
                <a:latin typeface="Tahoma"/>
                <a:cs typeface="Tahoma"/>
              </a:rPr>
              <a:t>-length(</a:t>
            </a:r>
            <a:r>
              <a:rPr sz="2000" spc="-20" dirty="0">
                <a:latin typeface="Tahoma"/>
                <a:cs typeface="Tahoma"/>
              </a:rPr>
              <a:t>p</a:t>
            </a:r>
            <a:r>
              <a:rPr sz="2000" spc="-10" dirty="0">
                <a:latin typeface="Tahoma"/>
                <a:cs typeface="Tahoma"/>
              </a:rPr>
              <a:t>1)),</a:t>
            </a:r>
            <a:r>
              <a:rPr sz="2000" spc="-30" dirty="0">
                <a:latin typeface="Tahoma"/>
                <a:cs typeface="Tahoma"/>
              </a:rPr>
              <a:t> </a:t>
            </a:r>
            <a:r>
              <a:rPr sz="2000" spc="-10" dirty="0">
                <a:latin typeface="Tahoma"/>
                <a:cs typeface="Tahoma"/>
              </a:rPr>
              <a:t>p1];</a:t>
            </a:r>
            <a:r>
              <a:rPr sz="2000" spc="-15" dirty="0">
                <a:latin typeface="Tahoma"/>
                <a:cs typeface="Tahoma"/>
              </a:rPr>
              <a:t> p_out=p1+p</a:t>
            </a:r>
            <a:r>
              <a:rPr sz="2000" spc="-25" dirty="0">
                <a:latin typeface="Tahoma"/>
                <a:cs typeface="Tahoma"/>
              </a:rPr>
              <a:t>2</a:t>
            </a:r>
            <a:r>
              <a:rPr sz="2000" spc="-10" dirty="0">
                <a:latin typeface="Tahoma"/>
                <a:cs typeface="Tahoma"/>
              </a:rPr>
              <a:t>;</a:t>
            </a:r>
            <a:endParaRPr sz="20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240"/>
              </a:spcBef>
            </a:pPr>
            <a:r>
              <a:rPr sz="2000" spc="-15" dirty="0">
                <a:latin typeface="Tahoma"/>
                <a:cs typeface="Tahoma"/>
              </a:rPr>
              <a:t>end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073" rIns="0" bIns="0" rtlCol="0">
            <a:spAutoFit/>
          </a:bodyPr>
          <a:lstStyle/>
          <a:p>
            <a:pPr marL="1051560">
              <a:lnSpc>
                <a:spcPct val="100000"/>
              </a:lnSpc>
            </a:pPr>
            <a:r>
              <a:rPr sz="3200" spc="-15" dirty="0"/>
              <a:t>6.1</a:t>
            </a:r>
            <a:r>
              <a:rPr sz="3200" spc="15" dirty="0"/>
              <a:t> </a:t>
            </a:r>
            <a:r>
              <a:rPr sz="3200" spc="-35" dirty="0">
                <a:latin typeface="微软雅黑"/>
                <a:cs typeface="微软雅黑"/>
              </a:rPr>
              <a:t>多项式</a:t>
            </a:r>
            <a:r>
              <a:rPr sz="3200" spc="-15" dirty="0"/>
              <a:t>(polynomial)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269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271778"/>
            <a:ext cx="6351270" cy="1704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多项式的除法</a:t>
            </a:r>
            <a:r>
              <a:rPr sz="2800" dirty="0">
                <a:latin typeface="Tahoma"/>
                <a:cs typeface="Tahoma"/>
              </a:rPr>
              <a:t>(</a:t>
            </a:r>
            <a:r>
              <a:rPr sz="2800" dirty="0">
                <a:solidFill>
                  <a:srgbClr val="FF0000"/>
                </a:solidFill>
                <a:latin typeface="Tahoma"/>
                <a:cs typeface="Tahoma"/>
              </a:rPr>
              <a:t>deco</a:t>
            </a:r>
            <a:r>
              <a:rPr sz="2800" spc="-30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800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2800" dirty="0">
                <a:latin typeface="Tahoma"/>
                <a:cs typeface="Tahoma"/>
              </a:rPr>
              <a:t>)</a:t>
            </a:r>
            <a:endParaRPr sz="2800">
              <a:latin typeface="Tahoma"/>
              <a:cs typeface="Tahoma"/>
            </a:endParaRPr>
          </a:p>
          <a:p>
            <a:pPr marL="469900" marR="6350" indent="-457200">
              <a:lnSpc>
                <a:spcPct val="109300"/>
              </a:lnSpc>
              <a:spcBef>
                <a:spcPts val="25"/>
              </a:spcBef>
              <a:tabLst>
                <a:tab pos="622300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	</a:t>
            </a:r>
            <a:r>
              <a:rPr sz="2800" dirty="0">
                <a:latin typeface="微软雅黑"/>
                <a:cs typeface="微软雅黑"/>
              </a:rPr>
              <a:t>举例说明： </a:t>
            </a:r>
            <a:r>
              <a:rPr sz="2400" dirty="0">
                <a:latin typeface="Tahoma"/>
                <a:cs typeface="Tahoma"/>
              </a:rPr>
              <a:t>c(x</a:t>
            </a:r>
            <a:r>
              <a:rPr sz="2400" spc="-15" dirty="0">
                <a:latin typeface="Tahoma"/>
                <a:cs typeface="Tahoma"/>
              </a:rPr>
              <a:t>)=</a:t>
            </a:r>
            <a:r>
              <a:rPr sz="2400" spc="-20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6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6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5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20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4</a:t>
            </a:r>
            <a:r>
              <a:rPr sz="2400" spc="5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50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3</a:t>
            </a:r>
            <a:r>
              <a:rPr sz="2400" spc="5" dirty="0">
                <a:latin typeface="微软雅黑"/>
                <a:cs typeface="微软雅黑"/>
              </a:rPr>
              <a:t>＋</a:t>
            </a:r>
            <a:r>
              <a:rPr sz="2400" spc="-15" dirty="0">
                <a:latin typeface="Tahoma"/>
                <a:cs typeface="Tahoma"/>
              </a:rPr>
              <a:t>7</a:t>
            </a:r>
            <a:r>
              <a:rPr sz="2400" spc="-20" dirty="0">
                <a:latin typeface="Tahoma"/>
                <a:cs typeface="Tahoma"/>
              </a:rPr>
              <a:t>5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2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15" dirty="0">
                <a:latin typeface="Tahoma"/>
                <a:cs typeface="Tahoma"/>
              </a:rPr>
              <a:t>8</a:t>
            </a:r>
            <a:r>
              <a:rPr sz="2400" spc="-20" dirty="0">
                <a:latin typeface="Tahoma"/>
                <a:cs typeface="Tahoma"/>
              </a:rPr>
              <a:t>4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spc="5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64</a:t>
            </a:r>
            <a:r>
              <a:rPr sz="2400" spc="-15" dirty="0">
                <a:latin typeface="Tahoma"/>
                <a:cs typeface="Tahoma"/>
              </a:rPr>
              <a:t> </a:t>
            </a:r>
            <a:r>
              <a:rPr sz="2400" dirty="0">
                <a:latin typeface="微软雅黑"/>
                <a:cs typeface="微软雅黑"/>
              </a:rPr>
              <a:t>除以</a:t>
            </a:r>
            <a:r>
              <a:rPr sz="2400" spc="-15" dirty="0">
                <a:latin typeface="Tahoma"/>
                <a:cs typeface="Tahoma"/>
              </a:rPr>
              <a:t>b(x)=</a:t>
            </a:r>
            <a:r>
              <a:rPr sz="2400" spc="10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3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4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baseline="24305" dirty="0">
                <a:latin typeface="Tahoma"/>
                <a:cs typeface="Tahoma"/>
              </a:rPr>
              <a:t>2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9</a:t>
            </a:r>
            <a:r>
              <a:rPr sz="2400" spc="-5" dirty="0">
                <a:latin typeface="Tahoma"/>
                <a:cs typeface="Tahoma"/>
              </a:rPr>
              <a:t>x</a:t>
            </a:r>
            <a:r>
              <a:rPr sz="2400" dirty="0">
                <a:latin typeface="微软雅黑"/>
                <a:cs typeface="微软雅黑"/>
              </a:rPr>
              <a:t>＋</a:t>
            </a:r>
            <a:r>
              <a:rPr sz="2400" spc="-20" dirty="0">
                <a:latin typeface="Tahoma"/>
                <a:cs typeface="Tahoma"/>
              </a:rPr>
              <a:t>16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07489" y="3153917"/>
            <a:ext cx="1597025" cy="772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&gt;&gt; </a:t>
            </a:r>
            <a:r>
              <a:rPr sz="2400" spc="5" dirty="0">
                <a:latin typeface="Tahoma"/>
                <a:cs typeface="Tahoma"/>
              </a:rPr>
              <a:t>c</a:t>
            </a:r>
            <a:r>
              <a:rPr sz="2400" spc="-20" dirty="0">
                <a:latin typeface="Tahoma"/>
                <a:cs typeface="Tahoma"/>
              </a:rPr>
              <a:t>=</a:t>
            </a:r>
            <a:r>
              <a:rPr sz="2400" spc="-15" dirty="0">
                <a:latin typeface="Tahoma"/>
                <a:cs typeface="Tahoma"/>
              </a:rPr>
              <a:t>[1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  <a:tabLst>
                <a:tab pos="1417320" algn="l"/>
              </a:tabLst>
            </a:pPr>
            <a:r>
              <a:rPr sz="2400" spc="-20" dirty="0">
                <a:latin typeface="Tahoma"/>
                <a:cs typeface="Tahoma"/>
              </a:rPr>
              <a:t>&gt;&gt; </a:t>
            </a:r>
            <a:r>
              <a:rPr sz="2400" spc="-15" dirty="0">
                <a:latin typeface="Tahoma"/>
                <a:cs typeface="Tahoma"/>
              </a:rPr>
              <a:t>b=[1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4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71494" y="3153917"/>
            <a:ext cx="3987165" cy="772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60070" algn="l"/>
                <a:tab pos="1275080" algn="l"/>
                <a:tab pos="1988185" algn="l"/>
                <a:tab pos="2703195" algn="l"/>
                <a:tab pos="3416935" algn="l"/>
              </a:tabLst>
            </a:pPr>
            <a:r>
              <a:rPr sz="2400" spc="-15" dirty="0">
                <a:latin typeface="Tahoma"/>
                <a:cs typeface="Tahoma"/>
              </a:rPr>
              <a:t>6	</a:t>
            </a:r>
            <a:r>
              <a:rPr sz="2400" spc="-25" dirty="0">
                <a:latin typeface="Tahoma"/>
                <a:cs typeface="Tahoma"/>
              </a:rPr>
              <a:t>2</a:t>
            </a:r>
            <a:r>
              <a:rPr sz="2400" spc="-15" dirty="0">
                <a:latin typeface="Tahoma"/>
                <a:cs typeface="Tahoma"/>
              </a:rPr>
              <a:t>0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50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75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84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64];</a:t>
            </a:r>
            <a:endParaRPr sz="2400">
              <a:latin typeface="Tahoma"/>
              <a:cs typeface="Tahoma"/>
            </a:endParaRPr>
          </a:p>
          <a:p>
            <a:pPr marL="111125">
              <a:lnSpc>
                <a:spcPct val="100000"/>
              </a:lnSpc>
              <a:spcBef>
                <a:spcPts val="285"/>
              </a:spcBef>
              <a:tabLst>
                <a:tab pos="467995" algn="l"/>
              </a:tabLst>
            </a:pPr>
            <a:r>
              <a:rPr sz="2400" spc="-15" dirty="0">
                <a:latin typeface="Tahoma"/>
                <a:cs typeface="Tahoma"/>
              </a:rPr>
              <a:t>9	1</a:t>
            </a:r>
            <a:r>
              <a:rPr sz="2400" spc="-25" dirty="0">
                <a:latin typeface="Tahoma"/>
                <a:cs typeface="Tahoma"/>
              </a:rPr>
              <a:t>6</a:t>
            </a:r>
            <a:r>
              <a:rPr sz="2400" spc="-15" dirty="0">
                <a:latin typeface="Tahoma"/>
                <a:cs typeface="Tahoma"/>
              </a:rPr>
              <a:t>];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07489" y="3958590"/>
            <a:ext cx="4526915" cy="1979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47065" algn="l"/>
              </a:tabLst>
            </a:pPr>
            <a:r>
              <a:rPr sz="2400" spc="-20" dirty="0">
                <a:latin typeface="Tahoma"/>
                <a:cs typeface="Tahoma"/>
              </a:rPr>
              <a:t>&gt;&gt;	</a:t>
            </a:r>
            <a:r>
              <a:rPr sz="2400" spc="-15" dirty="0">
                <a:latin typeface="Tahoma"/>
                <a:cs typeface="Tahoma"/>
              </a:rPr>
              <a:t>[q</a:t>
            </a:r>
            <a:r>
              <a:rPr sz="2400" spc="10" dirty="0">
                <a:latin typeface="Tahoma"/>
                <a:cs typeface="Tahoma"/>
              </a:rPr>
              <a:t> </a:t>
            </a:r>
            <a:r>
              <a:rPr sz="2400" spc="-10" dirty="0">
                <a:latin typeface="Tahoma"/>
                <a:cs typeface="Tahoma"/>
              </a:rPr>
              <a:t>,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10" dirty="0">
                <a:latin typeface="Tahoma"/>
                <a:cs typeface="Tahoma"/>
              </a:rPr>
              <a:t>r]</a:t>
            </a:r>
            <a:r>
              <a:rPr sz="2400" spc="-30" dirty="0"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deco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2400" dirty="0">
                <a:latin typeface="Tahoma"/>
                <a:cs typeface="Tahoma"/>
              </a:rPr>
              <a:t>(c</a:t>
            </a:r>
            <a:r>
              <a:rPr sz="2400" spc="20" dirty="0">
                <a:latin typeface="Tahoma"/>
                <a:cs typeface="Tahoma"/>
              </a:rPr>
              <a:t> </a:t>
            </a:r>
            <a:r>
              <a:rPr sz="2400" spc="-10" dirty="0">
                <a:latin typeface="Tahoma"/>
                <a:cs typeface="Tahoma"/>
              </a:rPr>
              <a:t>,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b)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q =</a:t>
            </a:r>
            <a:endParaRPr sz="24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290"/>
              </a:spcBef>
              <a:tabLst>
                <a:tab pos="1132205" algn="l"/>
                <a:tab pos="1775460" algn="l"/>
                <a:tab pos="2418080" algn="l"/>
              </a:tabLst>
            </a:pP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1	2	3	4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r</a:t>
            </a:r>
            <a:r>
              <a:rPr sz="2400" spc="-5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 marL="488950">
              <a:lnSpc>
                <a:spcPct val="100000"/>
              </a:lnSpc>
              <a:spcBef>
                <a:spcPts val="285"/>
              </a:spcBef>
              <a:tabLst>
                <a:tab pos="1132205" algn="l"/>
                <a:tab pos="1775460" algn="l"/>
                <a:tab pos="2418080" algn="l"/>
                <a:tab pos="3061970" algn="l"/>
                <a:tab pos="3703954" algn="l"/>
                <a:tab pos="4347210" algn="l"/>
              </a:tabLst>
            </a:pP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0	0	0	0	0	0	0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447038"/>
            <a:ext cx="2752090" cy="782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&gt;&gt;who</a:t>
            </a:r>
            <a:endParaRPr sz="2600">
              <a:latin typeface="Times New Roman"/>
              <a:cs typeface="Times New Roman"/>
            </a:endParaRPr>
          </a:p>
          <a:p>
            <a:pPr marL="85090">
              <a:lnSpc>
                <a:spcPct val="100000"/>
              </a:lnSpc>
              <a:spcBef>
                <a:spcPts val="360"/>
              </a:spcBef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variables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are: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017" y="3095244"/>
            <a:ext cx="1117600" cy="407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o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s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7391" y="5813297"/>
            <a:ext cx="515937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Gr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nd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total is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5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elements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us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i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ng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40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</a:t>
            </a:r>
            <a:endParaRPr sz="2000">
              <a:latin typeface="Tahoma"/>
              <a:cs typeface="Tahoma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966216" y="2216505"/>
          <a:ext cx="3132778" cy="8608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52957"/>
                <a:gridCol w="1829243"/>
                <a:gridCol w="350577"/>
              </a:tblGrid>
              <a:tr h="426487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ans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circle_len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y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43431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area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1790">
                        <a:lnSpc>
                          <a:spcPct val="100000"/>
                        </a:lnSpc>
                      </a:pP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rad</a:t>
                      </a:r>
                      <a:r>
                        <a:rPr sz="22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22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us</a:t>
                      </a:r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964691" y="3598658"/>
          <a:ext cx="6174428" cy="2209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1154"/>
                <a:gridCol w="1446484"/>
                <a:gridCol w="1461413"/>
                <a:gridCol w="1695375"/>
              </a:tblGrid>
              <a:tr h="3732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Name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Size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96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Bytes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100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Class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ans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1x1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06705" algn="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</a:pPr>
                      <a:r>
                        <a:rPr sz="20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ouble ar</a:t>
                      </a:r>
                      <a:r>
                        <a:rPr sz="2000" b="1" spc="-10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887"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area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1x1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694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48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20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ub</a:t>
                      </a:r>
                      <a:r>
                        <a:rPr sz="2000" b="1" spc="-10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l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e arr</a:t>
                      </a:r>
                      <a:r>
                        <a:rPr sz="2000" b="1" spc="-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887"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circle_</a:t>
                      </a:r>
                      <a:r>
                        <a:rPr sz="2000" b="1" spc="-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l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en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637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1x1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1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ct val="100000"/>
                        </a:lnSpc>
                      </a:pPr>
                      <a:r>
                        <a:rPr sz="20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ouble ar</a:t>
                      </a:r>
                      <a:r>
                        <a:rPr sz="2000" b="1" spc="-10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rad</a:t>
                      </a:r>
                      <a:r>
                        <a:rPr sz="2000" b="1" spc="-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us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399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1x1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88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20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ub</a:t>
                      </a:r>
                      <a:r>
                        <a:rPr sz="2000" b="1" spc="-10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l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e arr</a:t>
                      </a:r>
                      <a:r>
                        <a:rPr sz="2000" b="1" spc="-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73252"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0029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1x1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07340" algn="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2000" b="1" spc="5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ouble ar</a:t>
                      </a:r>
                      <a:r>
                        <a:rPr sz="2000" b="1" spc="-10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2000" b="1" dirty="0">
                          <a:solidFill>
                            <a:srgbClr val="003300"/>
                          </a:solidFill>
                          <a:latin typeface="Tahoma"/>
                          <a:cs typeface="Tahoma"/>
                        </a:rPr>
                        <a:t>ay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5680">
              <a:lnSpc>
                <a:spcPts val="4315"/>
              </a:lnSpc>
            </a:pPr>
            <a:r>
              <a:rPr spc="-20" dirty="0"/>
              <a:t>6.1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多项式</a:t>
            </a:r>
            <a:r>
              <a:rPr spc="-20" dirty="0"/>
              <a:t>(polynomial)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116" y="1449578"/>
            <a:ext cx="7129780" cy="9061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spc="-5" dirty="0">
                <a:latin typeface="微软雅黑"/>
                <a:cs typeface="微软雅黑"/>
              </a:rPr>
              <a:t>多项式的导</a:t>
            </a:r>
            <a:r>
              <a:rPr sz="2800" dirty="0">
                <a:latin typeface="微软雅黑"/>
                <a:cs typeface="微软雅黑"/>
              </a:rPr>
              <a:t>数</a:t>
            </a:r>
            <a:r>
              <a:rPr sz="2800" spc="35" dirty="0">
                <a:latin typeface="微软雅黑"/>
                <a:cs typeface="微软雅黑"/>
              </a:rPr>
              <a:t> </a:t>
            </a:r>
            <a:r>
              <a:rPr sz="2800" dirty="0">
                <a:latin typeface="Tahoma"/>
                <a:cs typeface="Tahoma"/>
              </a:rPr>
              <a:t>(pol</a:t>
            </a:r>
            <a:r>
              <a:rPr sz="2800" spc="-10" dirty="0">
                <a:latin typeface="Tahoma"/>
                <a:cs typeface="Tahoma"/>
              </a:rPr>
              <a:t>y</a:t>
            </a:r>
            <a:r>
              <a:rPr sz="2800" dirty="0">
                <a:latin typeface="Tahoma"/>
                <a:cs typeface="Tahoma"/>
              </a:rPr>
              <a:t>der)</a:t>
            </a:r>
            <a:endParaRPr sz="2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35"/>
              </a:spcBef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举例：求</a:t>
            </a:r>
            <a:r>
              <a:rPr sz="2800" dirty="0">
                <a:latin typeface="Tahoma"/>
                <a:cs typeface="Tahoma"/>
              </a:rPr>
              <a:t>b(x)= </a:t>
            </a:r>
            <a:r>
              <a:rPr sz="2800" spc="-10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3</a:t>
            </a:r>
            <a:r>
              <a:rPr sz="2800" dirty="0">
                <a:latin typeface="微软雅黑"/>
                <a:cs typeface="微软雅黑"/>
              </a:rPr>
              <a:t>＋</a:t>
            </a:r>
            <a:r>
              <a:rPr sz="2800" dirty="0">
                <a:latin typeface="Tahoma"/>
                <a:cs typeface="Tahoma"/>
              </a:rPr>
              <a:t>4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2</a:t>
            </a:r>
            <a:r>
              <a:rPr sz="2800" dirty="0">
                <a:latin typeface="微软雅黑"/>
                <a:cs typeface="微软雅黑"/>
              </a:rPr>
              <a:t>＋</a:t>
            </a:r>
            <a:r>
              <a:rPr sz="2800" dirty="0">
                <a:latin typeface="Tahoma"/>
                <a:cs typeface="Tahoma"/>
              </a:rPr>
              <a:t>9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800" dirty="0">
                <a:latin typeface="微软雅黑"/>
                <a:cs typeface="微软雅黑"/>
              </a:rPr>
              <a:t>＋</a:t>
            </a:r>
            <a:r>
              <a:rPr sz="2800" dirty="0">
                <a:latin typeface="Tahoma"/>
                <a:cs typeface="Tahoma"/>
              </a:rPr>
              <a:t>16</a:t>
            </a:r>
            <a:r>
              <a:rPr sz="2800" dirty="0">
                <a:latin typeface="微软雅黑"/>
                <a:cs typeface="微软雅黑"/>
              </a:rPr>
              <a:t>的导数。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4316" y="2380741"/>
            <a:ext cx="2526665" cy="1576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703705" algn="l"/>
                <a:tab pos="2346960" algn="l"/>
              </a:tabLst>
            </a:pPr>
            <a:r>
              <a:rPr sz="2400" spc="-20" dirty="0">
                <a:latin typeface="Tahoma"/>
                <a:cs typeface="Tahoma"/>
              </a:rPr>
              <a:t>&gt;&gt; </a:t>
            </a:r>
            <a:r>
              <a:rPr sz="2400" spc="-15" dirty="0">
                <a:latin typeface="Tahoma"/>
                <a:cs typeface="Tahoma"/>
              </a:rPr>
              <a:t>b=[1	4	9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spc="-20" dirty="0">
                <a:latin typeface="Tahoma"/>
                <a:cs typeface="Tahoma"/>
              </a:rPr>
              <a:t>&gt;&gt; </a:t>
            </a:r>
            <a:r>
              <a:rPr sz="2400" spc="-15" dirty="0">
                <a:latin typeface="Tahoma"/>
                <a:cs typeface="Tahoma"/>
              </a:rPr>
              <a:t>d=pol</a:t>
            </a:r>
            <a:r>
              <a:rPr sz="2400" spc="-35" dirty="0">
                <a:latin typeface="Tahoma"/>
                <a:cs typeface="Tahoma"/>
              </a:rPr>
              <a:t>y</a:t>
            </a:r>
            <a:r>
              <a:rPr sz="2400" spc="-15" dirty="0">
                <a:latin typeface="Tahoma"/>
                <a:cs typeface="Tahoma"/>
              </a:rPr>
              <a:t>der(b)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d</a:t>
            </a:r>
            <a:r>
              <a:rPr sz="2400" spc="-5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 marR="88900" algn="ctr">
              <a:lnSpc>
                <a:spcPct val="100000"/>
              </a:lnSpc>
              <a:spcBef>
                <a:spcPts val="285"/>
              </a:spcBef>
              <a:tabLst>
                <a:tab pos="643255" algn="l"/>
                <a:tab pos="1286510" algn="l"/>
              </a:tabLst>
            </a:pP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3	8	9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85895" y="2380741"/>
            <a:ext cx="58166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latin typeface="Tahoma"/>
                <a:cs typeface="Tahoma"/>
              </a:rPr>
              <a:t>1</a:t>
            </a:r>
            <a:r>
              <a:rPr sz="2400" spc="-25" dirty="0">
                <a:latin typeface="Tahoma"/>
                <a:cs typeface="Tahoma"/>
              </a:rPr>
              <a:t>6</a:t>
            </a:r>
            <a:r>
              <a:rPr sz="2400" spc="-10" dirty="0">
                <a:latin typeface="Tahoma"/>
                <a:cs typeface="Tahoma"/>
              </a:rPr>
              <a:t>];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04316" y="3991609"/>
            <a:ext cx="7566659" cy="1906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2F39E8"/>
                </a:solidFill>
                <a:latin typeface="微软雅黑"/>
                <a:cs typeface="微软雅黑"/>
              </a:rPr>
              <a:t>结果为：</a:t>
            </a:r>
            <a:r>
              <a:rPr sz="2400" spc="35" dirty="0">
                <a:solidFill>
                  <a:srgbClr val="2F39E8"/>
                </a:solidFill>
                <a:latin typeface="微软雅黑"/>
                <a:cs typeface="微软雅黑"/>
              </a:rPr>
              <a:t>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3</a:t>
            </a:r>
            <a:r>
              <a:rPr sz="2400" spc="-5" dirty="0">
                <a:solidFill>
                  <a:srgbClr val="2F39E8"/>
                </a:solidFill>
                <a:latin typeface="Tahoma"/>
                <a:cs typeface="Tahoma"/>
              </a:rPr>
              <a:t>x</a:t>
            </a:r>
            <a:r>
              <a:rPr sz="2400" baseline="24305" dirty="0">
                <a:solidFill>
                  <a:srgbClr val="2F39E8"/>
                </a:solidFill>
                <a:latin typeface="Tahoma"/>
                <a:cs typeface="Tahoma"/>
              </a:rPr>
              <a:t>2</a:t>
            </a:r>
            <a:r>
              <a:rPr sz="2400" dirty="0">
                <a:solidFill>
                  <a:srgbClr val="2F39E8"/>
                </a:solidFill>
                <a:latin typeface="微软雅黑"/>
                <a:cs typeface="微软雅黑"/>
              </a:rPr>
              <a:t>＋</a:t>
            </a:r>
            <a:r>
              <a:rPr sz="2400" spc="-5" dirty="0">
                <a:solidFill>
                  <a:srgbClr val="2F39E8"/>
                </a:solidFill>
                <a:latin typeface="Tahoma"/>
                <a:cs typeface="Tahoma"/>
              </a:rPr>
              <a:t>8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x</a:t>
            </a:r>
            <a:r>
              <a:rPr sz="2400" dirty="0">
                <a:solidFill>
                  <a:srgbClr val="2F39E8"/>
                </a:solidFill>
                <a:latin typeface="微软雅黑"/>
                <a:cs typeface="微软雅黑"/>
              </a:rPr>
              <a:t>＋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9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spc="-5" dirty="0">
                <a:latin typeface="微软雅黑"/>
                <a:cs typeface="微软雅黑"/>
              </a:rPr>
              <a:t>另外两种形式为：</a:t>
            </a:r>
            <a:endParaRPr sz="2400">
              <a:latin typeface="微软雅黑"/>
              <a:cs typeface="微软雅黑"/>
            </a:endParaRPr>
          </a:p>
          <a:p>
            <a:pPr marL="107950">
              <a:lnSpc>
                <a:spcPct val="100000"/>
              </a:lnSpc>
              <a:spcBef>
                <a:spcPts val="290"/>
              </a:spcBef>
            </a:pPr>
            <a:r>
              <a:rPr sz="2400" spc="-15" dirty="0">
                <a:latin typeface="Tahoma"/>
                <a:cs typeface="Tahoma"/>
              </a:rPr>
              <a:t>p </a:t>
            </a:r>
            <a:r>
              <a:rPr sz="2400" spc="-20" dirty="0">
                <a:latin typeface="Tahoma"/>
                <a:cs typeface="Tahoma"/>
              </a:rPr>
              <a:t>= </a:t>
            </a:r>
            <a:r>
              <a:rPr sz="2400" spc="-15" dirty="0">
                <a:latin typeface="Tahoma"/>
                <a:cs typeface="Tahoma"/>
              </a:rPr>
              <a:t>pol</a:t>
            </a:r>
            <a:r>
              <a:rPr sz="2400" spc="-30" dirty="0">
                <a:latin typeface="Tahoma"/>
                <a:cs typeface="Tahoma"/>
              </a:rPr>
              <a:t>y</a:t>
            </a:r>
            <a:r>
              <a:rPr sz="2400" dirty="0">
                <a:latin typeface="Tahoma"/>
                <a:cs typeface="Tahoma"/>
              </a:rPr>
              <a:t>der</a:t>
            </a:r>
            <a:r>
              <a:rPr sz="2400" spc="-5" dirty="0">
                <a:latin typeface="Tahoma"/>
                <a:cs typeface="Tahoma"/>
              </a:rPr>
              <a:t>(</a:t>
            </a:r>
            <a:r>
              <a:rPr sz="2400" spc="-335" dirty="0">
                <a:latin typeface="Tahoma"/>
                <a:cs typeface="Tahoma"/>
              </a:rPr>
              <a:t>P</a:t>
            </a:r>
            <a:r>
              <a:rPr sz="2400" spc="-15" dirty="0">
                <a:latin typeface="Tahoma"/>
                <a:cs typeface="Tahoma"/>
              </a:rPr>
              <a:t>,Q)</a:t>
            </a:r>
            <a:r>
              <a:rPr sz="2400" dirty="0">
                <a:latin typeface="微软雅黑"/>
                <a:cs typeface="微软雅黑"/>
              </a:rPr>
              <a:t>：求</a:t>
            </a:r>
            <a:r>
              <a:rPr sz="2400" spc="-15" dirty="0">
                <a:latin typeface="Tahoma"/>
                <a:cs typeface="Tahoma"/>
              </a:rPr>
              <a:t>P*Q</a:t>
            </a:r>
            <a:r>
              <a:rPr sz="2400" dirty="0">
                <a:latin typeface="微软雅黑"/>
                <a:cs typeface="微软雅黑"/>
              </a:rPr>
              <a:t>的导函数</a:t>
            </a:r>
            <a:endParaRPr sz="2400">
              <a:latin typeface="微软雅黑"/>
              <a:cs typeface="微软雅黑"/>
            </a:endParaRPr>
          </a:p>
          <a:p>
            <a:pPr marL="107950">
              <a:lnSpc>
                <a:spcPct val="100000"/>
              </a:lnSpc>
              <a:spcBef>
                <a:spcPts val="285"/>
              </a:spcBef>
            </a:pPr>
            <a:r>
              <a:rPr sz="2400" spc="-10" dirty="0">
                <a:latin typeface="Tahoma"/>
                <a:cs typeface="Tahoma"/>
              </a:rPr>
              <a:t>[</a:t>
            </a:r>
            <a:r>
              <a:rPr sz="2400" spc="-55" dirty="0">
                <a:latin typeface="Tahoma"/>
                <a:cs typeface="Tahoma"/>
              </a:rPr>
              <a:t>p</a:t>
            </a:r>
            <a:r>
              <a:rPr sz="2400" spc="-10" dirty="0">
                <a:latin typeface="Tahoma"/>
                <a:cs typeface="Tahoma"/>
              </a:rPr>
              <a:t>,q]</a:t>
            </a:r>
            <a:r>
              <a:rPr sz="2400" spc="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pol</a:t>
            </a:r>
            <a:r>
              <a:rPr sz="2400" spc="-30" dirty="0">
                <a:latin typeface="Tahoma"/>
                <a:cs typeface="Tahoma"/>
              </a:rPr>
              <a:t>y</a:t>
            </a:r>
            <a:r>
              <a:rPr sz="2400" dirty="0">
                <a:latin typeface="Tahoma"/>
                <a:cs typeface="Tahoma"/>
              </a:rPr>
              <a:t>der</a:t>
            </a:r>
            <a:r>
              <a:rPr sz="2400" spc="-5" dirty="0">
                <a:latin typeface="Tahoma"/>
                <a:cs typeface="Tahoma"/>
              </a:rPr>
              <a:t>(</a:t>
            </a:r>
            <a:r>
              <a:rPr sz="2400" spc="-335" dirty="0">
                <a:latin typeface="Tahoma"/>
                <a:cs typeface="Tahoma"/>
              </a:rPr>
              <a:t>P</a:t>
            </a:r>
            <a:r>
              <a:rPr sz="2400" spc="-15" dirty="0">
                <a:latin typeface="Tahoma"/>
                <a:cs typeface="Tahoma"/>
              </a:rPr>
              <a:t>,Q)</a:t>
            </a:r>
            <a:r>
              <a:rPr sz="2400" dirty="0">
                <a:latin typeface="微软雅黑"/>
                <a:cs typeface="微软雅黑"/>
              </a:rPr>
              <a:t>：求</a:t>
            </a:r>
            <a:r>
              <a:rPr sz="2400" dirty="0">
                <a:latin typeface="Tahoma"/>
                <a:cs typeface="Tahoma"/>
              </a:rPr>
              <a:t>P/Q</a:t>
            </a:r>
            <a:r>
              <a:rPr sz="2400" dirty="0">
                <a:latin typeface="微软雅黑"/>
                <a:cs typeface="微软雅黑"/>
              </a:rPr>
              <a:t>的导函数，导数分子存入</a:t>
            </a:r>
            <a:r>
              <a:rPr sz="2400" spc="-55" dirty="0">
                <a:latin typeface="Tahoma"/>
                <a:cs typeface="Tahoma"/>
              </a:rPr>
              <a:t>p,</a:t>
            </a:r>
            <a:endParaRPr sz="2400">
              <a:latin typeface="Tahoma"/>
              <a:cs typeface="Tahoma"/>
            </a:endParaRPr>
          </a:p>
          <a:p>
            <a:pPr marR="5080000" algn="ctr">
              <a:lnSpc>
                <a:spcPts val="2590"/>
              </a:lnSpc>
            </a:pPr>
            <a:r>
              <a:rPr sz="2400" dirty="0">
                <a:latin typeface="微软雅黑"/>
                <a:cs typeface="微软雅黑"/>
              </a:rPr>
              <a:t>分母存入</a:t>
            </a:r>
            <a:r>
              <a:rPr sz="2400" spc="-15" dirty="0">
                <a:latin typeface="Tahoma"/>
                <a:cs typeface="Tahoma"/>
              </a:rPr>
              <a:t>q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43558" y="2566035"/>
            <a:ext cx="7561326" cy="3240024"/>
          </a:xfrm>
          <a:custGeom>
            <a:avLst/>
            <a:gdLst/>
            <a:ahLst/>
            <a:cxnLst/>
            <a:rect l="l" t="t" r="r" b="b"/>
            <a:pathLst>
              <a:path w="7561326" h="3240024">
                <a:moveTo>
                  <a:pt x="0" y="3240024"/>
                </a:moveTo>
                <a:lnTo>
                  <a:pt x="7561326" y="3240024"/>
                </a:lnTo>
                <a:lnTo>
                  <a:pt x="7561326" y="0"/>
                </a:lnTo>
                <a:lnTo>
                  <a:pt x="0" y="0"/>
                </a:lnTo>
                <a:lnTo>
                  <a:pt x="0" y="3240024"/>
                </a:lnTo>
                <a:close/>
              </a:path>
            </a:pathLst>
          </a:custGeom>
          <a:ln w="9906">
            <a:solidFill>
              <a:srgbClr val="FFCF00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073" rIns="0" bIns="0" rtlCol="0">
            <a:spAutoFit/>
          </a:bodyPr>
          <a:lstStyle/>
          <a:p>
            <a:pPr marL="995680">
              <a:lnSpc>
                <a:spcPct val="100000"/>
              </a:lnSpc>
            </a:pPr>
            <a:r>
              <a:rPr sz="3200" spc="-15" dirty="0"/>
              <a:t>6.1</a:t>
            </a:r>
            <a:r>
              <a:rPr sz="3200" spc="15" dirty="0"/>
              <a:t> </a:t>
            </a:r>
            <a:r>
              <a:rPr sz="3200" spc="-35" dirty="0">
                <a:latin typeface="微软雅黑"/>
                <a:cs typeface="微软雅黑"/>
              </a:rPr>
              <a:t>多项式</a:t>
            </a:r>
            <a:r>
              <a:rPr sz="3200" spc="-20" dirty="0"/>
              <a:t>(polyno</a:t>
            </a:r>
            <a:r>
              <a:rPr sz="3200" spc="-10" dirty="0"/>
              <a:t>m</a:t>
            </a:r>
            <a:r>
              <a:rPr sz="3200" spc="-15" dirty="0"/>
              <a:t>ial)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916" y="1316228"/>
            <a:ext cx="7535545" cy="13576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800" dirty="0">
                <a:latin typeface="微软雅黑"/>
                <a:cs typeface="微软雅黑"/>
              </a:rPr>
              <a:t>多项式的估值</a:t>
            </a:r>
            <a:r>
              <a:rPr sz="2800" dirty="0">
                <a:latin typeface="Tahoma"/>
                <a:cs typeface="Tahoma"/>
              </a:rPr>
              <a:t>(poly</a:t>
            </a:r>
            <a:r>
              <a:rPr sz="2800" spc="-50" dirty="0">
                <a:latin typeface="Tahoma"/>
                <a:cs typeface="Tahoma"/>
              </a:rPr>
              <a:t>v</a:t>
            </a:r>
            <a:r>
              <a:rPr sz="2800" dirty="0">
                <a:latin typeface="Tahoma"/>
                <a:cs typeface="Tahoma"/>
              </a:rPr>
              <a:t>al)</a:t>
            </a:r>
            <a:endParaRPr sz="2800">
              <a:latin typeface="Tahoma"/>
              <a:cs typeface="Tahoma"/>
            </a:endParaRPr>
          </a:p>
          <a:p>
            <a:pPr>
              <a:lnSpc>
                <a:spcPts val="650"/>
              </a:lnSpc>
              <a:spcBef>
                <a:spcPts val="21"/>
              </a:spcBef>
            </a:pPr>
            <a:endParaRPr sz="6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举例：绘制</a:t>
            </a:r>
            <a:r>
              <a:rPr sz="2800" dirty="0">
                <a:latin typeface="Tahoma"/>
                <a:cs typeface="Tahoma"/>
              </a:rPr>
              <a:t>p(x) =</a:t>
            </a:r>
            <a:r>
              <a:rPr sz="2800" spc="-10" dirty="0">
                <a:latin typeface="Tahoma"/>
                <a:cs typeface="Tahoma"/>
              </a:rPr>
              <a:t> 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3</a:t>
            </a:r>
            <a:r>
              <a:rPr sz="2800" dirty="0">
                <a:latin typeface="微软雅黑"/>
                <a:cs typeface="微软雅黑"/>
              </a:rPr>
              <a:t>＋</a:t>
            </a:r>
            <a:r>
              <a:rPr sz="2800" dirty="0">
                <a:latin typeface="Tahoma"/>
                <a:cs typeface="Tahoma"/>
              </a:rPr>
              <a:t>4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2</a:t>
            </a:r>
            <a:r>
              <a:rPr sz="2800" dirty="0">
                <a:latin typeface="微软雅黑"/>
                <a:cs typeface="微软雅黑"/>
              </a:rPr>
              <a:t>－</a:t>
            </a:r>
            <a:r>
              <a:rPr sz="2800" dirty="0">
                <a:latin typeface="Tahoma"/>
                <a:cs typeface="Tahoma"/>
              </a:rPr>
              <a:t>7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800" dirty="0">
                <a:latin typeface="微软雅黑"/>
                <a:cs typeface="微软雅黑"/>
              </a:rPr>
              <a:t>－</a:t>
            </a:r>
            <a:r>
              <a:rPr sz="2800" dirty="0">
                <a:latin typeface="Tahoma"/>
                <a:cs typeface="Tahoma"/>
              </a:rPr>
              <a:t>10</a:t>
            </a:r>
            <a:r>
              <a:rPr sz="2800" dirty="0">
                <a:latin typeface="微软雅黑"/>
                <a:cs typeface="微软雅黑"/>
              </a:rPr>
              <a:t>在</a:t>
            </a:r>
            <a:r>
              <a:rPr sz="2800" dirty="0">
                <a:latin typeface="Tahoma"/>
                <a:cs typeface="Tahoma"/>
              </a:rPr>
              <a:t>[</a:t>
            </a:r>
            <a:r>
              <a:rPr sz="2800" spc="-5" dirty="0">
                <a:latin typeface="Tahoma"/>
                <a:cs typeface="Tahoma"/>
              </a:rPr>
              <a:t>-</a:t>
            </a:r>
            <a:r>
              <a:rPr sz="2800" dirty="0">
                <a:latin typeface="Tahoma"/>
                <a:cs typeface="Tahoma"/>
              </a:rPr>
              <a:t>1,</a:t>
            </a:r>
            <a:r>
              <a:rPr sz="2800" spc="-25" dirty="0">
                <a:latin typeface="Tahoma"/>
                <a:cs typeface="Tahoma"/>
              </a:rPr>
              <a:t> </a:t>
            </a:r>
            <a:r>
              <a:rPr sz="2800" dirty="0">
                <a:latin typeface="Tahoma"/>
                <a:cs typeface="Tahoma"/>
              </a:rPr>
              <a:t>3]</a:t>
            </a:r>
            <a:endParaRPr sz="2800">
              <a:latin typeface="Tahoma"/>
              <a:cs typeface="Tahoma"/>
            </a:endParaRPr>
          </a:p>
          <a:p>
            <a:pPr marL="622300">
              <a:lnSpc>
                <a:spcPts val="3295"/>
              </a:lnSpc>
            </a:pPr>
            <a:r>
              <a:rPr sz="2800" dirty="0">
                <a:latin typeface="微软雅黑"/>
                <a:cs typeface="微软雅黑"/>
              </a:rPr>
              <a:t>段上的曲线。</a:t>
            </a:r>
            <a:endParaRPr sz="28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36116" y="2899409"/>
            <a:ext cx="2449195" cy="1247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latin typeface="Tahoma"/>
                <a:cs typeface="Tahoma"/>
              </a:rPr>
              <a:t>x=li</a:t>
            </a:r>
            <a:r>
              <a:rPr sz="2400" dirty="0">
                <a:latin typeface="Tahoma"/>
                <a:cs typeface="Tahoma"/>
              </a:rPr>
              <a:t>nspace</a:t>
            </a:r>
            <a:r>
              <a:rPr sz="2400" spc="-10" dirty="0">
                <a:latin typeface="Tahoma"/>
                <a:cs typeface="Tahoma"/>
              </a:rPr>
              <a:t>(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1,</a:t>
            </a:r>
            <a:r>
              <a:rPr sz="2400" spc="20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3);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876935" algn="l"/>
                <a:tab pos="1235075" algn="l"/>
                <a:tab pos="1703705" algn="l"/>
              </a:tabLst>
            </a:pPr>
            <a:r>
              <a:rPr sz="2400" spc="-15" dirty="0">
                <a:latin typeface="Tahoma"/>
                <a:cs typeface="Tahoma"/>
              </a:rPr>
              <a:t>p=[1	4	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7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10];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v=p</a:t>
            </a:r>
            <a:r>
              <a:rPr sz="2400" spc="-10" dirty="0">
                <a:latin typeface="Tahoma"/>
                <a:cs typeface="Tahoma"/>
              </a:rPr>
              <a:t>o</a:t>
            </a:r>
            <a:r>
              <a:rPr sz="2400" dirty="0">
                <a:latin typeface="Tahoma"/>
                <a:cs typeface="Tahoma"/>
              </a:rPr>
              <a:t>ly</a:t>
            </a:r>
            <a:r>
              <a:rPr sz="2400" spc="-60" dirty="0">
                <a:latin typeface="Tahoma"/>
                <a:cs typeface="Tahoma"/>
              </a:rPr>
              <a:t>v</a:t>
            </a:r>
            <a:r>
              <a:rPr sz="2400" dirty="0">
                <a:latin typeface="Tahoma"/>
                <a:cs typeface="Tahoma"/>
              </a:rPr>
              <a:t>al(</a:t>
            </a:r>
            <a:r>
              <a:rPr sz="2400" spc="-35" dirty="0">
                <a:latin typeface="Tahoma"/>
                <a:cs typeface="Tahoma"/>
              </a:rPr>
              <a:t>p</a:t>
            </a:r>
            <a:r>
              <a:rPr sz="2400" spc="-10" dirty="0">
                <a:latin typeface="Tahoma"/>
                <a:cs typeface="Tahoma"/>
              </a:rPr>
              <a:t>,</a:t>
            </a:r>
            <a:r>
              <a:rPr sz="2400" spc="25" dirty="0">
                <a:latin typeface="Tahoma"/>
                <a:cs typeface="Tahoma"/>
              </a:rPr>
              <a:t> </a:t>
            </a:r>
            <a:r>
              <a:rPr sz="2400" dirty="0">
                <a:latin typeface="Tahoma"/>
                <a:cs typeface="Tahoma"/>
              </a:rPr>
              <a:t>x);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51553" y="2975609"/>
            <a:ext cx="451802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" dirty="0">
                <a:solidFill>
                  <a:srgbClr val="008000"/>
                </a:solidFill>
                <a:latin typeface="Tahoma"/>
                <a:cs typeface="Tahoma"/>
              </a:rPr>
              <a:t>% choose</a:t>
            </a:r>
            <a:r>
              <a:rPr sz="1800" spc="-1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100</a:t>
            </a:r>
            <a:r>
              <a:rPr sz="18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data</a:t>
            </a:r>
            <a:r>
              <a:rPr sz="18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points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 between</a:t>
            </a:r>
            <a:r>
              <a:rPr sz="1800" spc="5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-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1and</a:t>
            </a:r>
            <a:r>
              <a:rPr sz="1800" dirty="0">
                <a:solidFill>
                  <a:srgbClr val="008000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8000"/>
                </a:solidFill>
                <a:latin typeface="Tahoma"/>
                <a:cs typeface="Tahoma"/>
              </a:rPr>
              <a:t>3.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36116" y="4582159"/>
            <a:ext cx="3917315" cy="1320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400" spc="-10" dirty="0">
                <a:latin typeface="Tahoma"/>
                <a:cs typeface="Tahoma"/>
              </a:rPr>
              <a:t>plot(x, v); </a:t>
            </a:r>
            <a:r>
              <a:rPr sz="2400" dirty="0">
                <a:latin typeface="Tahoma"/>
                <a:cs typeface="Tahoma"/>
              </a:rPr>
              <a:t>tit</a:t>
            </a:r>
            <a:r>
              <a:rPr sz="2400" spc="-15" dirty="0">
                <a:latin typeface="Tahoma"/>
                <a:cs typeface="Tahoma"/>
              </a:rPr>
              <a:t>le('x^{3}</a:t>
            </a:r>
            <a:r>
              <a:rPr sz="2400" spc="-30" dirty="0">
                <a:latin typeface="Tahoma"/>
                <a:cs typeface="Tahoma"/>
              </a:rPr>
              <a:t>+</a:t>
            </a:r>
            <a:r>
              <a:rPr sz="2400" dirty="0">
                <a:latin typeface="Tahoma"/>
                <a:cs typeface="Tahoma"/>
              </a:rPr>
              <a:t>4x^{2</a:t>
            </a:r>
            <a:r>
              <a:rPr sz="2400" spc="-5" dirty="0">
                <a:latin typeface="Tahoma"/>
                <a:cs typeface="Tahoma"/>
              </a:rPr>
              <a:t>}</a:t>
            </a:r>
            <a:r>
              <a:rPr sz="2400" dirty="0">
                <a:latin typeface="Tahoma"/>
                <a:cs typeface="Tahoma"/>
              </a:rPr>
              <a:t>-</a:t>
            </a:r>
            <a:r>
              <a:rPr sz="2400" spc="-5" dirty="0">
                <a:latin typeface="Tahoma"/>
                <a:cs typeface="Tahoma"/>
              </a:rPr>
              <a:t>7</a:t>
            </a:r>
            <a:r>
              <a:rPr sz="2400" spc="-50" dirty="0">
                <a:latin typeface="Tahoma"/>
                <a:cs typeface="Tahoma"/>
              </a:rPr>
              <a:t>x</a:t>
            </a:r>
            <a:r>
              <a:rPr sz="2400" spc="-5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1</a:t>
            </a:r>
            <a:r>
              <a:rPr sz="2400" spc="-10" dirty="0">
                <a:latin typeface="Tahoma"/>
                <a:cs typeface="Tahoma"/>
              </a:rPr>
              <a:t>0</a:t>
            </a:r>
            <a:r>
              <a:rPr sz="2400" dirty="0">
                <a:latin typeface="Tahoma"/>
                <a:cs typeface="Tahoma"/>
              </a:rPr>
              <a:t>'</a:t>
            </a:r>
            <a:r>
              <a:rPr sz="2400" spc="-10" dirty="0">
                <a:latin typeface="Tahoma"/>
                <a:cs typeface="Tahoma"/>
              </a:rPr>
              <a:t>); xlabel(</a:t>
            </a:r>
            <a:r>
              <a:rPr sz="2400" spc="-15" dirty="0">
                <a:latin typeface="Tahoma"/>
                <a:cs typeface="Tahoma"/>
              </a:rPr>
              <a:t>'</a:t>
            </a:r>
            <a:r>
              <a:rPr sz="2400" spc="-10" dirty="0">
                <a:latin typeface="Tahoma"/>
                <a:cs typeface="Tahoma"/>
              </a:rPr>
              <a:t>x')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0154" y="224027"/>
            <a:ext cx="438150" cy="474725"/>
          </a:xfrm>
          <a:custGeom>
            <a:avLst/>
            <a:gdLst/>
            <a:ahLst/>
            <a:cxnLst/>
            <a:rect l="l" t="t" r="r" b="b"/>
            <a:pathLst>
              <a:path w="438150" h="474725">
                <a:moveTo>
                  <a:pt x="0" y="474725"/>
                </a:moveTo>
                <a:lnTo>
                  <a:pt x="438150" y="474725"/>
                </a:lnTo>
                <a:lnTo>
                  <a:pt x="438150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52677" y="224027"/>
            <a:ext cx="328422" cy="474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3598" y="646176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63930" y="646176"/>
            <a:ext cx="368046" cy="474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9070" y="573023"/>
            <a:ext cx="560832" cy="4221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0199" y="115823"/>
            <a:ext cx="0" cy="1052322"/>
          </a:xfrm>
          <a:custGeom>
            <a:avLst/>
            <a:gdLst/>
            <a:ahLst/>
            <a:cxnLst/>
            <a:rect l="l" t="t" r="r" b="b"/>
            <a:pathLst>
              <a:path h="1052322">
                <a:moveTo>
                  <a:pt x="0" y="0"/>
                </a:moveTo>
                <a:lnTo>
                  <a:pt x="0" y="1052322"/>
                </a:lnTo>
              </a:path>
            </a:pathLst>
          </a:custGeom>
          <a:ln w="32511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5300" y="906780"/>
            <a:ext cx="8226552" cy="312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9130" y="6236970"/>
            <a:ext cx="8225790" cy="320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394967" y="243078"/>
            <a:ext cx="4695825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6.1</a:t>
            </a:r>
            <a:r>
              <a:rPr sz="3600" spc="-10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多项式</a:t>
            </a:r>
            <a:r>
              <a:rPr sz="3600" spc="-20" dirty="0">
                <a:solidFill>
                  <a:srgbClr val="333399"/>
                </a:solidFill>
                <a:latin typeface="Tahoma"/>
                <a:cs typeface="Tahoma"/>
              </a:rPr>
              <a:t>(polynomial)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50289" y="1276350"/>
            <a:ext cx="7053580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latin typeface="Tahoma"/>
                <a:cs typeface="Tahoma"/>
              </a:rPr>
              <a:t>p(x) = 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3</a:t>
            </a:r>
            <a:r>
              <a:rPr sz="2800" dirty="0">
                <a:latin typeface="微软雅黑"/>
                <a:cs typeface="微软雅黑"/>
              </a:rPr>
              <a:t>＋</a:t>
            </a:r>
            <a:r>
              <a:rPr sz="2800" dirty="0">
                <a:latin typeface="Tahoma"/>
                <a:cs typeface="Tahoma"/>
              </a:rPr>
              <a:t>4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775" baseline="25525" dirty="0">
                <a:latin typeface="Tahoma"/>
                <a:cs typeface="Tahoma"/>
              </a:rPr>
              <a:t>2</a:t>
            </a:r>
            <a:r>
              <a:rPr sz="2800" dirty="0">
                <a:latin typeface="微软雅黑"/>
                <a:cs typeface="微软雅黑"/>
              </a:rPr>
              <a:t>－</a:t>
            </a:r>
            <a:r>
              <a:rPr sz="2800" dirty="0">
                <a:latin typeface="Tahoma"/>
                <a:cs typeface="Tahoma"/>
              </a:rPr>
              <a:t>7</a:t>
            </a:r>
            <a:r>
              <a:rPr sz="2800" spc="-5" dirty="0">
                <a:latin typeface="Tahoma"/>
                <a:cs typeface="Tahoma"/>
              </a:rPr>
              <a:t>x</a:t>
            </a:r>
            <a:r>
              <a:rPr sz="2800" dirty="0">
                <a:latin typeface="微软雅黑"/>
                <a:cs typeface="微软雅黑"/>
              </a:rPr>
              <a:t>－</a:t>
            </a:r>
            <a:r>
              <a:rPr sz="2800" dirty="0">
                <a:latin typeface="Tahoma"/>
                <a:cs typeface="Tahoma"/>
              </a:rPr>
              <a:t>10</a:t>
            </a:r>
            <a:r>
              <a:rPr sz="2800" dirty="0">
                <a:latin typeface="微软雅黑"/>
                <a:cs typeface="微软雅黑"/>
              </a:rPr>
              <a:t>在</a:t>
            </a:r>
            <a:r>
              <a:rPr sz="2800" dirty="0">
                <a:latin typeface="Tahoma"/>
                <a:cs typeface="Tahoma"/>
              </a:rPr>
              <a:t>[-1,</a:t>
            </a:r>
            <a:r>
              <a:rPr sz="2800" spc="-25" dirty="0">
                <a:latin typeface="Tahoma"/>
                <a:cs typeface="Tahoma"/>
              </a:rPr>
              <a:t> </a:t>
            </a:r>
            <a:r>
              <a:rPr sz="2800" dirty="0">
                <a:latin typeface="Tahoma"/>
                <a:cs typeface="Tahoma"/>
              </a:rPr>
              <a:t>3]</a:t>
            </a:r>
            <a:r>
              <a:rPr sz="2800" dirty="0">
                <a:latin typeface="微软雅黑"/>
                <a:cs typeface="微软雅黑"/>
              </a:rPr>
              <a:t>段上的曲线</a:t>
            </a:r>
            <a:r>
              <a:rPr sz="2800" spc="-10" dirty="0">
                <a:latin typeface="Tahoma"/>
                <a:cs typeface="Tahoma"/>
              </a:rPr>
              <a:t>: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908048" y="1988820"/>
            <a:ext cx="5759958" cy="389610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272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94967" y="252984"/>
            <a:ext cx="4451985" cy="59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85"/>
              </a:lnSpc>
            </a:pPr>
            <a:r>
              <a:rPr sz="4000" spc="-5" dirty="0">
                <a:solidFill>
                  <a:srgbClr val="333399"/>
                </a:solidFill>
                <a:latin typeface="Tahoma"/>
                <a:cs typeface="Tahoma"/>
              </a:rPr>
              <a:t>6.</a:t>
            </a:r>
            <a:r>
              <a:rPr sz="4000" dirty="0">
                <a:solidFill>
                  <a:srgbClr val="333399"/>
                </a:solidFill>
                <a:latin typeface="Tahoma"/>
                <a:cs typeface="Tahoma"/>
              </a:rPr>
              <a:t>2</a:t>
            </a:r>
            <a:r>
              <a:rPr sz="4000" spc="5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4000" dirty="0">
                <a:solidFill>
                  <a:srgbClr val="333399"/>
                </a:solidFill>
                <a:latin typeface="微软雅黑"/>
                <a:cs typeface="微软雅黑"/>
              </a:rPr>
              <a:t>函数的数值导数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098803"/>
            <a:ext cx="2614930" cy="3930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095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latin typeface="微软雅黑"/>
                <a:cs typeface="微软雅黑"/>
              </a:rPr>
              <a:t>导数定义为：</a:t>
            </a:r>
            <a:endParaRPr sz="26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8916" y="2488946"/>
            <a:ext cx="4530725" cy="4057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latin typeface="微软雅黑"/>
                <a:cs typeface="微软雅黑"/>
              </a:rPr>
              <a:t>则</a:t>
            </a:r>
            <a:r>
              <a:rPr sz="2600" spc="-15" dirty="0">
                <a:latin typeface="Tahoma"/>
                <a:cs typeface="Tahoma"/>
              </a:rPr>
              <a:t>y=f(x</a:t>
            </a:r>
            <a:r>
              <a:rPr sz="2600" spc="-5" dirty="0">
                <a:latin typeface="Tahoma"/>
                <a:cs typeface="Tahoma"/>
              </a:rPr>
              <a:t>)</a:t>
            </a:r>
            <a:r>
              <a:rPr sz="2600" spc="-30" dirty="0">
                <a:latin typeface="微软雅黑"/>
                <a:cs typeface="微软雅黑"/>
              </a:rPr>
              <a:t>的导数可近似为：</a:t>
            </a:r>
            <a:endParaRPr sz="26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92732" y="2082088"/>
            <a:ext cx="318135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i="1" spc="-5" dirty="0">
                <a:latin typeface="Times New Roman"/>
                <a:cs typeface="Times New Roman"/>
              </a:rPr>
              <a:t>h</a:t>
            </a:r>
            <a:r>
              <a:rPr sz="1100" spc="35" dirty="0">
                <a:latin typeface="Symbol"/>
                <a:cs typeface="Symbol"/>
              </a:rPr>
              <a:t></a:t>
            </a:r>
            <a:r>
              <a:rPr sz="1100" b="1" spc="1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23403" y="1552318"/>
            <a:ext cx="1640839" cy="697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0820" marR="6350" indent="-198755">
              <a:lnSpc>
                <a:spcPct val="118300"/>
              </a:lnSpc>
            </a:pPr>
            <a:r>
              <a:rPr sz="1900" b="1" i="1" u="sng" spc="20" dirty="0">
                <a:latin typeface="Times New Roman"/>
                <a:cs typeface="Times New Roman"/>
              </a:rPr>
              <a:t> </a:t>
            </a:r>
            <a:r>
              <a:rPr sz="1900" b="1" i="1" u="sng" spc="5" dirty="0">
                <a:latin typeface="Times New Roman"/>
                <a:cs typeface="Times New Roman"/>
              </a:rPr>
              <a:t>f</a:t>
            </a:r>
            <a:r>
              <a:rPr sz="1900" b="1" i="1" u="sng" spc="-80" dirty="0">
                <a:latin typeface="Times New Roman"/>
                <a:cs typeface="Times New Roman"/>
              </a:rPr>
              <a:t> </a:t>
            </a:r>
            <a:r>
              <a:rPr sz="1900" b="1" u="sng" spc="5" dirty="0">
                <a:latin typeface="Times New Roman"/>
                <a:cs typeface="Times New Roman"/>
              </a:rPr>
              <a:t>(</a:t>
            </a:r>
            <a:r>
              <a:rPr sz="1900" b="1" u="sng" spc="-265" dirty="0">
                <a:latin typeface="Times New Roman"/>
                <a:cs typeface="Times New Roman"/>
              </a:rPr>
              <a:t> </a:t>
            </a:r>
            <a:r>
              <a:rPr sz="1900" b="1" i="1" u="sng" spc="5" dirty="0">
                <a:latin typeface="Times New Roman"/>
                <a:cs typeface="Times New Roman"/>
              </a:rPr>
              <a:t>x</a:t>
            </a:r>
            <a:r>
              <a:rPr sz="1900" b="1" i="1" u="sng" spc="-105" dirty="0">
                <a:latin typeface="Times New Roman"/>
                <a:cs typeface="Times New Roman"/>
              </a:rPr>
              <a:t> </a:t>
            </a:r>
            <a:r>
              <a:rPr sz="1900" u="sng" spc="10" dirty="0">
                <a:latin typeface="Symbol"/>
                <a:cs typeface="Symbol"/>
              </a:rPr>
              <a:t></a:t>
            </a:r>
            <a:r>
              <a:rPr sz="1900" u="sng" spc="-670" dirty="0">
                <a:latin typeface="Symbol"/>
                <a:cs typeface="Symbol"/>
              </a:rPr>
              <a:t></a:t>
            </a:r>
            <a:r>
              <a:rPr sz="1900" b="1" i="1" u="sng" spc="15" dirty="0">
                <a:latin typeface="Times New Roman"/>
                <a:cs typeface="Times New Roman"/>
              </a:rPr>
              <a:t>h</a:t>
            </a:r>
            <a:r>
              <a:rPr sz="1900" b="1" u="sng" spc="5" dirty="0">
                <a:latin typeface="Times New Roman"/>
                <a:cs typeface="Times New Roman"/>
              </a:rPr>
              <a:t>)</a:t>
            </a:r>
            <a:r>
              <a:rPr sz="1900" b="1" u="sng" spc="-204" dirty="0">
                <a:latin typeface="Times New Roman"/>
                <a:cs typeface="Times New Roman"/>
              </a:rPr>
              <a:t> </a:t>
            </a:r>
            <a:r>
              <a:rPr sz="1900" u="sng" spc="10" dirty="0">
                <a:latin typeface="Symbol"/>
                <a:cs typeface="Symbol"/>
              </a:rPr>
              <a:t></a:t>
            </a:r>
            <a:r>
              <a:rPr sz="1900" u="sng" spc="-310" dirty="0">
                <a:latin typeface="Symbol"/>
                <a:cs typeface="Symbol"/>
              </a:rPr>
              <a:t></a:t>
            </a:r>
            <a:r>
              <a:rPr sz="1900" b="1" i="1" u="sng" spc="5" dirty="0">
                <a:latin typeface="Times New Roman"/>
                <a:cs typeface="Times New Roman"/>
              </a:rPr>
              <a:t>f</a:t>
            </a:r>
            <a:r>
              <a:rPr sz="1900" b="1" i="1" u="sng" spc="-75" dirty="0">
                <a:latin typeface="Times New Roman"/>
                <a:cs typeface="Times New Roman"/>
              </a:rPr>
              <a:t> </a:t>
            </a:r>
            <a:r>
              <a:rPr sz="1900" b="1" u="sng" spc="5" dirty="0">
                <a:latin typeface="Times New Roman"/>
                <a:cs typeface="Times New Roman"/>
              </a:rPr>
              <a:t>(</a:t>
            </a:r>
            <a:r>
              <a:rPr sz="1900" b="1" u="sng" spc="-270" dirty="0">
                <a:latin typeface="Times New Roman"/>
                <a:cs typeface="Times New Roman"/>
              </a:rPr>
              <a:t> </a:t>
            </a:r>
            <a:r>
              <a:rPr sz="1900" b="1" i="1" u="sng" spc="5" dirty="0">
                <a:latin typeface="Times New Roman"/>
                <a:cs typeface="Times New Roman"/>
              </a:rPr>
              <a:t>x</a:t>
            </a:r>
            <a:r>
              <a:rPr sz="1900" b="1" i="1" u="sng" spc="-370" dirty="0">
                <a:latin typeface="Times New Roman"/>
                <a:cs typeface="Times New Roman"/>
              </a:rPr>
              <a:t> </a:t>
            </a:r>
            <a:r>
              <a:rPr sz="1900" b="1" u="sng" spc="5" dirty="0">
                <a:latin typeface="Times New Roman"/>
                <a:cs typeface="Times New Roman"/>
              </a:rPr>
              <a:t>)</a:t>
            </a:r>
            <a:r>
              <a:rPr sz="1900" b="1" dirty="0">
                <a:latin typeface="Times New Roman"/>
                <a:cs typeface="Times New Roman"/>
              </a:rPr>
              <a:t> </a:t>
            </a:r>
            <a:r>
              <a:rPr sz="1900" b="1" spc="5" dirty="0">
                <a:latin typeface="Times New Roman"/>
                <a:cs typeface="Times New Roman"/>
              </a:rPr>
              <a:t> (</a:t>
            </a:r>
            <a:r>
              <a:rPr sz="1900" b="1" spc="-254" dirty="0">
                <a:latin typeface="Times New Roman"/>
                <a:cs typeface="Times New Roman"/>
              </a:rPr>
              <a:t> </a:t>
            </a:r>
            <a:r>
              <a:rPr sz="1900" b="1" i="1" spc="5" dirty="0">
                <a:latin typeface="Times New Roman"/>
                <a:cs typeface="Times New Roman"/>
              </a:rPr>
              <a:t>x</a:t>
            </a:r>
            <a:r>
              <a:rPr sz="1900" b="1" i="1" spc="-100" dirty="0">
                <a:latin typeface="Times New Roman"/>
                <a:cs typeface="Times New Roman"/>
              </a:rPr>
              <a:t> </a:t>
            </a:r>
            <a:r>
              <a:rPr sz="1900" spc="10" dirty="0">
                <a:latin typeface="Symbol"/>
                <a:cs typeface="Symbol"/>
              </a:rPr>
              <a:t></a:t>
            </a:r>
            <a:r>
              <a:rPr sz="1900" spc="-80" dirty="0">
                <a:latin typeface="Times New Roman"/>
                <a:cs typeface="Times New Roman"/>
              </a:rPr>
              <a:t> </a:t>
            </a:r>
            <a:r>
              <a:rPr sz="1900" b="1" i="1" spc="15" dirty="0">
                <a:latin typeface="Times New Roman"/>
                <a:cs typeface="Times New Roman"/>
              </a:rPr>
              <a:t>h</a:t>
            </a:r>
            <a:r>
              <a:rPr sz="1900" b="1" spc="5" dirty="0">
                <a:latin typeface="Times New Roman"/>
                <a:cs typeface="Times New Roman"/>
              </a:rPr>
              <a:t>)</a:t>
            </a:r>
            <a:r>
              <a:rPr sz="1900" b="1" spc="-195" dirty="0">
                <a:latin typeface="Times New Roman"/>
                <a:cs typeface="Times New Roman"/>
              </a:rPr>
              <a:t> </a:t>
            </a:r>
            <a:r>
              <a:rPr sz="1900" spc="10" dirty="0">
                <a:latin typeface="Symbol"/>
                <a:cs typeface="Symbol"/>
              </a:rPr>
              <a:t></a:t>
            </a:r>
            <a:r>
              <a:rPr sz="1900" spc="-165" dirty="0">
                <a:latin typeface="Times New Roman"/>
                <a:cs typeface="Times New Roman"/>
              </a:rPr>
              <a:t> </a:t>
            </a:r>
            <a:r>
              <a:rPr sz="1900" b="1" spc="5" dirty="0">
                <a:latin typeface="Times New Roman"/>
                <a:cs typeface="Times New Roman"/>
              </a:rPr>
              <a:t>(</a:t>
            </a:r>
            <a:r>
              <a:rPr sz="1900" b="1" spc="-254" dirty="0">
                <a:latin typeface="Times New Roman"/>
                <a:cs typeface="Times New Roman"/>
              </a:rPr>
              <a:t> </a:t>
            </a:r>
            <a:r>
              <a:rPr sz="1900" b="1" i="1" spc="114" dirty="0">
                <a:latin typeface="Times New Roman"/>
                <a:cs typeface="Times New Roman"/>
              </a:rPr>
              <a:t>x</a:t>
            </a:r>
            <a:r>
              <a:rPr sz="1900" b="1" spc="5" dirty="0">
                <a:latin typeface="Times New Roman"/>
                <a:cs typeface="Times New Roman"/>
              </a:rPr>
              <a:t>)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9572" y="1719176"/>
            <a:ext cx="537845" cy="445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50" b="1" spc="5" dirty="0">
                <a:latin typeface="Times New Roman"/>
                <a:cs typeface="Times New Roman"/>
              </a:rPr>
              <a:t>lim</a:t>
            </a:r>
            <a:endParaRPr sz="28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62442" y="1605307"/>
            <a:ext cx="487680" cy="644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85">
              <a:lnSpc>
                <a:spcPct val="100000"/>
              </a:lnSpc>
            </a:pPr>
            <a:r>
              <a:rPr sz="1900" b="1" i="1" u="sng" spc="-10" dirty="0">
                <a:latin typeface="Times New Roman"/>
                <a:cs typeface="Times New Roman"/>
              </a:rPr>
              <a:t>d</a:t>
            </a:r>
            <a:r>
              <a:rPr sz="1900" b="1" i="1" u="sng" spc="5" dirty="0">
                <a:latin typeface="Times New Roman"/>
                <a:cs typeface="Times New Roman"/>
              </a:rPr>
              <a:t>y</a:t>
            </a:r>
            <a:r>
              <a:rPr sz="1900" b="1" i="1" spc="220" dirty="0">
                <a:latin typeface="Times New Roman"/>
                <a:cs typeface="Times New Roman"/>
              </a:rPr>
              <a:t> </a:t>
            </a:r>
            <a:r>
              <a:rPr sz="2850" spc="15" baseline="-36549" dirty="0">
                <a:latin typeface="Symbol"/>
                <a:cs typeface="Symbol"/>
              </a:rPr>
              <a:t></a:t>
            </a:r>
            <a:endParaRPr sz="2850" baseline="-36549">
              <a:latin typeface="Symbol"/>
              <a:cs typeface="Symbo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1900" b="1" i="1" spc="-10" dirty="0">
                <a:latin typeface="Times New Roman"/>
                <a:cs typeface="Times New Roman"/>
              </a:rPr>
              <a:t>d</a:t>
            </a:r>
            <a:r>
              <a:rPr sz="1900" b="1" i="1" spc="5" dirty="0">
                <a:latin typeface="Times New Roman"/>
                <a:cs typeface="Times New Roman"/>
              </a:rPr>
              <a:t>x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71526" y="3005319"/>
            <a:ext cx="2791460" cy="899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9525">
              <a:lnSpc>
                <a:spcPct val="118800"/>
              </a:lnSpc>
              <a:tabLst>
                <a:tab pos="946785" algn="l"/>
              </a:tabLst>
            </a:pPr>
            <a:r>
              <a:rPr sz="2450" b="1" i="1" u="heavy" spc="5" dirty="0">
                <a:latin typeface="Times New Roman"/>
                <a:cs typeface="Times New Roman"/>
              </a:rPr>
              <a:t>d</a:t>
            </a:r>
            <a:r>
              <a:rPr sz="2450" b="1" i="1" u="heavy" spc="20" dirty="0">
                <a:latin typeface="Times New Roman"/>
                <a:cs typeface="Times New Roman"/>
              </a:rPr>
              <a:t>y</a:t>
            </a:r>
            <a:r>
              <a:rPr sz="2450" b="1" i="1" spc="285" dirty="0">
                <a:latin typeface="Times New Roman"/>
                <a:cs typeface="Times New Roman"/>
              </a:rPr>
              <a:t> </a:t>
            </a:r>
            <a:r>
              <a:rPr sz="3675" spc="37" baseline="-36281" dirty="0">
                <a:latin typeface="Symbol"/>
                <a:cs typeface="Symbol"/>
              </a:rPr>
              <a:t></a:t>
            </a:r>
            <a:r>
              <a:rPr sz="3675" spc="30" baseline="-36281" dirty="0">
                <a:latin typeface="Times New Roman"/>
                <a:cs typeface="Times New Roman"/>
              </a:rPr>
              <a:t> </a:t>
            </a:r>
            <a:r>
              <a:rPr sz="2450" b="1" i="1" u="heavy" spc="35" dirty="0">
                <a:latin typeface="Times New Roman"/>
                <a:cs typeface="Times New Roman"/>
              </a:rPr>
              <a:t> </a:t>
            </a:r>
            <a:r>
              <a:rPr sz="2450" b="1" i="1" u="heavy" spc="15" dirty="0">
                <a:latin typeface="Times New Roman"/>
                <a:cs typeface="Times New Roman"/>
              </a:rPr>
              <a:t>f</a:t>
            </a:r>
            <a:r>
              <a:rPr sz="2450" b="1" i="1" u="heavy" spc="-90" dirty="0">
                <a:latin typeface="Times New Roman"/>
                <a:cs typeface="Times New Roman"/>
              </a:rPr>
              <a:t> </a:t>
            </a:r>
            <a:r>
              <a:rPr sz="2450" b="1" u="heavy" spc="15" dirty="0">
                <a:latin typeface="Times New Roman"/>
                <a:cs typeface="Times New Roman"/>
              </a:rPr>
              <a:t>(</a:t>
            </a:r>
            <a:r>
              <a:rPr sz="2450" b="1" u="heavy" spc="-335" dirty="0">
                <a:latin typeface="Times New Roman"/>
                <a:cs typeface="Times New Roman"/>
              </a:rPr>
              <a:t> </a:t>
            </a:r>
            <a:r>
              <a:rPr sz="2450" b="1" i="1" u="heavy" spc="20" dirty="0">
                <a:latin typeface="Times New Roman"/>
                <a:cs typeface="Times New Roman"/>
              </a:rPr>
              <a:t>x</a:t>
            </a:r>
            <a:r>
              <a:rPr sz="2450" b="1" i="1" u="heavy" spc="-125" dirty="0">
                <a:latin typeface="Times New Roman"/>
                <a:cs typeface="Times New Roman"/>
              </a:rPr>
              <a:t> </a:t>
            </a:r>
            <a:r>
              <a:rPr sz="2450" u="heavy" spc="25" dirty="0">
                <a:latin typeface="Symbol"/>
                <a:cs typeface="Symbol"/>
              </a:rPr>
              <a:t></a:t>
            </a:r>
            <a:r>
              <a:rPr sz="2450" u="heavy" spc="-855" dirty="0">
                <a:latin typeface="Symbol"/>
                <a:cs typeface="Symbol"/>
              </a:rPr>
              <a:t></a:t>
            </a:r>
            <a:r>
              <a:rPr sz="2450" b="1" i="1" u="heavy" spc="30" dirty="0">
                <a:latin typeface="Times New Roman"/>
                <a:cs typeface="Times New Roman"/>
              </a:rPr>
              <a:t>h</a:t>
            </a:r>
            <a:r>
              <a:rPr sz="2450" b="1" u="heavy" spc="15" dirty="0">
                <a:latin typeface="Times New Roman"/>
                <a:cs typeface="Times New Roman"/>
              </a:rPr>
              <a:t>)</a:t>
            </a:r>
            <a:r>
              <a:rPr sz="2450" b="1" u="heavy" spc="-250" dirty="0">
                <a:latin typeface="Times New Roman"/>
                <a:cs typeface="Times New Roman"/>
              </a:rPr>
              <a:t> </a:t>
            </a:r>
            <a:r>
              <a:rPr sz="2450" u="heavy" spc="25" dirty="0">
                <a:latin typeface="Symbol"/>
                <a:cs typeface="Symbol"/>
              </a:rPr>
              <a:t></a:t>
            </a:r>
            <a:r>
              <a:rPr sz="2450" u="heavy" spc="-395" dirty="0">
                <a:latin typeface="Symbol"/>
                <a:cs typeface="Symbol"/>
              </a:rPr>
              <a:t></a:t>
            </a:r>
            <a:r>
              <a:rPr sz="2450" b="1" i="1" u="heavy" spc="15" dirty="0">
                <a:latin typeface="Times New Roman"/>
                <a:cs typeface="Times New Roman"/>
              </a:rPr>
              <a:t>f</a:t>
            </a:r>
            <a:r>
              <a:rPr sz="2450" b="1" i="1" u="heavy" spc="-90" dirty="0">
                <a:latin typeface="Times New Roman"/>
                <a:cs typeface="Times New Roman"/>
              </a:rPr>
              <a:t> </a:t>
            </a:r>
            <a:r>
              <a:rPr sz="2450" b="1" u="heavy" spc="15" dirty="0">
                <a:latin typeface="Times New Roman"/>
                <a:cs typeface="Times New Roman"/>
              </a:rPr>
              <a:t>(</a:t>
            </a:r>
            <a:r>
              <a:rPr sz="2450" b="1" u="heavy" spc="-335" dirty="0">
                <a:latin typeface="Times New Roman"/>
                <a:cs typeface="Times New Roman"/>
              </a:rPr>
              <a:t> </a:t>
            </a:r>
            <a:r>
              <a:rPr sz="2450" b="1" i="1" u="heavy" spc="20" dirty="0">
                <a:latin typeface="Times New Roman"/>
                <a:cs typeface="Times New Roman"/>
              </a:rPr>
              <a:t>x</a:t>
            </a:r>
            <a:r>
              <a:rPr sz="2450" b="1" i="1" u="heavy" spc="-470" dirty="0">
                <a:latin typeface="Times New Roman"/>
                <a:cs typeface="Times New Roman"/>
              </a:rPr>
              <a:t> </a:t>
            </a:r>
            <a:r>
              <a:rPr sz="2450" b="1" u="heavy" spc="15" dirty="0">
                <a:latin typeface="Times New Roman"/>
                <a:cs typeface="Times New Roman"/>
              </a:rPr>
              <a:t>)</a:t>
            </a:r>
            <a:r>
              <a:rPr sz="2450" b="1" spc="10" dirty="0">
                <a:latin typeface="Times New Roman"/>
                <a:cs typeface="Times New Roman"/>
              </a:rPr>
              <a:t> </a:t>
            </a:r>
            <a:r>
              <a:rPr sz="2450" b="1" i="1" spc="5" dirty="0">
                <a:latin typeface="Times New Roman"/>
                <a:cs typeface="Times New Roman"/>
              </a:rPr>
              <a:t>d</a:t>
            </a:r>
            <a:r>
              <a:rPr sz="2450" b="1" i="1" spc="20" dirty="0">
                <a:latin typeface="Times New Roman"/>
                <a:cs typeface="Times New Roman"/>
              </a:rPr>
              <a:t>x</a:t>
            </a:r>
            <a:r>
              <a:rPr sz="2450" b="1" i="1" dirty="0">
                <a:latin typeface="Times New Roman"/>
                <a:cs typeface="Times New Roman"/>
              </a:rPr>
              <a:t>	</a:t>
            </a:r>
            <a:r>
              <a:rPr sz="2450" b="1" spc="15" dirty="0">
                <a:latin typeface="Times New Roman"/>
                <a:cs typeface="Times New Roman"/>
              </a:rPr>
              <a:t>(</a:t>
            </a:r>
            <a:r>
              <a:rPr sz="2450" b="1" spc="-330" dirty="0">
                <a:latin typeface="Times New Roman"/>
                <a:cs typeface="Times New Roman"/>
              </a:rPr>
              <a:t> </a:t>
            </a:r>
            <a:r>
              <a:rPr sz="2450" b="1" i="1" spc="20" dirty="0">
                <a:latin typeface="Times New Roman"/>
                <a:cs typeface="Times New Roman"/>
              </a:rPr>
              <a:t>x</a:t>
            </a:r>
            <a:r>
              <a:rPr sz="2450" b="1" i="1" spc="-125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Symbol"/>
                <a:cs typeface="Symbol"/>
              </a:rPr>
              <a:t></a:t>
            </a:r>
            <a:r>
              <a:rPr sz="2450" spc="-100" dirty="0">
                <a:latin typeface="Times New Roman"/>
                <a:cs typeface="Times New Roman"/>
              </a:rPr>
              <a:t> </a:t>
            </a:r>
            <a:r>
              <a:rPr sz="2450" b="1" i="1" spc="30" dirty="0">
                <a:latin typeface="Times New Roman"/>
                <a:cs typeface="Times New Roman"/>
              </a:rPr>
              <a:t>h</a:t>
            </a:r>
            <a:r>
              <a:rPr sz="2450" b="1" spc="15" dirty="0">
                <a:latin typeface="Times New Roman"/>
                <a:cs typeface="Times New Roman"/>
              </a:rPr>
              <a:t>)</a:t>
            </a:r>
            <a:r>
              <a:rPr sz="2450" b="1" spc="-245" dirty="0">
                <a:latin typeface="Times New Roman"/>
                <a:cs typeface="Times New Roman"/>
              </a:rPr>
              <a:t> </a:t>
            </a:r>
            <a:r>
              <a:rPr sz="2450" spc="25" dirty="0">
                <a:latin typeface="Symbol"/>
                <a:cs typeface="Symbol"/>
              </a:rPr>
              <a:t></a:t>
            </a:r>
            <a:r>
              <a:rPr sz="2450" spc="-215" dirty="0">
                <a:latin typeface="Times New Roman"/>
                <a:cs typeface="Times New Roman"/>
              </a:rPr>
              <a:t> </a:t>
            </a:r>
            <a:r>
              <a:rPr sz="2450" b="1" spc="15" dirty="0">
                <a:latin typeface="Times New Roman"/>
                <a:cs typeface="Times New Roman"/>
              </a:rPr>
              <a:t>(</a:t>
            </a:r>
            <a:r>
              <a:rPr sz="2450" b="1" spc="-330" dirty="0">
                <a:latin typeface="Times New Roman"/>
                <a:cs typeface="Times New Roman"/>
              </a:rPr>
              <a:t> </a:t>
            </a:r>
            <a:r>
              <a:rPr sz="2450" b="1" i="1" spc="155" dirty="0">
                <a:latin typeface="Times New Roman"/>
                <a:cs typeface="Times New Roman"/>
              </a:rPr>
              <a:t>x</a:t>
            </a:r>
            <a:r>
              <a:rPr sz="2450" b="1" spc="15" dirty="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95871" y="3286252"/>
            <a:ext cx="113220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1C1C1C"/>
                </a:solidFill>
                <a:latin typeface="Microsoft JhengHei"/>
                <a:cs typeface="Microsoft JhengHei"/>
              </a:rPr>
              <a:t>这里</a:t>
            </a:r>
            <a:r>
              <a:rPr sz="2400" b="1" dirty="0">
                <a:solidFill>
                  <a:srgbClr val="1C1C1C"/>
                </a:solidFill>
                <a:latin typeface="Times New Roman"/>
                <a:cs typeface="Times New Roman"/>
              </a:rPr>
              <a:t>h&gt;0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64254" y="4077080"/>
            <a:ext cx="2124456" cy="0"/>
          </a:xfrm>
          <a:custGeom>
            <a:avLst/>
            <a:gdLst/>
            <a:ahLst/>
            <a:cxnLst/>
            <a:rect l="l" t="t" r="r" b="b"/>
            <a:pathLst>
              <a:path w="2124456">
                <a:moveTo>
                  <a:pt x="0" y="0"/>
                </a:moveTo>
                <a:lnTo>
                  <a:pt x="2124456" y="0"/>
                </a:lnTo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78916" y="4253738"/>
            <a:ext cx="7468234" cy="1957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32380">
              <a:lnSpc>
                <a:spcPct val="100000"/>
              </a:lnSpc>
            </a:pPr>
            <a:r>
              <a:rPr sz="2000" spc="-10" dirty="0">
                <a:latin typeface="Microsoft JhengHei"/>
                <a:cs typeface="Microsoft JhengHei"/>
              </a:rPr>
              <a:t>它是</a:t>
            </a:r>
            <a:r>
              <a:rPr sz="2000" b="1" spc="-10" dirty="0">
                <a:latin typeface="Times New Roman"/>
                <a:cs typeface="Times New Roman"/>
              </a:rPr>
              <a:t>y</a:t>
            </a:r>
            <a:r>
              <a:rPr sz="2000" spc="-10" dirty="0">
                <a:latin typeface="Microsoft JhengHei"/>
                <a:cs typeface="Microsoft JhengHei"/>
              </a:rPr>
              <a:t>的有限差分除以</a:t>
            </a:r>
            <a:r>
              <a:rPr sz="2000" b="1" spc="-10" dirty="0">
                <a:latin typeface="Times New Roman"/>
                <a:cs typeface="Times New Roman"/>
              </a:rPr>
              <a:t>x</a:t>
            </a:r>
            <a:r>
              <a:rPr sz="2000" spc="-10" dirty="0">
                <a:latin typeface="Microsoft JhengHei"/>
                <a:cs typeface="Microsoft JhengHei"/>
              </a:rPr>
              <a:t>的有限差</a:t>
            </a:r>
            <a:r>
              <a:rPr sz="2000" spc="-5" dirty="0">
                <a:latin typeface="Microsoft JhengHei"/>
                <a:cs typeface="Microsoft JhengHei"/>
              </a:rPr>
              <a:t>分</a:t>
            </a:r>
            <a:r>
              <a:rPr sz="2000" spc="-20" dirty="0">
                <a:latin typeface="Microsoft JhengHei"/>
                <a:cs typeface="Microsoft JhengHei"/>
              </a:rPr>
              <a:t>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3"/>
              </a:spcBef>
            </a:pPr>
            <a:endParaRPr sz="1300"/>
          </a:p>
          <a:p>
            <a:pPr marL="12700">
              <a:lnSpc>
                <a:spcPct val="100000"/>
              </a:lnSpc>
              <a:tabLst>
                <a:tab pos="6597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b="1" dirty="0">
                <a:latin typeface="Times New Roman"/>
                <a:cs typeface="Times New Roman"/>
              </a:rPr>
              <a:t>M</a:t>
            </a:r>
            <a:r>
              <a:rPr sz="2200" b="1" spc="-170" dirty="0">
                <a:latin typeface="Times New Roman"/>
                <a:cs typeface="Times New Roman"/>
              </a:rPr>
              <a:t>A</a:t>
            </a:r>
            <a:r>
              <a:rPr sz="2200" b="1" dirty="0">
                <a:latin typeface="Times New Roman"/>
                <a:cs typeface="Times New Roman"/>
              </a:rPr>
              <a:t>TLA</a:t>
            </a:r>
            <a:r>
              <a:rPr sz="2200" b="1" spc="-10" dirty="0">
                <a:latin typeface="Times New Roman"/>
                <a:cs typeface="Times New Roman"/>
              </a:rPr>
              <a:t>B</a:t>
            </a:r>
            <a:r>
              <a:rPr sz="2200" dirty="0">
                <a:latin typeface="Microsoft JhengHei"/>
                <a:cs typeface="Microsoft JhengHei"/>
              </a:rPr>
              <a:t>中没有直</a:t>
            </a:r>
            <a:r>
              <a:rPr sz="2200" spc="-15" dirty="0">
                <a:latin typeface="Microsoft JhengHei"/>
                <a:cs typeface="Microsoft JhengHei"/>
              </a:rPr>
              <a:t>接</a:t>
            </a:r>
            <a:r>
              <a:rPr sz="2200" dirty="0">
                <a:latin typeface="Microsoft JhengHei"/>
                <a:cs typeface="Microsoft JhengHei"/>
              </a:rPr>
              <a:t>提供数值导</a:t>
            </a:r>
            <a:r>
              <a:rPr sz="2200" spc="-15" dirty="0">
                <a:latin typeface="Microsoft JhengHei"/>
                <a:cs typeface="Microsoft JhengHei"/>
              </a:rPr>
              <a:t>数</a:t>
            </a:r>
            <a:r>
              <a:rPr sz="2200" dirty="0">
                <a:latin typeface="Microsoft JhengHei"/>
                <a:cs typeface="Microsoft JhengHei"/>
              </a:rPr>
              <a:t>的函数，只</a:t>
            </a:r>
            <a:r>
              <a:rPr sz="2200" spc="-15" dirty="0">
                <a:latin typeface="Microsoft JhengHei"/>
                <a:cs typeface="Microsoft JhengHei"/>
              </a:rPr>
              <a:t>有</a:t>
            </a:r>
            <a:r>
              <a:rPr sz="2200" dirty="0">
                <a:latin typeface="Microsoft JhengHei"/>
                <a:cs typeface="Microsoft JhengHei"/>
              </a:rPr>
              <a:t>计算向</a:t>
            </a:r>
            <a:endParaRPr sz="2200">
              <a:latin typeface="Microsoft JhengHei"/>
              <a:cs typeface="Microsoft JhengHei"/>
            </a:endParaRPr>
          </a:p>
          <a:p>
            <a:pPr marL="355600">
              <a:lnSpc>
                <a:spcPts val="2575"/>
              </a:lnSpc>
            </a:pPr>
            <a:r>
              <a:rPr sz="2200" dirty="0">
                <a:latin typeface="Microsoft JhengHei"/>
                <a:cs typeface="Microsoft JhengHei"/>
              </a:rPr>
              <a:t>前</a:t>
            </a:r>
            <a:r>
              <a:rPr sz="2200" spc="5" dirty="0">
                <a:latin typeface="Microsoft JhengHei"/>
                <a:cs typeface="Microsoft JhengHei"/>
              </a:rPr>
              <a:t>差</a:t>
            </a:r>
            <a:r>
              <a:rPr sz="2200" dirty="0">
                <a:latin typeface="Microsoft JhengHei"/>
                <a:cs typeface="Microsoft JhengHei"/>
              </a:rPr>
              <a:t>分的</a:t>
            </a:r>
            <a:r>
              <a:rPr sz="2200" spc="-15" dirty="0">
                <a:latin typeface="Microsoft JhengHei"/>
                <a:cs typeface="Microsoft JhengHei"/>
              </a:rPr>
              <a:t>函</a:t>
            </a:r>
            <a:r>
              <a:rPr sz="2200" dirty="0">
                <a:latin typeface="Microsoft JhengHei"/>
                <a:cs typeface="Microsoft JhengHei"/>
              </a:rPr>
              <a:t>数</a:t>
            </a:r>
            <a:r>
              <a:rPr sz="2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diff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，其调用</a:t>
            </a:r>
            <a:r>
              <a:rPr sz="22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格</a:t>
            </a:r>
            <a:r>
              <a:rPr sz="2200" dirty="0">
                <a:solidFill>
                  <a:srgbClr val="FF0000"/>
                </a:solidFill>
                <a:latin typeface="Microsoft JhengHei"/>
                <a:cs typeface="Microsoft JhengHei"/>
              </a:rPr>
              <a:t>式为：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28"/>
              </a:spcBef>
            </a:pPr>
            <a:endParaRPr sz="750"/>
          </a:p>
          <a:p>
            <a:pPr marL="292100">
              <a:lnSpc>
                <a:spcPct val="100000"/>
              </a:lnSpc>
              <a:tabLst>
                <a:tab pos="1917700" algn="l"/>
              </a:tabLst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DX</a:t>
            </a:r>
            <a:r>
              <a:rPr sz="20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diff(X)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计算向量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的向前差分</a:t>
            </a:r>
            <a:endParaRPr sz="2000">
              <a:latin typeface="Microsoft JhengHei"/>
              <a:cs typeface="Microsoft JhengHei"/>
            </a:endParaRPr>
          </a:p>
          <a:p>
            <a:pPr marL="266065">
              <a:lnSpc>
                <a:spcPct val="100000"/>
              </a:lnSpc>
              <a:spcBef>
                <a:spcPts val="490"/>
              </a:spcBef>
              <a:tabLst>
                <a:tab pos="2287270" algn="l"/>
              </a:tabLst>
            </a:pP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DX</a:t>
            </a:r>
            <a:r>
              <a:rPr sz="2000" b="1" spc="1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=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diff(X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n)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计算向量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的</a:t>
            </a:r>
            <a:r>
              <a:rPr sz="20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阶向前差分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9341" y="314452"/>
            <a:ext cx="93980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600" dirty="0">
                <a:solidFill>
                  <a:srgbClr val="333399"/>
                </a:solidFill>
                <a:latin typeface="微软雅黑"/>
                <a:cs typeface="微软雅黑"/>
              </a:rPr>
              <a:t>例题</a:t>
            </a:r>
            <a:endParaRPr sz="3600">
              <a:latin typeface="微软雅黑"/>
              <a:cs typeface="微软雅黑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116" y="1195578"/>
            <a:ext cx="7428230" cy="327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75"/>
              </a:lnSpc>
            </a:pPr>
            <a:r>
              <a:rPr sz="2200" dirty="0">
                <a:latin typeface="微软雅黑"/>
                <a:cs typeface="微软雅黑"/>
              </a:rPr>
              <a:t>设</a:t>
            </a:r>
            <a:r>
              <a:rPr sz="2200" dirty="0">
                <a:latin typeface="Tahoma"/>
                <a:cs typeface="Tahoma"/>
              </a:rPr>
              <a:t>x</a:t>
            </a:r>
            <a:r>
              <a:rPr sz="2200" dirty="0">
                <a:latin typeface="微软雅黑"/>
                <a:cs typeface="微软雅黑"/>
              </a:rPr>
              <a:t>由</a:t>
            </a:r>
            <a:r>
              <a:rPr sz="2200" dirty="0">
                <a:latin typeface="Tahoma"/>
                <a:cs typeface="Tahoma"/>
              </a:rPr>
              <a:t>[0</a:t>
            </a:r>
            <a:r>
              <a:rPr sz="2200" spc="-10" dirty="0">
                <a:latin typeface="Tahoma"/>
                <a:cs typeface="Tahoma"/>
              </a:rPr>
              <a:t>,</a:t>
            </a:r>
            <a:r>
              <a:rPr sz="2200" spc="-5" dirty="0">
                <a:latin typeface="Tahoma"/>
                <a:cs typeface="Tahoma"/>
              </a:rPr>
              <a:t>2</a:t>
            </a:r>
            <a:r>
              <a:rPr sz="2200" dirty="0">
                <a:latin typeface="Tahoma"/>
                <a:cs typeface="Tahoma"/>
              </a:rPr>
              <a:t>π</a:t>
            </a:r>
            <a:r>
              <a:rPr sz="2200" spc="-10" dirty="0">
                <a:latin typeface="Tahoma"/>
                <a:cs typeface="Tahoma"/>
              </a:rPr>
              <a:t>]</a:t>
            </a:r>
            <a:r>
              <a:rPr sz="2200" dirty="0">
                <a:latin typeface="微软雅黑"/>
                <a:cs typeface="微软雅黑"/>
              </a:rPr>
              <a:t>间均匀分布</a:t>
            </a:r>
            <a:r>
              <a:rPr sz="2200" spc="-10" dirty="0">
                <a:latin typeface="微软雅黑"/>
                <a:cs typeface="微软雅黑"/>
              </a:rPr>
              <a:t>的</a:t>
            </a:r>
            <a:r>
              <a:rPr sz="2200" spc="-5" dirty="0">
                <a:latin typeface="Tahoma"/>
                <a:cs typeface="Tahoma"/>
              </a:rPr>
              <a:t>10</a:t>
            </a:r>
            <a:r>
              <a:rPr sz="2200" dirty="0">
                <a:latin typeface="微软雅黑"/>
                <a:cs typeface="微软雅黑"/>
              </a:rPr>
              <a:t>个点组成，</a:t>
            </a:r>
            <a:r>
              <a:rPr sz="2200" spc="-15" dirty="0">
                <a:latin typeface="微软雅黑"/>
                <a:cs typeface="微软雅黑"/>
              </a:rPr>
              <a:t>求</a:t>
            </a:r>
            <a:r>
              <a:rPr sz="2200" dirty="0">
                <a:latin typeface="Tahoma"/>
                <a:cs typeface="Tahoma"/>
              </a:rPr>
              <a:t>si</a:t>
            </a:r>
            <a:r>
              <a:rPr sz="2200" spc="5" dirty="0">
                <a:latin typeface="Tahoma"/>
                <a:cs typeface="Tahoma"/>
              </a:rPr>
              <a:t>n</a:t>
            </a:r>
            <a:r>
              <a:rPr sz="2200" spc="-5" dirty="0">
                <a:latin typeface="Tahoma"/>
                <a:cs typeface="Tahoma"/>
              </a:rPr>
              <a:t>x</a:t>
            </a:r>
            <a:r>
              <a:rPr sz="2200" spc="-10" dirty="0">
                <a:latin typeface="微软雅黑"/>
                <a:cs typeface="微软雅黑"/>
              </a:rPr>
              <a:t>的</a:t>
            </a:r>
            <a:r>
              <a:rPr sz="2200" spc="-5" dirty="0">
                <a:latin typeface="Tahoma"/>
                <a:cs typeface="Tahoma"/>
              </a:rPr>
              <a:t>1-3</a:t>
            </a:r>
            <a:r>
              <a:rPr sz="2200" dirty="0">
                <a:latin typeface="微软雅黑"/>
                <a:cs typeface="微软雅黑"/>
              </a:rPr>
              <a:t>阶差分。</a:t>
            </a:r>
            <a:endParaRPr sz="22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7116" y="1597914"/>
            <a:ext cx="2739390" cy="2485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latin typeface="微软雅黑"/>
                <a:cs typeface="微软雅黑"/>
              </a:rPr>
              <a:t>命令如下：</a:t>
            </a:r>
            <a:endParaRPr sz="2200">
              <a:latin typeface="微软雅黑"/>
              <a:cs typeface="微软雅黑"/>
            </a:endParaRPr>
          </a:p>
          <a:p>
            <a:pPr marL="12700" marR="6350">
              <a:lnSpc>
                <a:spcPts val="2880"/>
              </a:lnSpc>
              <a:spcBef>
                <a:spcPts val="165"/>
              </a:spcBef>
            </a:pP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X =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linspace(0,2*pi,10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; Y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sin(</a:t>
            </a:r>
            <a:r>
              <a:rPr sz="2000" spc="-25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);</a:t>
            </a:r>
            <a:endParaRPr sz="2000">
              <a:latin typeface="Tahoma"/>
              <a:cs typeface="Tahoma"/>
            </a:endParaRPr>
          </a:p>
          <a:p>
            <a:pPr marL="12700" marR="1039494">
              <a:lnSpc>
                <a:spcPts val="2880"/>
              </a:lnSpc>
            </a:pPr>
            <a:r>
              <a:rPr sz="2000" spc="-35" dirty="0">
                <a:solidFill>
                  <a:srgbClr val="0000FF"/>
                </a:solidFill>
                <a:latin typeface="Tahoma"/>
                <a:cs typeface="Tahoma"/>
              </a:rPr>
              <a:t>D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diff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Y)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 D2Y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di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sz="2000" spc="-29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,2)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 D3Y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di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sz="2000" spc="-29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,3)</a:t>
            </a:r>
            <a:endParaRPr sz="2000">
              <a:latin typeface="Tahoma"/>
              <a:cs typeface="Tahoma"/>
            </a:endParaRPr>
          </a:p>
          <a:p>
            <a:pPr marL="12700">
              <a:lnSpc>
                <a:spcPts val="2110"/>
              </a:lnSpc>
              <a:spcBef>
                <a:spcPts val="250"/>
              </a:spcBef>
            </a:pPr>
            <a:r>
              <a:rPr sz="1800" spc="-25" dirty="0">
                <a:latin typeface="Tahoma"/>
                <a:cs typeface="Tahoma"/>
              </a:rPr>
              <a:t>D</a:t>
            </a:r>
            <a:r>
              <a:rPr sz="1800" dirty="0">
                <a:latin typeface="Tahoma"/>
                <a:cs typeface="Tahoma"/>
              </a:rPr>
              <a:t>Y</a:t>
            </a:r>
            <a:r>
              <a:rPr sz="1800" spc="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7116" y="4144517"/>
            <a:ext cx="1987550" cy="883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>
              <a:lnSpc>
                <a:spcPct val="100000"/>
              </a:lnSpc>
              <a:tabLst>
                <a:tab pos="1280160" algn="l"/>
              </a:tabLst>
            </a:pPr>
            <a:r>
              <a:rPr sz="1800" spc="-10" dirty="0">
                <a:latin typeface="Tahoma"/>
                <a:cs typeface="Tahoma"/>
              </a:rPr>
              <a:t>0.6428	0.3420</a:t>
            </a:r>
            <a:endParaRPr sz="1800">
              <a:latin typeface="Tahoma"/>
              <a:cs typeface="Tahoma"/>
            </a:endParaRPr>
          </a:p>
          <a:p>
            <a:pPr marL="6223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0.6428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ahoma"/>
                <a:cs typeface="Tahoma"/>
              </a:rPr>
              <a:t>D2Y </a:t>
            </a:r>
            <a:r>
              <a:rPr sz="1800" spc="-15" dirty="0">
                <a:latin typeface="Tahoma"/>
                <a:cs typeface="Tahoma"/>
              </a:rPr>
              <a:t>=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26689" y="4144517"/>
            <a:ext cx="576008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006475" algn="l"/>
                <a:tab pos="2000250" algn="l"/>
                <a:tab pos="2994025" algn="l"/>
                <a:tab pos="3987800" algn="l"/>
                <a:tab pos="5053330" algn="l"/>
              </a:tabLst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0.1188	-0.5240	-0.6840	-0.5240	-0.1188	0.3420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116" y="5077205"/>
            <a:ext cx="1016635" cy="939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6695">
              <a:lnSpc>
                <a:spcPct val="100000"/>
              </a:lnSpc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0.3008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ahoma"/>
                <a:cs typeface="Tahoma"/>
              </a:rPr>
              <a:t>D3Y </a:t>
            </a:r>
            <a:r>
              <a:rPr sz="1800" spc="-15" dirty="0">
                <a:latin typeface="Tahoma"/>
                <a:cs typeface="Tahoma"/>
              </a:rPr>
              <a:t>=</a:t>
            </a:r>
            <a:endParaRPr sz="1800">
              <a:latin typeface="Tahoma"/>
              <a:cs typeface="Tahoma"/>
            </a:endParaRPr>
          </a:p>
          <a:p>
            <a:pPr marL="226695">
              <a:lnSpc>
                <a:spcPct val="100000"/>
              </a:lnSpc>
              <a:spcBef>
                <a:spcPts val="430"/>
              </a:spcBef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0.1600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54885" y="5077205"/>
            <a:ext cx="80264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0.4608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49550" y="5077205"/>
            <a:ext cx="80264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0.4052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43197" y="5077205"/>
            <a:ext cx="80264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0.1600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07864" y="5077205"/>
            <a:ext cx="71945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0.1600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90387" y="5077205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0.4052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773138" y="5077205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0.4608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55204" y="5077205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0.3008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26590" y="5735573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0.0556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809341" y="5735573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0.2452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91407" y="5735573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0.3201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74158" y="5735573"/>
            <a:ext cx="71882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0.2452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56224" y="5735573"/>
            <a:ext cx="719455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Tahoma"/>
                <a:cs typeface="Tahoma"/>
              </a:rPr>
              <a:t>0.0556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668769" y="5735573"/>
            <a:ext cx="80264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Tahoma"/>
                <a:cs typeface="Tahoma"/>
              </a:rPr>
              <a:t>-</a:t>
            </a:r>
            <a:r>
              <a:rPr sz="1800" spc="-10" dirty="0">
                <a:latin typeface="Tahoma"/>
                <a:cs typeface="Tahoma"/>
              </a:rPr>
              <a:t>0.1600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5680">
              <a:lnSpc>
                <a:spcPts val="4315"/>
              </a:lnSpc>
            </a:pPr>
            <a:r>
              <a:rPr spc="-20" dirty="0"/>
              <a:t>6.2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函数的数值导数（续）</a:t>
            </a:r>
          </a:p>
        </p:txBody>
      </p:sp>
      <p:sp>
        <p:nvSpPr>
          <p:cNvPr id="3" name="object 3"/>
          <p:cNvSpPr/>
          <p:nvPr/>
        </p:nvSpPr>
        <p:spPr>
          <a:xfrm>
            <a:off x="2909721" y="1507052"/>
            <a:ext cx="28336" cy="17977"/>
          </a:xfrm>
          <a:custGeom>
            <a:avLst/>
            <a:gdLst/>
            <a:ahLst/>
            <a:cxnLst/>
            <a:rect l="l" t="t" r="r" b="b"/>
            <a:pathLst>
              <a:path w="28336" h="17977">
                <a:moveTo>
                  <a:pt x="0" y="17977"/>
                </a:moveTo>
                <a:lnTo>
                  <a:pt x="2833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38344" y="1507052"/>
            <a:ext cx="67052" cy="123383"/>
          </a:xfrm>
          <a:custGeom>
            <a:avLst/>
            <a:gdLst/>
            <a:ahLst/>
            <a:cxnLst/>
            <a:rect l="l" t="t" r="r" b="b"/>
            <a:pathLst>
              <a:path w="67052" h="123383">
                <a:moveTo>
                  <a:pt x="0" y="0"/>
                </a:moveTo>
                <a:lnTo>
                  <a:pt x="67052" y="12338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05396" y="1304273"/>
            <a:ext cx="72390" cy="326438"/>
          </a:xfrm>
          <a:custGeom>
            <a:avLst/>
            <a:gdLst/>
            <a:ahLst/>
            <a:cxnLst/>
            <a:rect l="l" t="t" r="r" b="b"/>
            <a:pathLst>
              <a:path w="72390" h="326438">
                <a:moveTo>
                  <a:pt x="0" y="326438"/>
                </a:moveTo>
                <a:lnTo>
                  <a:pt x="7239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77787" y="1304002"/>
            <a:ext cx="1936175" cy="0"/>
          </a:xfrm>
          <a:custGeom>
            <a:avLst/>
            <a:gdLst/>
            <a:ahLst/>
            <a:cxnLst/>
            <a:rect l="l" t="t" r="r" b="b"/>
            <a:pathLst>
              <a:path w="1936175">
                <a:moveTo>
                  <a:pt x="0" y="0"/>
                </a:moveTo>
                <a:lnTo>
                  <a:pt x="19361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903417" y="1293066"/>
            <a:ext cx="2106756" cy="333635"/>
          </a:xfrm>
          <a:custGeom>
            <a:avLst/>
            <a:gdLst/>
            <a:ahLst/>
            <a:cxnLst/>
            <a:rect l="l" t="t" r="r" b="b"/>
            <a:pathLst>
              <a:path w="2106756" h="333635">
                <a:moveTo>
                  <a:pt x="49589" y="219930"/>
                </a:moveTo>
                <a:lnTo>
                  <a:pt x="23560" y="219930"/>
                </a:lnTo>
                <a:lnTo>
                  <a:pt x="90899" y="333635"/>
                </a:lnTo>
                <a:lnTo>
                  <a:pt x="104642" y="333635"/>
                </a:lnTo>
                <a:lnTo>
                  <a:pt x="111479" y="302927"/>
                </a:lnTo>
                <a:lnTo>
                  <a:pt x="97914" y="302927"/>
                </a:lnTo>
                <a:lnTo>
                  <a:pt x="49589" y="219930"/>
                </a:lnTo>
                <a:close/>
              </a:path>
              <a:path w="2106756" h="333635">
                <a:moveTo>
                  <a:pt x="2106756" y="0"/>
                </a:moveTo>
                <a:lnTo>
                  <a:pt x="165253" y="0"/>
                </a:lnTo>
                <a:lnTo>
                  <a:pt x="97914" y="302927"/>
                </a:lnTo>
                <a:lnTo>
                  <a:pt x="111479" y="302927"/>
                </a:lnTo>
                <a:lnTo>
                  <a:pt x="175908" y="13562"/>
                </a:lnTo>
                <a:lnTo>
                  <a:pt x="2106756" y="13562"/>
                </a:lnTo>
                <a:lnTo>
                  <a:pt x="2106756" y="0"/>
                </a:lnTo>
                <a:close/>
              </a:path>
              <a:path w="2106756" h="333635">
                <a:moveTo>
                  <a:pt x="38153" y="200288"/>
                </a:moveTo>
                <a:lnTo>
                  <a:pt x="0" y="223813"/>
                </a:lnTo>
                <a:lnTo>
                  <a:pt x="4764" y="231828"/>
                </a:lnTo>
                <a:lnTo>
                  <a:pt x="23560" y="219930"/>
                </a:lnTo>
                <a:lnTo>
                  <a:pt x="49589" y="219930"/>
                </a:lnTo>
                <a:lnTo>
                  <a:pt x="38153" y="200288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288371" y="1519505"/>
            <a:ext cx="28129" cy="16313"/>
          </a:xfrm>
          <a:custGeom>
            <a:avLst/>
            <a:gdLst/>
            <a:ahLst/>
            <a:cxnLst/>
            <a:rect l="l" t="t" r="r" b="b"/>
            <a:pathLst>
              <a:path w="28129" h="16313">
                <a:moveTo>
                  <a:pt x="0" y="16313"/>
                </a:moveTo>
                <a:lnTo>
                  <a:pt x="2812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6730" y="1519505"/>
            <a:ext cx="67281" cy="110930"/>
          </a:xfrm>
          <a:custGeom>
            <a:avLst/>
            <a:gdLst/>
            <a:ahLst/>
            <a:cxnLst/>
            <a:rect l="l" t="t" r="r" b="b"/>
            <a:pathLst>
              <a:path w="67281" h="110930">
                <a:moveTo>
                  <a:pt x="0" y="0"/>
                </a:moveTo>
                <a:lnTo>
                  <a:pt x="67281" y="11093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84012" y="1337195"/>
            <a:ext cx="72677" cy="293517"/>
          </a:xfrm>
          <a:custGeom>
            <a:avLst/>
            <a:gdLst/>
            <a:ahLst/>
            <a:cxnLst/>
            <a:rect l="l" t="t" r="r" b="b"/>
            <a:pathLst>
              <a:path w="72677" h="293517">
                <a:moveTo>
                  <a:pt x="0" y="293517"/>
                </a:moveTo>
                <a:lnTo>
                  <a:pt x="726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56690" y="1336923"/>
            <a:ext cx="582228" cy="0"/>
          </a:xfrm>
          <a:custGeom>
            <a:avLst/>
            <a:gdLst/>
            <a:ahLst/>
            <a:cxnLst/>
            <a:rect l="l" t="t" r="r" b="b"/>
            <a:pathLst>
              <a:path w="582228">
                <a:moveTo>
                  <a:pt x="0" y="0"/>
                </a:moveTo>
                <a:lnTo>
                  <a:pt x="58222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282056" y="1325987"/>
            <a:ext cx="753073" cy="300714"/>
          </a:xfrm>
          <a:custGeom>
            <a:avLst/>
            <a:gdLst/>
            <a:ahLst/>
            <a:cxnLst/>
            <a:rect l="l" t="t" r="r" b="b"/>
            <a:pathLst>
              <a:path w="753073" h="300714">
                <a:moveTo>
                  <a:pt x="50294" y="198907"/>
                </a:moveTo>
                <a:lnTo>
                  <a:pt x="23307" y="198907"/>
                </a:lnTo>
                <a:lnTo>
                  <a:pt x="90933" y="300714"/>
                </a:lnTo>
                <a:lnTo>
                  <a:pt x="104941" y="300714"/>
                </a:lnTo>
                <a:lnTo>
                  <a:pt x="112187" y="271390"/>
                </a:lnTo>
                <a:lnTo>
                  <a:pt x="98167" y="271390"/>
                </a:lnTo>
                <a:lnTo>
                  <a:pt x="50294" y="198907"/>
                </a:lnTo>
                <a:close/>
              </a:path>
              <a:path w="753073" h="300714">
                <a:moveTo>
                  <a:pt x="753073" y="0"/>
                </a:moveTo>
                <a:lnTo>
                  <a:pt x="165563" y="0"/>
                </a:lnTo>
                <a:lnTo>
                  <a:pt x="98167" y="271390"/>
                </a:lnTo>
                <a:lnTo>
                  <a:pt x="112187" y="271390"/>
                </a:lnTo>
                <a:lnTo>
                  <a:pt x="175896" y="13562"/>
                </a:lnTo>
                <a:lnTo>
                  <a:pt x="753073" y="13562"/>
                </a:lnTo>
                <a:lnTo>
                  <a:pt x="753073" y="0"/>
                </a:lnTo>
                <a:close/>
              </a:path>
              <a:path w="753073" h="300714">
                <a:moveTo>
                  <a:pt x="38233" y="180646"/>
                </a:moveTo>
                <a:lnTo>
                  <a:pt x="0" y="201680"/>
                </a:lnTo>
                <a:lnTo>
                  <a:pt x="4477" y="209695"/>
                </a:lnTo>
                <a:lnTo>
                  <a:pt x="23307" y="198907"/>
                </a:lnTo>
                <a:lnTo>
                  <a:pt x="50294" y="198907"/>
                </a:lnTo>
                <a:lnTo>
                  <a:pt x="38233" y="1806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42339" y="1270497"/>
            <a:ext cx="7774940" cy="2387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165350" algn="l"/>
              </a:tabLst>
            </a:pPr>
            <a:r>
              <a:rPr sz="3900" spc="-44" baseline="-6410" dirty="0">
                <a:latin typeface="微软雅黑"/>
                <a:cs typeface="微软雅黑"/>
              </a:rPr>
              <a:t>例：设</a:t>
            </a:r>
            <a:r>
              <a:rPr sz="3900" spc="569" baseline="-6410" dirty="0">
                <a:latin typeface="微软雅黑"/>
                <a:cs typeface="微软雅黑"/>
              </a:rPr>
              <a:t> </a:t>
            </a:r>
            <a:r>
              <a:rPr sz="2150" b="1" i="1" spc="10" dirty="0">
                <a:latin typeface="Times New Roman"/>
                <a:cs typeface="Times New Roman"/>
              </a:rPr>
              <a:t>f</a:t>
            </a:r>
            <a:r>
              <a:rPr sz="2150" b="1" i="1" spc="-80" dirty="0">
                <a:latin typeface="Times New Roman"/>
                <a:cs typeface="Times New Roman"/>
              </a:rPr>
              <a:t> </a:t>
            </a:r>
            <a:r>
              <a:rPr sz="2150" b="1" spc="10" dirty="0">
                <a:latin typeface="Times New Roman"/>
                <a:cs typeface="Times New Roman"/>
              </a:rPr>
              <a:t>(</a:t>
            </a:r>
            <a:r>
              <a:rPr sz="2150" b="1" spc="-285" dirty="0">
                <a:latin typeface="Times New Roman"/>
                <a:cs typeface="Times New Roman"/>
              </a:rPr>
              <a:t> </a:t>
            </a:r>
            <a:r>
              <a:rPr sz="2150" b="1" i="1" spc="145" dirty="0">
                <a:latin typeface="Times New Roman"/>
                <a:cs typeface="Times New Roman"/>
              </a:rPr>
              <a:t>x</a:t>
            </a:r>
            <a:r>
              <a:rPr sz="2150" b="1" spc="10" dirty="0">
                <a:latin typeface="Times New Roman"/>
                <a:cs typeface="Times New Roman"/>
              </a:rPr>
              <a:t>)</a:t>
            </a:r>
            <a:r>
              <a:rPr sz="2150" b="1" spc="-75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</a:t>
            </a:r>
            <a:r>
              <a:rPr sz="2150" dirty="0">
                <a:latin typeface="Times New Roman"/>
                <a:cs typeface="Times New Roman"/>
              </a:rPr>
              <a:t>	</a:t>
            </a:r>
            <a:r>
              <a:rPr sz="2150" b="1" i="1" spc="160" dirty="0">
                <a:latin typeface="Times New Roman"/>
                <a:cs typeface="Times New Roman"/>
              </a:rPr>
              <a:t>x</a:t>
            </a:r>
            <a:r>
              <a:rPr sz="1875" b="1" spc="7" baseline="42222" dirty="0">
                <a:latin typeface="Times New Roman"/>
                <a:cs typeface="Times New Roman"/>
              </a:rPr>
              <a:t>3</a:t>
            </a:r>
            <a:r>
              <a:rPr sz="1875" b="1" baseline="42222" dirty="0">
                <a:latin typeface="Times New Roman"/>
                <a:cs typeface="Times New Roman"/>
              </a:rPr>
              <a:t> </a:t>
            </a:r>
            <a:r>
              <a:rPr sz="1875" b="1" spc="-75" baseline="42222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-85" dirty="0">
                <a:latin typeface="Times New Roman"/>
                <a:cs typeface="Times New Roman"/>
              </a:rPr>
              <a:t> </a:t>
            </a:r>
            <a:r>
              <a:rPr sz="2150" b="1" spc="20" dirty="0">
                <a:latin typeface="Times New Roman"/>
                <a:cs typeface="Times New Roman"/>
              </a:rPr>
              <a:t>2</a:t>
            </a:r>
            <a:r>
              <a:rPr sz="2150" b="1" spc="-340" dirty="0">
                <a:latin typeface="Times New Roman"/>
                <a:cs typeface="Times New Roman"/>
              </a:rPr>
              <a:t> </a:t>
            </a:r>
            <a:r>
              <a:rPr sz="2150" b="1" i="1" spc="170" dirty="0">
                <a:latin typeface="Times New Roman"/>
                <a:cs typeface="Times New Roman"/>
              </a:rPr>
              <a:t>x</a:t>
            </a:r>
            <a:r>
              <a:rPr sz="1875" b="1" spc="7" baseline="42222" dirty="0">
                <a:latin typeface="Times New Roman"/>
                <a:cs typeface="Times New Roman"/>
              </a:rPr>
              <a:t>2</a:t>
            </a:r>
            <a:r>
              <a:rPr sz="1875" b="1" baseline="42222" dirty="0">
                <a:latin typeface="Times New Roman"/>
                <a:cs typeface="Times New Roman"/>
              </a:rPr>
              <a:t> </a:t>
            </a:r>
            <a:r>
              <a:rPr sz="1875" b="1" spc="-75" baseline="42222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</a:t>
            </a:r>
            <a:r>
              <a:rPr sz="2150" spc="55" dirty="0">
                <a:latin typeface="Times New Roman"/>
                <a:cs typeface="Times New Roman"/>
              </a:rPr>
              <a:t> </a:t>
            </a:r>
            <a:r>
              <a:rPr sz="2150" b="1" i="1" spc="20" dirty="0">
                <a:latin typeface="Times New Roman"/>
                <a:cs typeface="Times New Roman"/>
              </a:rPr>
              <a:t>x</a:t>
            </a:r>
            <a:r>
              <a:rPr sz="2150" b="1" i="1" spc="-110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-215" dirty="0">
                <a:latin typeface="Times New Roman"/>
                <a:cs typeface="Times New Roman"/>
              </a:rPr>
              <a:t> </a:t>
            </a:r>
            <a:r>
              <a:rPr sz="2150" b="1" spc="5" dirty="0">
                <a:latin typeface="Times New Roman"/>
                <a:cs typeface="Times New Roman"/>
              </a:rPr>
              <a:t>1</a:t>
            </a:r>
            <a:r>
              <a:rPr sz="2150" b="1" spc="20" dirty="0">
                <a:latin typeface="Times New Roman"/>
                <a:cs typeface="Times New Roman"/>
              </a:rPr>
              <a:t>2</a:t>
            </a:r>
            <a:r>
              <a:rPr sz="2150" b="1" spc="-40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110" dirty="0">
                <a:latin typeface="Times New Roman"/>
                <a:cs typeface="Times New Roman"/>
              </a:rPr>
              <a:t> </a:t>
            </a:r>
            <a:r>
              <a:rPr sz="1875" b="1" spc="7" baseline="40000" dirty="0">
                <a:latin typeface="Times New Roman"/>
                <a:cs typeface="Times New Roman"/>
              </a:rPr>
              <a:t>6</a:t>
            </a:r>
            <a:r>
              <a:rPr sz="1875" b="1" baseline="40000" dirty="0">
                <a:latin typeface="Times New Roman"/>
                <a:cs typeface="Times New Roman"/>
              </a:rPr>
              <a:t>  </a:t>
            </a:r>
            <a:r>
              <a:rPr sz="1875" b="1" spc="-172" baseline="40000" dirty="0">
                <a:latin typeface="Times New Roman"/>
                <a:cs typeface="Times New Roman"/>
              </a:rPr>
              <a:t> </a:t>
            </a:r>
            <a:r>
              <a:rPr sz="2150" b="1" i="1" spc="20" dirty="0">
                <a:latin typeface="Times New Roman"/>
                <a:cs typeface="Times New Roman"/>
              </a:rPr>
              <a:t>x</a:t>
            </a:r>
            <a:r>
              <a:rPr sz="2150" b="1" i="1" spc="-114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-110" dirty="0">
                <a:latin typeface="Times New Roman"/>
                <a:cs typeface="Times New Roman"/>
              </a:rPr>
              <a:t> </a:t>
            </a:r>
            <a:r>
              <a:rPr sz="2150" b="1" spc="20" dirty="0">
                <a:latin typeface="Times New Roman"/>
                <a:cs typeface="Times New Roman"/>
              </a:rPr>
              <a:t>5</a:t>
            </a:r>
            <a:r>
              <a:rPr sz="2150" b="1" spc="-45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-110" dirty="0">
                <a:latin typeface="Times New Roman"/>
                <a:cs typeface="Times New Roman"/>
              </a:rPr>
              <a:t> </a:t>
            </a:r>
            <a:r>
              <a:rPr sz="2150" b="1" spc="20" dirty="0">
                <a:latin typeface="Times New Roman"/>
                <a:cs typeface="Times New Roman"/>
              </a:rPr>
              <a:t>5</a:t>
            </a:r>
            <a:r>
              <a:rPr sz="2150" b="1" spc="-340" dirty="0">
                <a:latin typeface="Times New Roman"/>
                <a:cs typeface="Times New Roman"/>
              </a:rPr>
              <a:t> </a:t>
            </a:r>
            <a:r>
              <a:rPr sz="2150" b="1" i="1" spc="20" dirty="0">
                <a:latin typeface="Times New Roman"/>
                <a:cs typeface="Times New Roman"/>
              </a:rPr>
              <a:t>x</a:t>
            </a:r>
            <a:r>
              <a:rPr sz="2150" b="1" i="1" spc="-120" dirty="0">
                <a:latin typeface="Times New Roman"/>
                <a:cs typeface="Times New Roman"/>
              </a:rPr>
              <a:t> </a:t>
            </a:r>
            <a:r>
              <a:rPr sz="2150" spc="20" dirty="0">
                <a:latin typeface="Symbol"/>
                <a:cs typeface="Symbol"/>
              </a:rPr>
              <a:t></a:t>
            </a:r>
            <a:r>
              <a:rPr sz="2150" spc="-75" dirty="0">
                <a:latin typeface="Times New Roman"/>
                <a:cs typeface="Times New Roman"/>
              </a:rPr>
              <a:t> </a:t>
            </a:r>
            <a:r>
              <a:rPr sz="2150" b="1" spc="20" dirty="0">
                <a:latin typeface="Times New Roman"/>
                <a:cs typeface="Times New Roman"/>
              </a:rPr>
              <a:t>2</a:t>
            </a:r>
            <a:endParaRPr sz="215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44"/>
              </a:spcBef>
            </a:pPr>
            <a:endParaRPr sz="900"/>
          </a:p>
          <a:p>
            <a:pPr marL="622300" marR="6350" indent="-609600">
              <a:lnSpc>
                <a:spcPct val="110000"/>
              </a:lnSpc>
            </a:pPr>
            <a:r>
              <a:rPr sz="2600" spc="-30" dirty="0">
                <a:latin typeface="微软雅黑"/>
                <a:cs typeface="微软雅黑"/>
              </a:rPr>
              <a:t>在</a:t>
            </a:r>
            <a:r>
              <a:rPr sz="2600" spc="-10" dirty="0">
                <a:latin typeface="Tahoma"/>
                <a:cs typeface="Tahoma"/>
              </a:rPr>
              <a:t>[</a:t>
            </a:r>
            <a:r>
              <a:rPr sz="2600" spc="-5" dirty="0">
                <a:latin typeface="Tahoma"/>
                <a:cs typeface="Tahoma"/>
              </a:rPr>
              <a:t>-</a:t>
            </a:r>
            <a:r>
              <a:rPr sz="2600" spc="-15" dirty="0">
                <a:latin typeface="Tahoma"/>
                <a:cs typeface="Tahoma"/>
              </a:rPr>
              <a:t>3,3</a:t>
            </a:r>
            <a:r>
              <a:rPr sz="2600" dirty="0">
                <a:latin typeface="Tahoma"/>
                <a:cs typeface="Tahoma"/>
              </a:rPr>
              <a:t>]</a:t>
            </a:r>
            <a:r>
              <a:rPr sz="2600" spc="-30" dirty="0">
                <a:latin typeface="微软雅黑"/>
                <a:cs typeface="微软雅黑"/>
              </a:rPr>
              <a:t>区间内</a:t>
            </a:r>
            <a:r>
              <a:rPr sz="2600" spc="-20" dirty="0">
                <a:latin typeface="微软雅黑"/>
                <a:cs typeface="微软雅黑"/>
              </a:rPr>
              <a:t>以</a:t>
            </a:r>
            <a:r>
              <a:rPr sz="2600" spc="-15" dirty="0">
                <a:latin typeface="Tahoma"/>
                <a:cs typeface="Tahoma"/>
              </a:rPr>
              <a:t>0.</a:t>
            </a:r>
            <a:r>
              <a:rPr sz="2600" spc="-5" dirty="0">
                <a:latin typeface="Tahoma"/>
                <a:cs typeface="Tahoma"/>
              </a:rPr>
              <a:t>0</a:t>
            </a:r>
            <a:r>
              <a:rPr sz="2600" spc="-10" dirty="0">
                <a:latin typeface="Tahoma"/>
                <a:cs typeface="Tahoma"/>
              </a:rPr>
              <a:t>1</a:t>
            </a:r>
            <a:r>
              <a:rPr sz="2600" spc="-30" dirty="0">
                <a:latin typeface="微软雅黑"/>
                <a:cs typeface="微软雅黑"/>
              </a:rPr>
              <a:t>为步长求数</a:t>
            </a:r>
            <a:r>
              <a:rPr sz="2600" spc="-20" dirty="0">
                <a:latin typeface="微软雅黑"/>
                <a:cs typeface="微软雅黑"/>
              </a:rPr>
              <a:t>值</a:t>
            </a:r>
            <a:r>
              <a:rPr sz="2600" spc="-30" dirty="0">
                <a:latin typeface="微软雅黑"/>
                <a:cs typeface="微软雅黑"/>
              </a:rPr>
              <a:t>导数。并画</a:t>
            </a:r>
            <a:r>
              <a:rPr sz="2600" spc="-20" dirty="0">
                <a:latin typeface="微软雅黑"/>
                <a:cs typeface="微软雅黑"/>
              </a:rPr>
              <a:t>出</a:t>
            </a:r>
            <a:r>
              <a:rPr sz="2600" spc="-30" dirty="0">
                <a:latin typeface="微软雅黑"/>
                <a:cs typeface="微软雅黑"/>
              </a:rPr>
              <a:t>导函</a:t>
            </a:r>
            <a:r>
              <a:rPr sz="2600" spc="-25" dirty="0">
                <a:latin typeface="微软雅黑"/>
                <a:cs typeface="微软雅黑"/>
              </a:rPr>
              <a:t> 数图像。</a:t>
            </a:r>
            <a:endParaRPr sz="2600">
              <a:latin typeface="微软雅黑"/>
              <a:cs typeface="微软雅黑"/>
            </a:endParaRPr>
          </a:p>
          <a:p>
            <a:pPr>
              <a:lnSpc>
                <a:spcPts val="900"/>
              </a:lnSpc>
              <a:spcBef>
                <a:spcPts val="35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sz="2600" spc="-30" dirty="0">
                <a:latin typeface="微软雅黑"/>
                <a:cs typeface="微软雅黑"/>
              </a:rPr>
              <a:t>程序如下：</a:t>
            </a:r>
            <a:endParaRPr sz="2600">
              <a:latin typeface="微软雅黑"/>
              <a:cs typeface="微软雅黑"/>
            </a:endParaRPr>
          </a:p>
          <a:p>
            <a:pPr>
              <a:lnSpc>
                <a:spcPts val="850"/>
              </a:lnSpc>
              <a:spcBef>
                <a:spcPts val="10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in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line(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‘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sqrt(x.^3+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*x.^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751319" y="3848415"/>
            <a:ext cx="2769475" cy="2177233"/>
          </a:xfrm>
          <a:custGeom>
            <a:avLst/>
            <a:gdLst/>
            <a:ahLst/>
            <a:cxnLst/>
            <a:rect l="l" t="t" r="r" b="b"/>
            <a:pathLst>
              <a:path w="2769475" h="2177233">
                <a:moveTo>
                  <a:pt x="0" y="2177233"/>
                </a:moveTo>
                <a:lnTo>
                  <a:pt x="2769475" y="2177233"/>
                </a:lnTo>
                <a:lnTo>
                  <a:pt x="2769475" y="0"/>
                </a:lnTo>
                <a:lnTo>
                  <a:pt x="0" y="0"/>
                </a:lnTo>
                <a:lnTo>
                  <a:pt x="0" y="217723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51319" y="3848458"/>
            <a:ext cx="2769525" cy="0"/>
          </a:xfrm>
          <a:custGeom>
            <a:avLst/>
            <a:gdLst/>
            <a:ahLst/>
            <a:cxnLst/>
            <a:rect l="l" t="t" r="r" b="b"/>
            <a:pathLst>
              <a:path w="2769525">
                <a:moveTo>
                  <a:pt x="0" y="0"/>
                </a:moveTo>
                <a:lnTo>
                  <a:pt x="27695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524001" y="385161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751319" y="6025648"/>
            <a:ext cx="2769525" cy="0"/>
          </a:xfrm>
          <a:custGeom>
            <a:avLst/>
            <a:gdLst/>
            <a:ahLst/>
            <a:cxnLst/>
            <a:rect l="l" t="t" r="r" b="b"/>
            <a:pathLst>
              <a:path w="2769525">
                <a:moveTo>
                  <a:pt x="0" y="0"/>
                </a:moveTo>
                <a:lnTo>
                  <a:pt x="276952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524002" y="6028818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520845" y="3848458"/>
            <a:ext cx="0" cy="2177190"/>
          </a:xfrm>
          <a:custGeom>
            <a:avLst/>
            <a:gdLst/>
            <a:ahLst/>
            <a:cxnLst/>
            <a:rect l="l" t="t" r="r" b="b"/>
            <a:pathLst>
              <a:path h="2177190">
                <a:moveTo>
                  <a:pt x="0" y="0"/>
                </a:moveTo>
                <a:lnTo>
                  <a:pt x="0" y="21771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24001" y="385161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51319" y="3848458"/>
            <a:ext cx="0" cy="2177190"/>
          </a:xfrm>
          <a:custGeom>
            <a:avLst/>
            <a:gdLst/>
            <a:ahLst/>
            <a:cxnLst/>
            <a:rect l="l" t="t" r="r" b="b"/>
            <a:pathLst>
              <a:path h="2177190">
                <a:moveTo>
                  <a:pt x="0" y="0"/>
                </a:moveTo>
                <a:lnTo>
                  <a:pt x="0" y="217719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754490" y="3851613"/>
            <a:ext cx="6356" cy="0"/>
          </a:xfrm>
          <a:custGeom>
            <a:avLst/>
            <a:gdLst/>
            <a:ahLst/>
            <a:cxnLst/>
            <a:rect l="l" t="t" r="r" b="b"/>
            <a:pathLst>
              <a:path w="6356">
                <a:moveTo>
                  <a:pt x="0" y="0"/>
                </a:moveTo>
                <a:lnTo>
                  <a:pt x="6356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524002" y="6028818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754491" y="5997063"/>
            <a:ext cx="6356" cy="0"/>
          </a:xfrm>
          <a:custGeom>
            <a:avLst/>
            <a:gdLst/>
            <a:ahLst/>
            <a:cxnLst/>
            <a:rect l="l" t="t" r="r" b="b"/>
            <a:pathLst>
              <a:path w="6356">
                <a:moveTo>
                  <a:pt x="0" y="0"/>
                </a:moveTo>
                <a:lnTo>
                  <a:pt x="6356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54490" y="3876994"/>
            <a:ext cx="6356" cy="0"/>
          </a:xfrm>
          <a:custGeom>
            <a:avLst/>
            <a:gdLst/>
            <a:ahLst/>
            <a:cxnLst/>
            <a:rect l="l" t="t" r="r" b="b"/>
            <a:pathLst>
              <a:path w="6356">
                <a:moveTo>
                  <a:pt x="0" y="0"/>
                </a:moveTo>
                <a:lnTo>
                  <a:pt x="6356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220506" y="5993870"/>
            <a:ext cx="0" cy="31778"/>
          </a:xfrm>
          <a:custGeom>
            <a:avLst/>
            <a:gdLst/>
            <a:ahLst/>
            <a:cxnLst/>
            <a:rect l="l" t="t" r="r" b="b"/>
            <a:pathLst>
              <a:path h="31778">
                <a:moveTo>
                  <a:pt x="0" y="0"/>
                </a:moveTo>
                <a:lnTo>
                  <a:pt x="0" y="3177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20505" y="3848458"/>
            <a:ext cx="0" cy="31728"/>
          </a:xfrm>
          <a:custGeom>
            <a:avLst/>
            <a:gdLst/>
            <a:ahLst/>
            <a:cxnLst/>
            <a:rect l="l" t="t" r="r" b="b"/>
            <a:pathLst>
              <a:path h="31728">
                <a:moveTo>
                  <a:pt x="0" y="0"/>
                </a:moveTo>
                <a:lnTo>
                  <a:pt x="0" y="3172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6678952" y="5993870"/>
            <a:ext cx="0" cy="31778"/>
          </a:xfrm>
          <a:custGeom>
            <a:avLst/>
            <a:gdLst/>
            <a:ahLst/>
            <a:cxnLst/>
            <a:rect l="l" t="t" r="r" b="b"/>
            <a:pathLst>
              <a:path h="31778">
                <a:moveTo>
                  <a:pt x="0" y="0"/>
                </a:moveTo>
                <a:lnTo>
                  <a:pt x="0" y="3177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678952" y="3848458"/>
            <a:ext cx="0" cy="31728"/>
          </a:xfrm>
          <a:custGeom>
            <a:avLst/>
            <a:gdLst/>
            <a:ahLst/>
            <a:cxnLst/>
            <a:rect l="l" t="t" r="r" b="b"/>
            <a:pathLst>
              <a:path h="31728">
                <a:moveTo>
                  <a:pt x="0" y="0"/>
                </a:moveTo>
                <a:lnTo>
                  <a:pt x="0" y="3172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143784" y="5993870"/>
            <a:ext cx="0" cy="31778"/>
          </a:xfrm>
          <a:custGeom>
            <a:avLst/>
            <a:gdLst/>
            <a:ahLst/>
            <a:cxnLst/>
            <a:rect l="l" t="t" r="r" b="b"/>
            <a:pathLst>
              <a:path h="31778">
                <a:moveTo>
                  <a:pt x="0" y="0"/>
                </a:moveTo>
                <a:lnTo>
                  <a:pt x="0" y="3177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143784" y="3848458"/>
            <a:ext cx="0" cy="31728"/>
          </a:xfrm>
          <a:custGeom>
            <a:avLst/>
            <a:gdLst/>
            <a:ahLst/>
            <a:cxnLst/>
            <a:rect l="l" t="t" r="r" b="b"/>
            <a:pathLst>
              <a:path h="31728">
                <a:moveTo>
                  <a:pt x="0" y="0"/>
                </a:moveTo>
                <a:lnTo>
                  <a:pt x="0" y="3172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597567" y="5993887"/>
            <a:ext cx="0" cy="31761"/>
          </a:xfrm>
          <a:custGeom>
            <a:avLst/>
            <a:gdLst/>
            <a:ahLst/>
            <a:cxnLst/>
            <a:rect l="l" t="t" r="r" b="b"/>
            <a:pathLst>
              <a:path h="31761">
                <a:moveTo>
                  <a:pt x="0" y="3176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600723" y="599706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597567" y="3848458"/>
            <a:ext cx="0" cy="25380"/>
          </a:xfrm>
          <a:custGeom>
            <a:avLst/>
            <a:gdLst/>
            <a:ahLst/>
            <a:cxnLst/>
            <a:rect l="l" t="t" r="r" b="b"/>
            <a:pathLst>
              <a:path h="25380">
                <a:moveTo>
                  <a:pt x="0" y="0"/>
                </a:moveTo>
                <a:lnTo>
                  <a:pt x="0" y="2538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600723" y="3876994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060533" y="5993870"/>
            <a:ext cx="0" cy="31778"/>
          </a:xfrm>
          <a:custGeom>
            <a:avLst/>
            <a:gdLst/>
            <a:ahLst/>
            <a:cxnLst/>
            <a:rect l="l" t="t" r="r" b="b"/>
            <a:pathLst>
              <a:path h="31778">
                <a:moveTo>
                  <a:pt x="0" y="0"/>
                </a:moveTo>
                <a:lnTo>
                  <a:pt x="0" y="3177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060533" y="3848458"/>
            <a:ext cx="0" cy="31728"/>
          </a:xfrm>
          <a:custGeom>
            <a:avLst/>
            <a:gdLst/>
            <a:ahLst/>
            <a:cxnLst/>
            <a:rect l="l" t="t" r="r" b="b"/>
            <a:pathLst>
              <a:path h="31728">
                <a:moveTo>
                  <a:pt x="0" y="0"/>
                </a:moveTo>
                <a:lnTo>
                  <a:pt x="0" y="31728"/>
                </a:lnTo>
              </a:path>
            </a:pathLst>
          </a:custGeom>
          <a:ln w="10044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524002" y="599706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24001" y="3876994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5786273" y="6028818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492075" y="6028818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5751319" y="5713736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786273" y="5716905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8488846" y="5713736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8492075" y="5716905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5751319" y="5401853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786273" y="5405008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8488846" y="5401853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8492075" y="5405008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5751319" y="5089754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5786273" y="5092909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8488846" y="5089754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492075" y="5092909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5751319" y="4777799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786273" y="4781026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8488846" y="4777799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8492075" y="4781026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5751319" y="4465916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5786273" y="4469071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8488846" y="4465916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8492075" y="4469071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751319" y="4154032"/>
            <a:ext cx="31775" cy="0"/>
          </a:xfrm>
          <a:custGeom>
            <a:avLst/>
            <a:gdLst/>
            <a:ahLst/>
            <a:cxnLst/>
            <a:rect l="l" t="t" r="r" b="b"/>
            <a:pathLst>
              <a:path w="31775">
                <a:moveTo>
                  <a:pt x="0" y="0"/>
                </a:moveTo>
                <a:lnTo>
                  <a:pt x="317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786273" y="4157187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488846" y="4154032"/>
            <a:ext cx="31997" cy="0"/>
          </a:xfrm>
          <a:custGeom>
            <a:avLst/>
            <a:gdLst/>
            <a:ahLst/>
            <a:cxnLst/>
            <a:rect l="l" t="t" r="r" b="b"/>
            <a:pathLst>
              <a:path w="31997">
                <a:moveTo>
                  <a:pt x="31997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8492075" y="4157187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786273" y="3851613"/>
            <a:ext cx="6349" cy="0"/>
          </a:xfrm>
          <a:custGeom>
            <a:avLst/>
            <a:gdLst/>
            <a:ahLst/>
            <a:cxnLst/>
            <a:rect l="l" t="t" r="r" b="b"/>
            <a:pathLst>
              <a:path w="6349">
                <a:moveTo>
                  <a:pt x="0" y="0"/>
                </a:moveTo>
                <a:lnTo>
                  <a:pt x="6349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8492075" y="385161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8" name="object 68"/>
          <p:cNvSpPr txBox="1"/>
          <p:nvPr/>
        </p:nvSpPr>
        <p:spPr>
          <a:xfrm>
            <a:off x="1551939" y="3649979"/>
            <a:ext cx="5847080" cy="564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14545" algn="l"/>
              </a:tabLst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x+12)+(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+5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.^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(1/6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+5*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+</a:t>
            </a:r>
            <a:r>
              <a:rPr sz="2400" spc="-3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400" spc="5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400" spc="-660" dirty="0">
                <a:solidFill>
                  <a:srgbClr val="0000FF"/>
                </a:solidFill>
                <a:latin typeface="Tahoma"/>
                <a:cs typeface="Tahoma"/>
              </a:rPr>
              <a:t>;</a:t>
            </a:r>
            <a:r>
              <a:rPr sz="975" baseline="51282" dirty="0">
                <a:latin typeface="Arial"/>
                <a:cs typeface="Arial"/>
              </a:rPr>
              <a:t>8	</a:t>
            </a:r>
            <a:r>
              <a:rPr sz="2400" dirty="0">
                <a:solidFill>
                  <a:srgbClr val="008000"/>
                </a:solidFill>
                <a:latin typeface="微软雅黑"/>
                <a:cs typeface="微软雅黑"/>
              </a:rPr>
              <a:t>内联函数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650"/>
              </a:lnSpc>
              <a:spcBef>
                <a:spcPts val="38"/>
              </a:spcBef>
            </a:pPr>
            <a:endParaRPr sz="650"/>
          </a:p>
          <a:p>
            <a:pPr marR="1658620" algn="r">
              <a:lnSpc>
                <a:spcPct val="100000"/>
              </a:lnSpc>
            </a:pPr>
            <a:r>
              <a:rPr sz="650" spc="-15" dirty="0">
                <a:latin typeface="Arial"/>
                <a:cs typeface="Arial"/>
              </a:rPr>
              <a:t>7</a:t>
            </a:r>
            <a:r>
              <a:rPr sz="650" spc="15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5668517" y="3649979"/>
            <a:ext cx="2852420" cy="2376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0025">
              <a:lnSpc>
                <a:spcPct val="100000"/>
              </a:lnSpc>
            </a:pPr>
            <a:r>
              <a:rPr sz="2400" spc="-25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  <a:spcBef>
                <a:spcPts val="74"/>
              </a:spcBef>
            </a:pPr>
            <a:endParaRPr sz="1000"/>
          </a:p>
          <a:p>
            <a:pPr>
              <a:lnSpc>
                <a:spcPct val="100000"/>
              </a:lnSpc>
            </a:pPr>
            <a:r>
              <a:rPr sz="2400" spc="-5" dirty="0">
                <a:solidFill>
                  <a:srgbClr val="008000"/>
                </a:solidFill>
                <a:latin typeface="微软雅黑"/>
                <a:cs typeface="微软雅黑"/>
              </a:rPr>
              <a:t>定义式求导数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942339" y="4092702"/>
            <a:ext cx="1946275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-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3:</a:t>
            </a:r>
            <a:r>
              <a:rPr sz="2400" spc="-25" dirty="0">
                <a:solidFill>
                  <a:srgbClr val="0000FF"/>
                </a:solidFill>
                <a:latin typeface="Tahoma"/>
                <a:cs typeface="Tahoma"/>
              </a:rPr>
              <a:t>0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.01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: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3;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942339" y="4533138"/>
            <a:ext cx="3636645" cy="807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dx =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di</a:t>
            </a:r>
            <a:r>
              <a:rPr sz="2400" spc="-2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f(f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(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[x,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.0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]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)/0.01;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1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plot(x,dx)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748021" y="4415271"/>
            <a:ext cx="998855" cy="735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7</a:t>
            </a:r>
            <a:endParaRPr sz="650">
              <a:latin typeface="Arial"/>
              <a:cs typeface="Arial"/>
            </a:endParaRPr>
          </a:p>
          <a:p>
            <a:pPr marR="6350" algn="r">
              <a:lnSpc>
                <a:spcPts val="2805"/>
              </a:lnSpc>
            </a:pPr>
            <a:r>
              <a:rPr sz="3600" baseline="-4629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3600" spc="-7" baseline="-4629" dirty="0">
                <a:solidFill>
                  <a:srgbClr val="008000"/>
                </a:solidFill>
                <a:latin typeface="微软雅黑"/>
                <a:cs typeface="微软雅黑"/>
              </a:rPr>
              <a:t>根</a:t>
            </a:r>
            <a:r>
              <a:rPr sz="3600" spc="-607" baseline="-4629" dirty="0">
                <a:solidFill>
                  <a:srgbClr val="008000"/>
                </a:solidFill>
                <a:latin typeface="微软雅黑"/>
                <a:cs typeface="微软雅黑"/>
              </a:rPr>
              <a:t>据</a:t>
            </a:r>
            <a:r>
              <a:rPr sz="650" spc="-15" dirty="0">
                <a:latin typeface="Arial"/>
                <a:cs typeface="Arial"/>
              </a:rPr>
              <a:t>6</a:t>
            </a:r>
            <a:r>
              <a:rPr sz="650" spc="15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  <a:p>
            <a:pPr>
              <a:lnSpc>
                <a:spcPts val="1300"/>
              </a:lnSpc>
              <a:spcBef>
                <a:spcPts val="25"/>
              </a:spcBef>
            </a:pPr>
            <a:endParaRPr sz="1300"/>
          </a:p>
          <a:p>
            <a:pPr marR="6350" algn="r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6</a:t>
            </a:r>
            <a:endParaRPr sz="6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5693951" y="6044887"/>
            <a:ext cx="9525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20" dirty="0">
                <a:latin typeface="Arial"/>
                <a:cs typeface="Arial"/>
              </a:rPr>
              <a:t>-3</a:t>
            </a:r>
            <a:endParaRPr sz="6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6158805" y="6044887"/>
            <a:ext cx="9525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20" dirty="0">
                <a:latin typeface="Arial"/>
                <a:cs typeface="Arial"/>
              </a:rPr>
              <a:t>-2</a:t>
            </a:r>
            <a:endParaRPr sz="6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6617251" y="6044887"/>
            <a:ext cx="95250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20" dirty="0">
                <a:latin typeface="Arial"/>
                <a:cs typeface="Arial"/>
              </a:rPr>
              <a:t>-1</a:t>
            </a:r>
            <a:endParaRPr sz="6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107336" y="6044887"/>
            <a:ext cx="7175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0</a:t>
            </a:r>
            <a:endParaRPr sz="6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7565783" y="6044887"/>
            <a:ext cx="7175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024229" y="6044887"/>
            <a:ext cx="7175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8488846" y="6044887"/>
            <a:ext cx="7175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5604802" y="5975025"/>
            <a:ext cx="141605" cy="111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50" spc="-15" dirty="0">
                <a:latin typeface="Arial"/>
                <a:cs typeface="Arial"/>
              </a:rPr>
              <a:t>4</a:t>
            </a:r>
            <a:r>
              <a:rPr sz="650" spc="15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5604802" y="5350993"/>
            <a:ext cx="141605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650" spc="-15" dirty="0">
                <a:latin typeface="Arial"/>
                <a:cs typeface="Arial"/>
              </a:rPr>
              <a:t>5</a:t>
            </a:r>
            <a:r>
              <a:rPr sz="650" spc="15" dirty="0">
                <a:latin typeface="Arial"/>
                <a:cs typeface="Arial"/>
              </a:rPr>
              <a:t>.</a:t>
            </a:r>
            <a:r>
              <a:rPr sz="650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  <a:p>
            <a:pPr>
              <a:lnSpc>
                <a:spcPts val="650"/>
              </a:lnSpc>
              <a:spcBef>
                <a:spcPts val="26"/>
              </a:spcBef>
            </a:pPr>
            <a:endParaRPr sz="650"/>
          </a:p>
          <a:p>
            <a:pPr>
              <a:lnSpc>
                <a:spcPts val="1000"/>
              </a:lnSpc>
            </a:pPr>
            <a:endParaRPr sz="1000"/>
          </a:p>
          <a:p>
            <a:pPr marL="69850" algn="ctr">
              <a:lnSpc>
                <a:spcPct val="100000"/>
              </a:lnSpc>
            </a:pPr>
            <a:r>
              <a:rPr sz="650" dirty="0">
                <a:latin typeface="Arial"/>
                <a:cs typeface="Arial"/>
              </a:rPr>
              <a:t>5</a:t>
            </a:r>
            <a:endParaRPr sz="650">
              <a:latin typeface="Arial"/>
              <a:cs typeface="Arial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8524001" y="385161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8524002" y="6028818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524001" y="3851613"/>
            <a:ext cx="6313" cy="0"/>
          </a:xfrm>
          <a:custGeom>
            <a:avLst/>
            <a:gdLst/>
            <a:ahLst/>
            <a:cxnLst/>
            <a:rect l="l" t="t" r="r" b="b"/>
            <a:pathLst>
              <a:path w="6313">
                <a:moveTo>
                  <a:pt x="0" y="0"/>
                </a:moveTo>
                <a:lnTo>
                  <a:pt x="6313" y="0"/>
                </a:lnTo>
              </a:path>
            </a:pathLst>
          </a:custGeom>
          <a:ln w="63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5757669" y="3892910"/>
            <a:ext cx="592120" cy="1706181"/>
          </a:xfrm>
          <a:custGeom>
            <a:avLst/>
            <a:gdLst/>
            <a:ahLst/>
            <a:cxnLst/>
            <a:rect l="l" t="t" r="r" b="b"/>
            <a:pathLst>
              <a:path w="592120" h="1706181">
                <a:moveTo>
                  <a:pt x="0" y="0"/>
                </a:moveTo>
                <a:lnTo>
                  <a:pt x="0" y="38286"/>
                </a:lnTo>
                <a:lnTo>
                  <a:pt x="6356" y="76357"/>
                </a:lnTo>
                <a:lnTo>
                  <a:pt x="12713" y="108334"/>
                </a:lnTo>
                <a:lnTo>
                  <a:pt x="12713" y="146405"/>
                </a:lnTo>
                <a:lnTo>
                  <a:pt x="19069" y="178311"/>
                </a:lnTo>
                <a:lnTo>
                  <a:pt x="25426" y="210073"/>
                </a:lnTo>
                <a:lnTo>
                  <a:pt x="31782" y="242050"/>
                </a:lnTo>
                <a:lnTo>
                  <a:pt x="31782" y="267431"/>
                </a:lnTo>
                <a:lnTo>
                  <a:pt x="38132" y="299193"/>
                </a:lnTo>
                <a:lnTo>
                  <a:pt x="44488" y="324788"/>
                </a:lnTo>
                <a:lnTo>
                  <a:pt x="44488" y="350169"/>
                </a:lnTo>
                <a:lnTo>
                  <a:pt x="50845" y="382146"/>
                </a:lnTo>
                <a:lnTo>
                  <a:pt x="57201" y="407527"/>
                </a:lnTo>
                <a:lnTo>
                  <a:pt x="63558" y="432908"/>
                </a:lnTo>
                <a:lnTo>
                  <a:pt x="63558" y="458504"/>
                </a:lnTo>
                <a:lnTo>
                  <a:pt x="69907" y="477576"/>
                </a:lnTo>
                <a:lnTo>
                  <a:pt x="76264" y="502956"/>
                </a:lnTo>
                <a:lnTo>
                  <a:pt x="82800" y="528337"/>
                </a:lnTo>
                <a:lnTo>
                  <a:pt x="82800" y="547624"/>
                </a:lnTo>
                <a:lnTo>
                  <a:pt x="89156" y="573005"/>
                </a:lnTo>
                <a:lnTo>
                  <a:pt x="95506" y="592076"/>
                </a:lnTo>
                <a:lnTo>
                  <a:pt x="95506" y="611291"/>
                </a:lnTo>
                <a:lnTo>
                  <a:pt x="101862" y="630363"/>
                </a:lnTo>
                <a:lnTo>
                  <a:pt x="108219" y="655743"/>
                </a:lnTo>
                <a:lnTo>
                  <a:pt x="114575" y="674815"/>
                </a:lnTo>
                <a:lnTo>
                  <a:pt x="114575" y="694030"/>
                </a:lnTo>
                <a:lnTo>
                  <a:pt x="120932" y="713101"/>
                </a:lnTo>
                <a:lnTo>
                  <a:pt x="127288" y="725792"/>
                </a:lnTo>
                <a:lnTo>
                  <a:pt x="127288" y="744863"/>
                </a:lnTo>
                <a:lnTo>
                  <a:pt x="133638" y="764078"/>
                </a:lnTo>
                <a:lnTo>
                  <a:pt x="139994" y="783150"/>
                </a:lnTo>
                <a:lnTo>
                  <a:pt x="146351" y="795840"/>
                </a:lnTo>
                <a:lnTo>
                  <a:pt x="146351" y="814840"/>
                </a:lnTo>
                <a:lnTo>
                  <a:pt x="152707" y="834126"/>
                </a:lnTo>
                <a:lnTo>
                  <a:pt x="159064" y="846817"/>
                </a:lnTo>
                <a:lnTo>
                  <a:pt x="165421" y="865888"/>
                </a:lnTo>
                <a:lnTo>
                  <a:pt x="165421" y="878579"/>
                </a:lnTo>
                <a:lnTo>
                  <a:pt x="171770" y="897579"/>
                </a:lnTo>
                <a:lnTo>
                  <a:pt x="178306" y="910484"/>
                </a:lnTo>
                <a:lnTo>
                  <a:pt x="178306" y="923175"/>
                </a:lnTo>
                <a:lnTo>
                  <a:pt x="184662" y="942246"/>
                </a:lnTo>
                <a:lnTo>
                  <a:pt x="191012" y="954936"/>
                </a:lnTo>
                <a:lnTo>
                  <a:pt x="197368" y="967627"/>
                </a:lnTo>
                <a:lnTo>
                  <a:pt x="197368" y="980532"/>
                </a:lnTo>
                <a:lnTo>
                  <a:pt x="203725" y="993223"/>
                </a:lnTo>
                <a:lnTo>
                  <a:pt x="210081" y="1012294"/>
                </a:lnTo>
                <a:lnTo>
                  <a:pt x="210081" y="1024985"/>
                </a:lnTo>
                <a:lnTo>
                  <a:pt x="216438" y="1037675"/>
                </a:lnTo>
                <a:lnTo>
                  <a:pt x="222795" y="1050581"/>
                </a:lnTo>
                <a:lnTo>
                  <a:pt x="229144" y="1063271"/>
                </a:lnTo>
                <a:lnTo>
                  <a:pt x="229144" y="1075962"/>
                </a:lnTo>
                <a:lnTo>
                  <a:pt x="235500" y="1088652"/>
                </a:lnTo>
                <a:lnTo>
                  <a:pt x="241857" y="1101414"/>
                </a:lnTo>
                <a:lnTo>
                  <a:pt x="248214" y="1114105"/>
                </a:lnTo>
                <a:lnTo>
                  <a:pt x="248214" y="1120414"/>
                </a:lnTo>
                <a:lnTo>
                  <a:pt x="254563" y="1133319"/>
                </a:lnTo>
                <a:lnTo>
                  <a:pt x="260948" y="1146010"/>
                </a:lnTo>
                <a:lnTo>
                  <a:pt x="260948" y="1158700"/>
                </a:lnTo>
                <a:lnTo>
                  <a:pt x="267262" y="1171391"/>
                </a:lnTo>
                <a:lnTo>
                  <a:pt x="273647" y="1177772"/>
                </a:lnTo>
                <a:lnTo>
                  <a:pt x="280176" y="1190462"/>
                </a:lnTo>
                <a:lnTo>
                  <a:pt x="280176" y="1203368"/>
                </a:lnTo>
                <a:lnTo>
                  <a:pt x="286489" y="1209677"/>
                </a:lnTo>
                <a:lnTo>
                  <a:pt x="292874" y="1222439"/>
                </a:lnTo>
                <a:lnTo>
                  <a:pt x="299260" y="1235130"/>
                </a:lnTo>
                <a:lnTo>
                  <a:pt x="299260" y="1241439"/>
                </a:lnTo>
                <a:lnTo>
                  <a:pt x="305573" y="1254130"/>
                </a:lnTo>
                <a:lnTo>
                  <a:pt x="311958" y="1266892"/>
                </a:lnTo>
                <a:lnTo>
                  <a:pt x="311958" y="1273416"/>
                </a:lnTo>
                <a:lnTo>
                  <a:pt x="318272" y="1286107"/>
                </a:lnTo>
                <a:lnTo>
                  <a:pt x="324657" y="1292416"/>
                </a:lnTo>
                <a:lnTo>
                  <a:pt x="331042" y="1305178"/>
                </a:lnTo>
                <a:lnTo>
                  <a:pt x="331042" y="1311487"/>
                </a:lnTo>
                <a:lnTo>
                  <a:pt x="337356" y="1324178"/>
                </a:lnTo>
                <a:lnTo>
                  <a:pt x="343741" y="1330559"/>
                </a:lnTo>
                <a:lnTo>
                  <a:pt x="343741" y="1336868"/>
                </a:lnTo>
                <a:lnTo>
                  <a:pt x="350055" y="1349774"/>
                </a:lnTo>
                <a:lnTo>
                  <a:pt x="356440" y="1356155"/>
                </a:lnTo>
                <a:lnTo>
                  <a:pt x="362753" y="1368845"/>
                </a:lnTo>
                <a:lnTo>
                  <a:pt x="362753" y="1375155"/>
                </a:lnTo>
                <a:lnTo>
                  <a:pt x="369139" y="1381536"/>
                </a:lnTo>
                <a:lnTo>
                  <a:pt x="375667" y="1394226"/>
                </a:lnTo>
                <a:lnTo>
                  <a:pt x="382053" y="1400607"/>
                </a:lnTo>
                <a:lnTo>
                  <a:pt x="382053" y="1406917"/>
                </a:lnTo>
                <a:lnTo>
                  <a:pt x="388366" y="1419607"/>
                </a:lnTo>
                <a:lnTo>
                  <a:pt x="394751" y="1426203"/>
                </a:lnTo>
                <a:lnTo>
                  <a:pt x="394751" y="1432513"/>
                </a:lnTo>
                <a:lnTo>
                  <a:pt x="401065" y="1438894"/>
                </a:lnTo>
                <a:lnTo>
                  <a:pt x="407450" y="1451584"/>
                </a:lnTo>
                <a:lnTo>
                  <a:pt x="413835" y="1457893"/>
                </a:lnTo>
                <a:lnTo>
                  <a:pt x="413835" y="1464274"/>
                </a:lnTo>
                <a:lnTo>
                  <a:pt x="420149" y="1470656"/>
                </a:lnTo>
                <a:lnTo>
                  <a:pt x="426534" y="1483346"/>
                </a:lnTo>
                <a:lnTo>
                  <a:pt x="426534" y="1489655"/>
                </a:lnTo>
                <a:lnTo>
                  <a:pt x="432848" y="1496180"/>
                </a:lnTo>
                <a:lnTo>
                  <a:pt x="439233" y="1502561"/>
                </a:lnTo>
                <a:lnTo>
                  <a:pt x="445546" y="1508942"/>
                </a:lnTo>
                <a:lnTo>
                  <a:pt x="445546" y="1515251"/>
                </a:lnTo>
                <a:lnTo>
                  <a:pt x="451932" y="1521632"/>
                </a:lnTo>
                <a:lnTo>
                  <a:pt x="458317" y="1534323"/>
                </a:lnTo>
                <a:lnTo>
                  <a:pt x="464630" y="1540632"/>
                </a:lnTo>
                <a:lnTo>
                  <a:pt x="464630" y="1547013"/>
                </a:lnTo>
                <a:lnTo>
                  <a:pt x="471016" y="1553394"/>
                </a:lnTo>
                <a:lnTo>
                  <a:pt x="477544" y="1559704"/>
                </a:lnTo>
                <a:lnTo>
                  <a:pt x="477544" y="1566085"/>
                </a:lnTo>
                <a:lnTo>
                  <a:pt x="483858" y="1572609"/>
                </a:lnTo>
                <a:lnTo>
                  <a:pt x="490243" y="1578919"/>
                </a:lnTo>
                <a:lnTo>
                  <a:pt x="496628" y="1585300"/>
                </a:lnTo>
                <a:lnTo>
                  <a:pt x="496628" y="1591681"/>
                </a:lnTo>
                <a:lnTo>
                  <a:pt x="502942" y="1597990"/>
                </a:lnTo>
                <a:lnTo>
                  <a:pt x="509327" y="1604371"/>
                </a:lnTo>
                <a:lnTo>
                  <a:pt x="515641" y="1610680"/>
                </a:lnTo>
                <a:lnTo>
                  <a:pt x="515641" y="1617061"/>
                </a:lnTo>
                <a:lnTo>
                  <a:pt x="522026" y="1623443"/>
                </a:lnTo>
                <a:lnTo>
                  <a:pt x="528411" y="1629752"/>
                </a:lnTo>
                <a:lnTo>
                  <a:pt x="528411" y="1636133"/>
                </a:lnTo>
                <a:lnTo>
                  <a:pt x="534725" y="1642442"/>
                </a:lnTo>
                <a:lnTo>
                  <a:pt x="541110" y="1648967"/>
                </a:lnTo>
                <a:lnTo>
                  <a:pt x="547423" y="1655348"/>
                </a:lnTo>
                <a:lnTo>
                  <a:pt x="553809" y="1661657"/>
                </a:lnTo>
                <a:lnTo>
                  <a:pt x="560122" y="1668038"/>
                </a:lnTo>
                <a:lnTo>
                  <a:pt x="560122" y="1674419"/>
                </a:lnTo>
                <a:lnTo>
                  <a:pt x="566507" y="1680729"/>
                </a:lnTo>
                <a:lnTo>
                  <a:pt x="573036" y="1687110"/>
                </a:lnTo>
                <a:lnTo>
                  <a:pt x="579421" y="1693419"/>
                </a:lnTo>
                <a:lnTo>
                  <a:pt x="585735" y="1699800"/>
                </a:lnTo>
                <a:lnTo>
                  <a:pt x="592120" y="1706181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6349789" y="5599092"/>
            <a:ext cx="776776" cy="280121"/>
          </a:xfrm>
          <a:custGeom>
            <a:avLst/>
            <a:gdLst/>
            <a:ahLst/>
            <a:cxnLst/>
            <a:rect l="l" t="t" r="r" b="b"/>
            <a:pathLst>
              <a:path w="776776" h="280121">
                <a:moveTo>
                  <a:pt x="0" y="0"/>
                </a:moveTo>
                <a:lnTo>
                  <a:pt x="12698" y="12848"/>
                </a:lnTo>
                <a:lnTo>
                  <a:pt x="6313" y="12848"/>
                </a:lnTo>
                <a:lnTo>
                  <a:pt x="12698" y="12848"/>
                </a:lnTo>
                <a:lnTo>
                  <a:pt x="19083" y="19200"/>
                </a:lnTo>
                <a:lnTo>
                  <a:pt x="19083" y="25545"/>
                </a:lnTo>
                <a:lnTo>
                  <a:pt x="25397" y="31898"/>
                </a:lnTo>
                <a:lnTo>
                  <a:pt x="31782" y="38250"/>
                </a:lnTo>
                <a:lnTo>
                  <a:pt x="38096" y="44602"/>
                </a:lnTo>
                <a:lnTo>
                  <a:pt x="44481" y="50955"/>
                </a:lnTo>
                <a:lnTo>
                  <a:pt x="50795" y="57307"/>
                </a:lnTo>
                <a:lnTo>
                  <a:pt x="57180" y="63652"/>
                </a:lnTo>
                <a:lnTo>
                  <a:pt x="63565" y="70005"/>
                </a:lnTo>
                <a:lnTo>
                  <a:pt x="69878" y="76357"/>
                </a:lnTo>
                <a:lnTo>
                  <a:pt x="76264" y="82710"/>
                </a:lnTo>
                <a:lnTo>
                  <a:pt x="82792" y="82710"/>
                </a:lnTo>
                <a:lnTo>
                  <a:pt x="95491" y="95586"/>
                </a:lnTo>
                <a:lnTo>
                  <a:pt x="89106" y="95586"/>
                </a:lnTo>
                <a:lnTo>
                  <a:pt x="95491" y="95586"/>
                </a:lnTo>
                <a:lnTo>
                  <a:pt x="108190" y="108291"/>
                </a:lnTo>
                <a:lnTo>
                  <a:pt x="101876" y="108291"/>
                </a:lnTo>
                <a:lnTo>
                  <a:pt x="108190" y="108291"/>
                </a:lnTo>
                <a:lnTo>
                  <a:pt x="114575" y="114644"/>
                </a:lnTo>
                <a:lnTo>
                  <a:pt x="120889" y="120989"/>
                </a:lnTo>
                <a:lnTo>
                  <a:pt x="127274" y="127341"/>
                </a:lnTo>
                <a:lnTo>
                  <a:pt x="133587" y="127341"/>
                </a:lnTo>
                <a:lnTo>
                  <a:pt x="146358" y="140046"/>
                </a:lnTo>
                <a:lnTo>
                  <a:pt x="139973" y="140046"/>
                </a:lnTo>
                <a:lnTo>
                  <a:pt x="146358" y="140046"/>
                </a:lnTo>
                <a:lnTo>
                  <a:pt x="152671" y="146398"/>
                </a:lnTo>
                <a:lnTo>
                  <a:pt x="159057" y="152751"/>
                </a:lnTo>
                <a:lnTo>
                  <a:pt x="165370" y="152751"/>
                </a:lnTo>
                <a:lnTo>
                  <a:pt x="171755" y="159096"/>
                </a:lnTo>
                <a:lnTo>
                  <a:pt x="178284" y="165628"/>
                </a:lnTo>
                <a:lnTo>
                  <a:pt x="184669" y="171980"/>
                </a:lnTo>
                <a:lnTo>
                  <a:pt x="190983" y="171980"/>
                </a:lnTo>
                <a:lnTo>
                  <a:pt x="197368" y="178325"/>
                </a:lnTo>
                <a:lnTo>
                  <a:pt x="203682" y="184678"/>
                </a:lnTo>
                <a:lnTo>
                  <a:pt x="210067" y="184678"/>
                </a:lnTo>
                <a:lnTo>
                  <a:pt x="216452" y="191030"/>
                </a:lnTo>
                <a:lnTo>
                  <a:pt x="222766" y="197382"/>
                </a:lnTo>
                <a:lnTo>
                  <a:pt x="229151" y="197382"/>
                </a:lnTo>
                <a:lnTo>
                  <a:pt x="235464" y="203735"/>
                </a:lnTo>
                <a:lnTo>
                  <a:pt x="241850" y="203735"/>
                </a:lnTo>
                <a:lnTo>
                  <a:pt x="248163" y="210087"/>
                </a:lnTo>
                <a:lnTo>
                  <a:pt x="254548" y="216432"/>
                </a:lnTo>
                <a:lnTo>
                  <a:pt x="260934" y="216432"/>
                </a:lnTo>
                <a:lnTo>
                  <a:pt x="267247" y="222785"/>
                </a:lnTo>
                <a:lnTo>
                  <a:pt x="273632" y="222785"/>
                </a:lnTo>
                <a:lnTo>
                  <a:pt x="280161" y="229137"/>
                </a:lnTo>
                <a:lnTo>
                  <a:pt x="286475" y="229137"/>
                </a:lnTo>
                <a:lnTo>
                  <a:pt x="292860" y="235669"/>
                </a:lnTo>
                <a:lnTo>
                  <a:pt x="299245" y="235669"/>
                </a:lnTo>
                <a:lnTo>
                  <a:pt x="305559" y="242014"/>
                </a:lnTo>
                <a:lnTo>
                  <a:pt x="311944" y="242014"/>
                </a:lnTo>
                <a:lnTo>
                  <a:pt x="318257" y="242014"/>
                </a:lnTo>
                <a:lnTo>
                  <a:pt x="324643" y="248366"/>
                </a:lnTo>
                <a:lnTo>
                  <a:pt x="330956" y="248366"/>
                </a:lnTo>
                <a:lnTo>
                  <a:pt x="337341" y="254719"/>
                </a:lnTo>
                <a:lnTo>
                  <a:pt x="343727" y="254719"/>
                </a:lnTo>
                <a:lnTo>
                  <a:pt x="350040" y="254719"/>
                </a:lnTo>
                <a:lnTo>
                  <a:pt x="356425" y="261071"/>
                </a:lnTo>
                <a:lnTo>
                  <a:pt x="362739" y="261071"/>
                </a:lnTo>
                <a:lnTo>
                  <a:pt x="369124" y="261071"/>
                </a:lnTo>
                <a:lnTo>
                  <a:pt x="375509" y="261071"/>
                </a:lnTo>
                <a:lnTo>
                  <a:pt x="382038" y="267423"/>
                </a:lnTo>
                <a:lnTo>
                  <a:pt x="388352" y="267423"/>
                </a:lnTo>
                <a:lnTo>
                  <a:pt x="394737" y="267423"/>
                </a:lnTo>
                <a:lnTo>
                  <a:pt x="401050" y="273769"/>
                </a:lnTo>
                <a:lnTo>
                  <a:pt x="407436" y="273769"/>
                </a:lnTo>
                <a:lnTo>
                  <a:pt x="413821" y="273769"/>
                </a:lnTo>
                <a:lnTo>
                  <a:pt x="420134" y="273769"/>
                </a:lnTo>
                <a:lnTo>
                  <a:pt x="426520" y="273769"/>
                </a:lnTo>
                <a:lnTo>
                  <a:pt x="432833" y="273769"/>
                </a:lnTo>
                <a:lnTo>
                  <a:pt x="439218" y="280121"/>
                </a:lnTo>
                <a:lnTo>
                  <a:pt x="553794" y="280121"/>
                </a:lnTo>
                <a:lnTo>
                  <a:pt x="560108" y="273769"/>
                </a:lnTo>
                <a:lnTo>
                  <a:pt x="566493" y="273769"/>
                </a:lnTo>
                <a:lnTo>
                  <a:pt x="572878" y="273769"/>
                </a:lnTo>
                <a:lnTo>
                  <a:pt x="579407" y="273769"/>
                </a:lnTo>
                <a:lnTo>
                  <a:pt x="585720" y="273769"/>
                </a:lnTo>
                <a:lnTo>
                  <a:pt x="592106" y="267423"/>
                </a:lnTo>
                <a:lnTo>
                  <a:pt x="598419" y="267423"/>
                </a:lnTo>
                <a:lnTo>
                  <a:pt x="604804" y="267423"/>
                </a:lnTo>
                <a:lnTo>
                  <a:pt x="611118" y="267423"/>
                </a:lnTo>
                <a:lnTo>
                  <a:pt x="617503" y="261071"/>
                </a:lnTo>
                <a:lnTo>
                  <a:pt x="623888" y="261071"/>
                </a:lnTo>
                <a:lnTo>
                  <a:pt x="630202" y="261071"/>
                </a:lnTo>
                <a:lnTo>
                  <a:pt x="636587" y="254719"/>
                </a:lnTo>
                <a:lnTo>
                  <a:pt x="642901" y="254719"/>
                </a:lnTo>
                <a:lnTo>
                  <a:pt x="649286" y="254719"/>
                </a:lnTo>
                <a:lnTo>
                  <a:pt x="655671" y="248366"/>
                </a:lnTo>
                <a:lnTo>
                  <a:pt x="661985" y="248366"/>
                </a:lnTo>
                <a:lnTo>
                  <a:pt x="668370" y="242014"/>
                </a:lnTo>
                <a:lnTo>
                  <a:pt x="674899" y="242014"/>
                </a:lnTo>
                <a:lnTo>
                  <a:pt x="681212" y="242014"/>
                </a:lnTo>
                <a:lnTo>
                  <a:pt x="687597" y="235669"/>
                </a:lnTo>
                <a:lnTo>
                  <a:pt x="693983" y="229137"/>
                </a:lnTo>
                <a:lnTo>
                  <a:pt x="700296" y="229137"/>
                </a:lnTo>
                <a:lnTo>
                  <a:pt x="706681" y="222785"/>
                </a:lnTo>
                <a:lnTo>
                  <a:pt x="712995" y="222785"/>
                </a:lnTo>
                <a:lnTo>
                  <a:pt x="719380" y="216432"/>
                </a:lnTo>
                <a:lnTo>
                  <a:pt x="725694" y="216432"/>
                </a:lnTo>
                <a:lnTo>
                  <a:pt x="732079" y="210087"/>
                </a:lnTo>
                <a:lnTo>
                  <a:pt x="738464" y="203735"/>
                </a:lnTo>
                <a:lnTo>
                  <a:pt x="744778" y="203735"/>
                </a:lnTo>
                <a:lnTo>
                  <a:pt x="751163" y="197382"/>
                </a:lnTo>
                <a:lnTo>
                  <a:pt x="757476" y="191030"/>
                </a:lnTo>
                <a:lnTo>
                  <a:pt x="763862" y="191030"/>
                </a:lnTo>
                <a:lnTo>
                  <a:pt x="770247" y="184678"/>
                </a:lnTo>
                <a:lnTo>
                  <a:pt x="776776" y="178325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7126565" y="4943492"/>
            <a:ext cx="623816" cy="833926"/>
          </a:xfrm>
          <a:custGeom>
            <a:avLst/>
            <a:gdLst/>
            <a:ahLst/>
            <a:cxnLst/>
            <a:rect l="l" t="t" r="r" b="b"/>
            <a:pathLst>
              <a:path w="623816" h="833926">
                <a:moveTo>
                  <a:pt x="0" y="833926"/>
                </a:moveTo>
                <a:lnTo>
                  <a:pt x="6313" y="833926"/>
                </a:lnTo>
                <a:lnTo>
                  <a:pt x="12698" y="827580"/>
                </a:lnTo>
                <a:lnTo>
                  <a:pt x="19012" y="821228"/>
                </a:lnTo>
                <a:lnTo>
                  <a:pt x="25397" y="814696"/>
                </a:lnTo>
                <a:lnTo>
                  <a:pt x="31710" y="808351"/>
                </a:lnTo>
                <a:lnTo>
                  <a:pt x="38096" y="808351"/>
                </a:lnTo>
                <a:lnTo>
                  <a:pt x="50794" y="795646"/>
                </a:lnTo>
                <a:lnTo>
                  <a:pt x="44481" y="795646"/>
                </a:lnTo>
                <a:lnTo>
                  <a:pt x="50794" y="795646"/>
                </a:lnTo>
                <a:lnTo>
                  <a:pt x="57180" y="789294"/>
                </a:lnTo>
                <a:lnTo>
                  <a:pt x="63493" y="782942"/>
                </a:lnTo>
                <a:lnTo>
                  <a:pt x="69878" y="776589"/>
                </a:lnTo>
                <a:lnTo>
                  <a:pt x="76264" y="770244"/>
                </a:lnTo>
                <a:lnTo>
                  <a:pt x="82577" y="763892"/>
                </a:lnTo>
                <a:lnTo>
                  <a:pt x="88962" y="757539"/>
                </a:lnTo>
                <a:lnTo>
                  <a:pt x="95491" y="751187"/>
                </a:lnTo>
                <a:lnTo>
                  <a:pt x="101805" y="744835"/>
                </a:lnTo>
                <a:lnTo>
                  <a:pt x="108190" y="738310"/>
                </a:lnTo>
                <a:lnTo>
                  <a:pt x="114575" y="731958"/>
                </a:lnTo>
                <a:lnTo>
                  <a:pt x="120889" y="725605"/>
                </a:lnTo>
                <a:lnTo>
                  <a:pt x="127274" y="719253"/>
                </a:lnTo>
                <a:lnTo>
                  <a:pt x="133587" y="712908"/>
                </a:lnTo>
                <a:lnTo>
                  <a:pt x="146286" y="700203"/>
                </a:lnTo>
                <a:lnTo>
                  <a:pt x="139973" y="700203"/>
                </a:lnTo>
                <a:lnTo>
                  <a:pt x="146286" y="700203"/>
                </a:lnTo>
                <a:lnTo>
                  <a:pt x="152671" y="693851"/>
                </a:lnTo>
                <a:lnTo>
                  <a:pt x="159057" y="687498"/>
                </a:lnTo>
                <a:lnTo>
                  <a:pt x="159057" y="681146"/>
                </a:lnTo>
                <a:lnTo>
                  <a:pt x="165370" y="674801"/>
                </a:lnTo>
                <a:lnTo>
                  <a:pt x="171755" y="668448"/>
                </a:lnTo>
                <a:lnTo>
                  <a:pt x="178069" y="661917"/>
                </a:lnTo>
                <a:lnTo>
                  <a:pt x="184454" y="655600"/>
                </a:lnTo>
                <a:lnTo>
                  <a:pt x="190839" y="649219"/>
                </a:lnTo>
                <a:lnTo>
                  <a:pt x="190839" y="642838"/>
                </a:lnTo>
                <a:lnTo>
                  <a:pt x="197368" y="636529"/>
                </a:lnTo>
                <a:lnTo>
                  <a:pt x="203682" y="630147"/>
                </a:lnTo>
                <a:lnTo>
                  <a:pt x="210067" y="623838"/>
                </a:lnTo>
                <a:lnTo>
                  <a:pt x="210067" y="617457"/>
                </a:lnTo>
                <a:lnTo>
                  <a:pt x="216380" y="611076"/>
                </a:lnTo>
                <a:lnTo>
                  <a:pt x="222766" y="604767"/>
                </a:lnTo>
                <a:lnTo>
                  <a:pt x="229079" y="598386"/>
                </a:lnTo>
                <a:lnTo>
                  <a:pt x="235464" y="591861"/>
                </a:lnTo>
                <a:lnTo>
                  <a:pt x="241850" y="585552"/>
                </a:lnTo>
                <a:lnTo>
                  <a:pt x="241850" y="579171"/>
                </a:lnTo>
                <a:lnTo>
                  <a:pt x="248163" y="572861"/>
                </a:lnTo>
                <a:lnTo>
                  <a:pt x="254548" y="566480"/>
                </a:lnTo>
                <a:lnTo>
                  <a:pt x="260862" y="560099"/>
                </a:lnTo>
                <a:lnTo>
                  <a:pt x="260862" y="553790"/>
                </a:lnTo>
                <a:lnTo>
                  <a:pt x="267247" y="547409"/>
                </a:lnTo>
                <a:lnTo>
                  <a:pt x="273632" y="541099"/>
                </a:lnTo>
                <a:lnTo>
                  <a:pt x="273632" y="534718"/>
                </a:lnTo>
                <a:lnTo>
                  <a:pt x="279946" y="528337"/>
                </a:lnTo>
                <a:lnTo>
                  <a:pt x="286331" y="522028"/>
                </a:lnTo>
                <a:lnTo>
                  <a:pt x="292860" y="515503"/>
                </a:lnTo>
                <a:lnTo>
                  <a:pt x="292860" y="509122"/>
                </a:lnTo>
                <a:lnTo>
                  <a:pt x="299173" y="502813"/>
                </a:lnTo>
                <a:lnTo>
                  <a:pt x="305559" y="496432"/>
                </a:lnTo>
                <a:lnTo>
                  <a:pt x="311944" y="490051"/>
                </a:lnTo>
                <a:lnTo>
                  <a:pt x="311944" y="483742"/>
                </a:lnTo>
                <a:lnTo>
                  <a:pt x="318257" y="477360"/>
                </a:lnTo>
                <a:lnTo>
                  <a:pt x="324643" y="464670"/>
                </a:lnTo>
                <a:lnTo>
                  <a:pt x="324643" y="458361"/>
                </a:lnTo>
                <a:lnTo>
                  <a:pt x="330956" y="451980"/>
                </a:lnTo>
                <a:lnTo>
                  <a:pt x="337341" y="445599"/>
                </a:lnTo>
                <a:lnTo>
                  <a:pt x="343655" y="439074"/>
                </a:lnTo>
                <a:lnTo>
                  <a:pt x="343655" y="432765"/>
                </a:lnTo>
                <a:lnTo>
                  <a:pt x="350040" y="426384"/>
                </a:lnTo>
                <a:lnTo>
                  <a:pt x="356425" y="420074"/>
                </a:lnTo>
                <a:lnTo>
                  <a:pt x="356425" y="413693"/>
                </a:lnTo>
                <a:lnTo>
                  <a:pt x="362739" y="407312"/>
                </a:lnTo>
                <a:lnTo>
                  <a:pt x="369124" y="401003"/>
                </a:lnTo>
                <a:lnTo>
                  <a:pt x="375438" y="394622"/>
                </a:lnTo>
                <a:lnTo>
                  <a:pt x="375438" y="381931"/>
                </a:lnTo>
                <a:lnTo>
                  <a:pt x="381823" y="375622"/>
                </a:lnTo>
                <a:lnTo>
                  <a:pt x="388136" y="369026"/>
                </a:lnTo>
                <a:lnTo>
                  <a:pt x="394737" y="362716"/>
                </a:lnTo>
                <a:lnTo>
                  <a:pt x="394737" y="356335"/>
                </a:lnTo>
                <a:lnTo>
                  <a:pt x="401050" y="350026"/>
                </a:lnTo>
                <a:lnTo>
                  <a:pt x="407436" y="343645"/>
                </a:lnTo>
                <a:lnTo>
                  <a:pt x="407436" y="337336"/>
                </a:lnTo>
                <a:lnTo>
                  <a:pt x="413749" y="330954"/>
                </a:lnTo>
                <a:lnTo>
                  <a:pt x="420134" y="318264"/>
                </a:lnTo>
                <a:lnTo>
                  <a:pt x="426448" y="311883"/>
                </a:lnTo>
                <a:lnTo>
                  <a:pt x="426448" y="305574"/>
                </a:lnTo>
                <a:lnTo>
                  <a:pt x="432833" y="299193"/>
                </a:lnTo>
                <a:lnTo>
                  <a:pt x="439218" y="292668"/>
                </a:lnTo>
                <a:lnTo>
                  <a:pt x="439218" y="286287"/>
                </a:lnTo>
                <a:lnTo>
                  <a:pt x="445532" y="279978"/>
                </a:lnTo>
                <a:lnTo>
                  <a:pt x="451917" y="273597"/>
                </a:lnTo>
                <a:lnTo>
                  <a:pt x="458231" y="260906"/>
                </a:lnTo>
                <a:lnTo>
                  <a:pt x="458231" y="254597"/>
                </a:lnTo>
                <a:lnTo>
                  <a:pt x="464616" y="248216"/>
                </a:lnTo>
                <a:lnTo>
                  <a:pt x="471001" y="241835"/>
                </a:lnTo>
                <a:lnTo>
                  <a:pt x="477315" y="235525"/>
                </a:lnTo>
                <a:lnTo>
                  <a:pt x="477315" y="229144"/>
                </a:lnTo>
                <a:lnTo>
                  <a:pt x="483700" y="222835"/>
                </a:lnTo>
                <a:lnTo>
                  <a:pt x="490013" y="216310"/>
                </a:lnTo>
                <a:lnTo>
                  <a:pt x="490013" y="203548"/>
                </a:lnTo>
                <a:lnTo>
                  <a:pt x="496542" y="197239"/>
                </a:lnTo>
                <a:lnTo>
                  <a:pt x="502927" y="190858"/>
                </a:lnTo>
                <a:lnTo>
                  <a:pt x="509241" y="184548"/>
                </a:lnTo>
                <a:lnTo>
                  <a:pt x="509241" y="178167"/>
                </a:lnTo>
                <a:lnTo>
                  <a:pt x="515626" y="171858"/>
                </a:lnTo>
                <a:lnTo>
                  <a:pt x="522011" y="165477"/>
                </a:lnTo>
                <a:lnTo>
                  <a:pt x="528325" y="152787"/>
                </a:lnTo>
                <a:lnTo>
                  <a:pt x="528325" y="146262"/>
                </a:lnTo>
                <a:lnTo>
                  <a:pt x="534710" y="139881"/>
                </a:lnTo>
                <a:lnTo>
                  <a:pt x="541023" y="133572"/>
                </a:lnTo>
                <a:lnTo>
                  <a:pt x="541023" y="127191"/>
                </a:lnTo>
                <a:lnTo>
                  <a:pt x="547409" y="120810"/>
                </a:lnTo>
                <a:lnTo>
                  <a:pt x="553794" y="114500"/>
                </a:lnTo>
                <a:lnTo>
                  <a:pt x="560107" y="108119"/>
                </a:lnTo>
                <a:lnTo>
                  <a:pt x="560107" y="95429"/>
                </a:lnTo>
                <a:lnTo>
                  <a:pt x="566493" y="89048"/>
                </a:lnTo>
                <a:lnTo>
                  <a:pt x="572806" y="82738"/>
                </a:lnTo>
                <a:lnTo>
                  <a:pt x="572806" y="76357"/>
                </a:lnTo>
                <a:lnTo>
                  <a:pt x="579191" y="69833"/>
                </a:lnTo>
                <a:lnTo>
                  <a:pt x="585505" y="63523"/>
                </a:lnTo>
                <a:lnTo>
                  <a:pt x="592105" y="57142"/>
                </a:lnTo>
                <a:lnTo>
                  <a:pt x="592105" y="50833"/>
                </a:lnTo>
                <a:lnTo>
                  <a:pt x="598419" y="44452"/>
                </a:lnTo>
                <a:lnTo>
                  <a:pt x="604804" y="31761"/>
                </a:lnTo>
                <a:lnTo>
                  <a:pt x="611118" y="25380"/>
                </a:lnTo>
                <a:lnTo>
                  <a:pt x="611118" y="19071"/>
                </a:lnTo>
                <a:lnTo>
                  <a:pt x="617503" y="12690"/>
                </a:lnTo>
                <a:lnTo>
                  <a:pt x="623816" y="6309"/>
                </a:lnTo>
                <a:lnTo>
                  <a:pt x="623816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7750382" y="4179413"/>
            <a:ext cx="649357" cy="764078"/>
          </a:xfrm>
          <a:custGeom>
            <a:avLst/>
            <a:gdLst/>
            <a:ahLst/>
            <a:cxnLst/>
            <a:rect l="l" t="t" r="r" b="b"/>
            <a:pathLst>
              <a:path w="649357" h="764078">
                <a:moveTo>
                  <a:pt x="0" y="764078"/>
                </a:moveTo>
                <a:lnTo>
                  <a:pt x="6385" y="757554"/>
                </a:lnTo>
                <a:lnTo>
                  <a:pt x="12770" y="751173"/>
                </a:lnTo>
                <a:lnTo>
                  <a:pt x="19083" y="744863"/>
                </a:lnTo>
                <a:lnTo>
                  <a:pt x="19083" y="738482"/>
                </a:lnTo>
                <a:lnTo>
                  <a:pt x="25469" y="725792"/>
                </a:lnTo>
                <a:lnTo>
                  <a:pt x="31782" y="719411"/>
                </a:lnTo>
                <a:lnTo>
                  <a:pt x="31782" y="713101"/>
                </a:lnTo>
                <a:lnTo>
                  <a:pt x="38167" y="706720"/>
                </a:lnTo>
                <a:lnTo>
                  <a:pt x="44553" y="700411"/>
                </a:lnTo>
                <a:lnTo>
                  <a:pt x="50866" y="694030"/>
                </a:lnTo>
                <a:lnTo>
                  <a:pt x="50866" y="687505"/>
                </a:lnTo>
                <a:lnTo>
                  <a:pt x="57251" y="681124"/>
                </a:lnTo>
                <a:lnTo>
                  <a:pt x="63565" y="674815"/>
                </a:lnTo>
                <a:lnTo>
                  <a:pt x="70094" y="668434"/>
                </a:lnTo>
                <a:lnTo>
                  <a:pt x="70094" y="662125"/>
                </a:lnTo>
                <a:lnTo>
                  <a:pt x="76479" y="655743"/>
                </a:lnTo>
                <a:lnTo>
                  <a:pt x="82792" y="649362"/>
                </a:lnTo>
                <a:lnTo>
                  <a:pt x="82792" y="643053"/>
                </a:lnTo>
                <a:lnTo>
                  <a:pt x="89178" y="636672"/>
                </a:lnTo>
                <a:lnTo>
                  <a:pt x="95563" y="630363"/>
                </a:lnTo>
                <a:lnTo>
                  <a:pt x="101876" y="623982"/>
                </a:lnTo>
                <a:lnTo>
                  <a:pt x="101876" y="617672"/>
                </a:lnTo>
                <a:lnTo>
                  <a:pt x="108262" y="611076"/>
                </a:lnTo>
                <a:lnTo>
                  <a:pt x="114575" y="604767"/>
                </a:lnTo>
                <a:lnTo>
                  <a:pt x="120960" y="592076"/>
                </a:lnTo>
                <a:lnTo>
                  <a:pt x="120960" y="585695"/>
                </a:lnTo>
                <a:lnTo>
                  <a:pt x="127346" y="579386"/>
                </a:lnTo>
                <a:lnTo>
                  <a:pt x="133659" y="573005"/>
                </a:lnTo>
                <a:lnTo>
                  <a:pt x="133659" y="566624"/>
                </a:lnTo>
                <a:lnTo>
                  <a:pt x="140044" y="560314"/>
                </a:lnTo>
                <a:lnTo>
                  <a:pt x="146358" y="553933"/>
                </a:lnTo>
                <a:lnTo>
                  <a:pt x="152743" y="547624"/>
                </a:lnTo>
                <a:lnTo>
                  <a:pt x="152743" y="541243"/>
                </a:lnTo>
                <a:lnTo>
                  <a:pt x="159057" y="534718"/>
                </a:lnTo>
                <a:lnTo>
                  <a:pt x="165657" y="528337"/>
                </a:lnTo>
                <a:lnTo>
                  <a:pt x="171971" y="522028"/>
                </a:lnTo>
                <a:lnTo>
                  <a:pt x="178356" y="515647"/>
                </a:lnTo>
                <a:lnTo>
                  <a:pt x="184669" y="509337"/>
                </a:lnTo>
                <a:lnTo>
                  <a:pt x="184669" y="502956"/>
                </a:lnTo>
                <a:lnTo>
                  <a:pt x="191055" y="496647"/>
                </a:lnTo>
                <a:lnTo>
                  <a:pt x="197368" y="490266"/>
                </a:lnTo>
                <a:lnTo>
                  <a:pt x="203753" y="483885"/>
                </a:lnTo>
                <a:lnTo>
                  <a:pt x="203753" y="477576"/>
                </a:lnTo>
                <a:lnTo>
                  <a:pt x="210139" y="471194"/>
                </a:lnTo>
                <a:lnTo>
                  <a:pt x="216452" y="464670"/>
                </a:lnTo>
                <a:lnTo>
                  <a:pt x="216452" y="458361"/>
                </a:lnTo>
                <a:lnTo>
                  <a:pt x="222837" y="451980"/>
                </a:lnTo>
                <a:lnTo>
                  <a:pt x="229151" y="445599"/>
                </a:lnTo>
                <a:lnTo>
                  <a:pt x="235536" y="439289"/>
                </a:lnTo>
                <a:lnTo>
                  <a:pt x="235536" y="432908"/>
                </a:lnTo>
                <a:lnTo>
                  <a:pt x="241850" y="426599"/>
                </a:lnTo>
                <a:lnTo>
                  <a:pt x="248235" y="420218"/>
                </a:lnTo>
                <a:lnTo>
                  <a:pt x="254620" y="413837"/>
                </a:lnTo>
                <a:lnTo>
                  <a:pt x="260934" y="407527"/>
                </a:lnTo>
                <a:lnTo>
                  <a:pt x="267462" y="401146"/>
                </a:lnTo>
                <a:lnTo>
                  <a:pt x="267462" y="394837"/>
                </a:lnTo>
                <a:lnTo>
                  <a:pt x="273848" y="388312"/>
                </a:lnTo>
                <a:lnTo>
                  <a:pt x="280161" y="381931"/>
                </a:lnTo>
                <a:lnTo>
                  <a:pt x="292932" y="369241"/>
                </a:lnTo>
                <a:lnTo>
                  <a:pt x="286546" y="369241"/>
                </a:lnTo>
                <a:lnTo>
                  <a:pt x="292932" y="369241"/>
                </a:lnTo>
                <a:lnTo>
                  <a:pt x="299245" y="362860"/>
                </a:lnTo>
                <a:lnTo>
                  <a:pt x="299245" y="356550"/>
                </a:lnTo>
                <a:lnTo>
                  <a:pt x="305630" y="350169"/>
                </a:lnTo>
                <a:lnTo>
                  <a:pt x="311944" y="343860"/>
                </a:lnTo>
                <a:lnTo>
                  <a:pt x="324714" y="331098"/>
                </a:lnTo>
                <a:lnTo>
                  <a:pt x="318329" y="331098"/>
                </a:lnTo>
                <a:lnTo>
                  <a:pt x="324714" y="331098"/>
                </a:lnTo>
                <a:lnTo>
                  <a:pt x="331028" y="324788"/>
                </a:lnTo>
                <a:lnTo>
                  <a:pt x="337413" y="318407"/>
                </a:lnTo>
                <a:lnTo>
                  <a:pt x="337413" y="311883"/>
                </a:lnTo>
                <a:lnTo>
                  <a:pt x="343727" y="305574"/>
                </a:lnTo>
                <a:lnTo>
                  <a:pt x="350112" y="299193"/>
                </a:lnTo>
                <a:lnTo>
                  <a:pt x="356425" y="292883"/>
                </a:lnTo>
                <a:lnTo>
                  <a:pt x="362954" y="286502"/>
                </a:lnTo>
                <a:lnTo>
                  <a:pt x="369339" y="280121"/>
                </a:lnTo>
                <a:lnTo>
                  <a:pt x="369339" y="273812"/>
                </a:lnTo>
                <a:lnTo>
                  <a:pt x="375725" y="267431"/>
                </a:lnTo>
                <a:lnTo>
                  <a:pt x="382038" y="261121"/>
                </a:lnTo>
                <a:lnTo>
                  <a:pt x="388423" y="254740"/>
                </a:lnTo>
                <a:lnTo>
                  <a:pt x="394737" y="248359"/>
                </a:lnTo>
                <a:lnTo>
                  <a:pt x="401122" y="241835"/>
                </a:lnTo>
                <a:lnTo>
                  <a:pt x="407507" y="235525"/>
                </a:lnTo>
                <a:lnTo>
                  <a:pt x="413821" y="229144"/>
                </a:lnTo>
                <a:lnTo>
                  <a:pt x="420206" y="222835"/>
                </a:lnTo>
                <a:lnTo>
                  <a:pt x="426520" y="216454"/>
                </a:lnTo>
                <a:lnTo>
                  <a:pt x="432905" y="210073"/>
                </a:lnTo>
                <a:lnTo>
                  <a:pt x="432905" y="203763"/>
                </a:lnTo>
                <a:lnTo>
                  <a:pt x="439218" y="197382"/>
                </a:lnTo>
                <a:lnTo>
                  <a:pt x="445604" y="197382"/>
                </a:lnTo>
                <a:lnTo>
                  <a:pt x="451989" y="191073"/>
                </a:lnTo>
                <a:lnTo>
                  <a:pt x="451989" y="184692"/>
                </a:lnTo>
                <a:lnTo>
                  <a:pt x="458302" y="178383"/>
                </a:lnTo>
                <a:lnTo>
                  <a:pt x="464831" y="172001"/>
                </a:lnTo>
                <a:lnTo>
                  <a:pt x="471216" y="165477"/>
                </a:lnTo>
                <a:lnTo>
                  <a:pt x="477530" y="159096"/>
                </a:lnTo>
                <a:lnTo>
                  <a:pt x="483915" y="152787"/>
                </a:lnTo>
                <a:lnTo>
                  <a:pt x="490300" y="146405"/>
                </a:lnTo>
                <a:lnTo>
                  <a:pt x="496614" y="146405"/>
                </a:lnTo>
                <a:lnTo>
                  <a:pt x="502999" y="140096"/>
                </a:lnTo>
                <a:lnTo>
                  <a:pt x="502999" y="133715"/>
                </a:lnTo>
                <a:lnTo>
                  <a:pt x="509312" y="127334"/>
                </a:lnTo>
                <a:lnTo>
                  <a:pt x="515698" y="121025"/>
                </a:lnTo>
                <a:lnTo>
                  <a:pt x="522083" y="114644"/>
                </a:lnTo>
                <a:lnTo>
                  <a:pt x="528396" y="114644"/>
                </a:lnTo>
                <a:lnTo>
                  <a:pt x="541095" y="101953"/>
                </a:lnTo>
                <a:lnTo>
                  <a:pt x="534782" y="101953"/>
                </a:lnTo>
                <a:lnTo>
                  <a:pt x="541095" y="101953"/>
                </a:lnTo>
                <a:lnTo>
                  <a:pt x="547480" y="95644"/>
                </a:lnTo>
                <a:lnTo>
                  <a:pt x="560323" y="82738"/>
                </a:lnTo>
                <a:lnTo>
                  <a:pt x="553794" y="82738"/>
                </a:lnTo>
                <a:lnTo>
                  <a:pt x="560323" y="82738"/>
                </a:lnTo>
                <a:lnTo>
                  <a:pt x="573093" y="70048"/>
                </a:lnTo>
                <a:lnTo>
                  <a:pt x="566708" y="70048"/>
                </a:lnTo>
                <a:lnTo>
                  <a:pt x="573093" y="70048"/>
                </a:lnTo>
                <a:lnTo>
                  <a:pt x="579407" y="63667"/>
                </a:lnTo>
                <a:lnTo>
                  <a:pt x="585792" y="57357"/>
                </a:lnTo>
                <a:lnTo>
                  <a:pt x="592105" y="50976"/>
                </a:lnTo>
                <a:lnTo>
                  <a:pt x="598491" y="44595"/>
                </a:lnTo>
                <a:lnTo>
                  <a:pt x="604876" y="38286"/>
                </a:lnTo>
                <a:lnTo>
                  <a:pt x="611189" y="31905"/>
                </a:lnTo>
                <a:lnTo>
                  <a:pt x="617575" y="25595"/>
                </a:lnTo>
                <a:lnTo>
                  <a:pt x="623888" y="25595"/>
                </a:lnTo>
                <a:lnTo>
                  <a:pt x="630273" y="19071"/>
                </a:lnTo>
                <a:lnTo>
                  <a:pt x="636587" y="12690"/>
                </a:lnTo>
                <a:lnTo>
                  <a:pt x="642972" y="6309"/>
                </a:lnTo>
                <a:lnTo>
                  <a:pt x="649357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8399740" y="4083984"/>
            <a:ext cx="121104" cy="95429"/>
          </a:xfrm>
          <a:custGeom>
            <a:avLst/>
            <a:gdLst/>
            <a:ahLst/>
            <a:cxnLst/>
            <a:rect l="l" t="t" r="r" b="b"/>
            <a:pathLst>
              <a:path w="121104" h="95429">
                <a:moveTo>
                  <a:pt x="0" y="95429"/>
                </a:moveTo>
                <a:lnTo>
                  <a:pt x="6313" y="89048"/>
                </a:lnTo>
                <a:lnTo>
                  <a:pt x="12842" y="89048"/>
                </a:lnTo>
                <a:lnTo>
                  <a:pt x="25540" y="76357"/>
                </a:lnTo>
                <a:lnTo>
                  <a:pt x="19227" y="76357"/>
                </a:lnTo>
                <a:lnTo>
                  <a:pt x="25540" y="76357"/>
                </a:lnTo>
                <a:lnTo>
                  <a:pt x="38311" y="63667"/>
                </a:lnTo>
                <a:lnTo>
                  <a:pt x="31926" y="63667"/>
                </a:lnTo>
                <a:lnTo>
                  <a:pt x="38311" y="63667"/>
                </a:lnTo>
                <a:lnTo>
                  <a:pt x="44624" y="57286"/>
                </a:lnTo>
                <a:lnTo>
                  <a:pt x="51010" y="50976"/>
                </a:lnTo>
                <a:lnTo>
                  <a:pt x="57323" y="44595"/>
                </a:lnTo>
                <a:lnTo>
                  <a:pt x="63708" y="44595"/>
                </a:lnTo>
                <a:lnTo>
                  <a:pt x="70094" y="38071"/>
                </a:lnTo>
                <a:lnTo>
                  <a:pt x="76407" y="31761"/>
                </a:lnTo>
                <a:lnTo>
                  <a:pt x="82792" y="25380"/>
                </a:lnTo>
                <a:lnTo>
                  <a:pt x="89106" y="18999"/>
                </a:lnTo>
                <a:lnTo>
                  <a:pt x="95491" y="18999"/>
                </a:lnTo>
                <a:lnTo>
                  <a:pt x="101805" y="12690"/>
                </a:lnTo>
                <a:lnTo>
                  <a:pt x="108190" y="6309"/>
                </a:lnTo>
                <a:lnTo>
                  <a:pt x="114719" y="0"/>
                </a:lnTo>
                <a:lnTo>
                  <a:pt x="121104" y="0"/>
                </a:lnTo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0" name="object 9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1" name="object 9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2" name="object 9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4073" rIns="0" bIns="0" rtlCol="0">
            <a:spAutoFit/>
          </a:bodyPr>
          <a:lstStyle/>
          <a:p>
            <a:pPr marL="1051560">
              <a:lnSpc>
                <a:spcPct val="100000"/>
              </a:lnSpc>
            </a:pPr>
            <a:r>
              <a:rPr sz="3200" spc="-15" dirty="0"/>
              <a:t>6.3</a:t>
            </a:r>
            <a:r>
              <a:rPr sz="3200" spc="15" dirty="0"/>
              <a:t> </a:t>
            </a:r>
            <a:r>
              <a:rPr sz="3200" spc="-35" dirty="0">
                <a:latin typeface="微软雅黑"/>
                <a:cs typeface="微软雅黑"/>
              </a:rPr>
              <a:t>数值积分</a:t>
            </a:r>
            <a:endParaRPr sz="3200">
              <a:latin typeface="微软雅黑"/>
              <a:cs typeface="微软雅黑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316482"/>
            <a:ext cx="6904355" cy="4481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微软雅黑"/>
                <a:cs typeface="微软雅黑"/>
              </a:rPr>
              <a:t>一元函数的数值积分</a:t>
            </a:r>
            <a:endParaRPr sz="2000">
              <a:latin typeface="微软雅黑"/>
              <a:cs typeface="微软雅黑"/>
            </a:endParaRPr>
          </a:p>
          <a:p>
            <a:pPr marL="1003300" indent="-533400">
              <a:lnSpc>
                <a:spcPct val="100000"/>
              </a:lnSpc>
              <a:spcBef>
                <a:spcPts val="425"/>
              </a:spcBef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1800" dirty="0">
                <a:latin typeface="微软雅黑"/>
                <a:cs typeface="微软雅黑"/>
              </a:rPr>
              <a:t>常用积分指令：</a:t>
            </a:r>
            <a:r>
              <a:rPr sz="1800" spc="-10" dirty="0">
                <a:latin typeface="Tahoma"/>
                <a:cs typeface="Tahoma"/>
              </a:rPr>
              <a:t>qua</a:t>
            </a:r>
            <a:r>
              <a:rPr sz="1800" spc="-15" dirty="0">
                <a:latin typeface="Tahoma"/>
                <a:cs typeface="Tahoma"/>
              </a:rPr>
              <a:t>d</a:t>
            </a:r>
            <a:r>
              <a:rPr sz="1800" dirty="0">
                <a:latin typeface="微软雅黑"/>
                <a:cs typeface="微软雅黑"/>
              </a:rPr>
              <a:t>和</a:t>
            </a:r>
            <a:r>
              <a:rPr sz="1800" spc="-10" dirty="0">
                <a:latin typeface="Tahoma"/>
                <a:cs typeface="Tahoma"/>
              </a:rPr>
              <a:t>quadl</a:t>
            </a:r>
            <a:r>
              <a:rPr sz="1800" dirty="0"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927100">
              <a:lnSpc>
                <a:spcPct val="100000"/>
              </a:lnSpc>
              <a:spcBef>
                <a:spcPts val="385"/>
              </a:spcBef>
            </a:pPr>
            <a:r>
              <a:rPr sz="1600" dirty="0">
                <a:solidFill>
                  <a:srgbClr val="990033"/>
                </a:solidFill>
                <a:latin typeface="Microsoft JhengHei"/>
                <a:cs typeface="Microsoft JhengHei"/>
              </a:rPr>
              <a:t>一般说来</a:t>
            </a:r>
            <a:r>
              <a:rPr sz="1600" spc="-5" dirty="0">
                <a:solidFill>
                  <a:srgbClr val="990033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qu</a:t>
            </a:r>
            <a:r>
              <a:rPr sz="1600" spc="-5" dirty="0">
                <a:solidFill>
                  <a:srgbClr val="990033"/>
                </a:solidFill>
                <a:latin typeface="Tahoma"/>
                <a:cs typeface="Tahoma"/>
              </a:rPr>
              <a:t>a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d</a:t>
            </a:r>
            <a:r>
              <a:rPr sz="1600" spc="-5" dirty="0">
                <a:solidFill>
                  <a:srgbClr val="990033"/>
                </a:solidFill>
                <a:latin typeface="Tahoma"/>
                <a:cs typeface="Tahoma"/>
              </a:rPr>
              <a:t>l</a:t>
            </a:r>
            <a:r>
              <a:rPr sz="1600" dirty="0">
                <a:solidFill>
                  <a:srgbClr val="990033"/>
                </a:solidFill>
                <a:latin typeface="Microsoft JhengHei"/>
                <a:cs typeface="Microsoft JhengHei"/>
              </a:rPr>
              <a:t>比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qu</a:t>
            </a:r>
            <a:r>
              <a:rPr sz="1600" spc="-10" dirty="0">
                <a:solidFill>
                  <a:srgbClr val="990033"/>
                </a:solidFill>
                <a:latin typeface="Tahoma"/>
                <a:cs typeface="Tahoma"/>
              </a:rPr>
              <a:t>a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d</a:t>
            </a:r>
            <a:r>
              <a:rPr sz="1600" dirty="0">
                <a:solidFill>
                  <a:srgbClr val="990033"/>
                </a:solidFill>
                <a:latin typeface="Microsoft JhengHei"/>
                <a:cs typeface="Microsoft JhengHei"/>
              </a:rPr>
              <a:t>更</a:t>
            </a:r>
            <a:r>
              <a:rPr sz="1600" spc="-10" dirty="0">
                <a:solidFill>
                  <a:srgbClr val="990033"/>
                </a:solidFill>
                <a:latin typeface="Microsoft JhengHei"/>
                <a:cs typeface="Microsoft JhengHei"/>
              </a:rPr>
              <a:t>有</a:t>
            </a:r>
            <a:r>
              <a:rPr sz="1600" dirty="0">
                <a:solidFill>
                  <a:srgbClr val="990033"/>
                </a:solidFill>
                <a:latin typeface="Microsoft JhengHei"/>
                <a:cs typeface="Microsoft JhengHei"/>
              </a:rPr>
              <a:t>效。</a:t>
            </a:r>
            <a:endParaRPr sz="16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latin typeface="微软雅黑"/>
                <a:cs typeface="微软雅黑"/>
              </a:rPr>
              <a:t>具体调用格式如下：</a:t>
            </a:r>
            <a:endParaRPr sz="1800">
              <a:latin typeface="微软雅黑"/>
              <a:cs typeface="微软雅黑"/>
            </a:endParaRPr>
          </a:p>
          <a:p>
            <a:pPr marL="927100">
              <a:lnSpc>
                <a:spcPct val="100000"/>
              </a:lnSpc>
              <a:spcBef>
                <a:spcPts val="370"/>
              </a:spcBef>
            </a:pPr>
            <a:r>
              <a:rPr sz="1600" dirty="0">
                <a:latin typeface="Tahoma"/>
                <a:cs typeface="Tahoma"/>
              </a:rPr>
              <a:t>q 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quadl(</a:t>
            </a:r>
            <a:r>
              <a:rPr sz="1600" spc="-15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un,a,b)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latin typeface="Tahoma"/>
                <a:cs typeface="Tahoma"/>
              </a:rPr>
              <a:t>q 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quadl(</a:t>
            </a:r>
            <a:r>
              <a:rPr sz="1600" spc="-15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un,a,</a:t>
            </a:r>
            <a:r>
              <a:rPr sz="1600" spc="-20" dirty="0">
                <a:latin typeface="Tahoma"/>
                <a:cs typeface="Tahoma"/>
              </a:rPr>
              <a:t>b</a:t>
            </a:r>
            <a:r>
              <a:rPr sz="1600" dirty="0">
                <a:latin typeface="Tahoma"/>
                <a:cs typeface="Tahoma"/>
              </a:rPr>
              <a:t>,tol)</a:t>
            </a:r>
            <a:endParaRPr sz="1600">
              <a:latin typeface="Tahoma"/>
              <a:cs typeface="Tahoma"/>
            </a:endParaRPr>
          </a:p>
          <a:p>
            <a:pPr marL="927100" marR="3512185">
              <a:lnSpc>
                <a:spcPct val="120000"/>
              </a:lnSpc>
            </a:pPr>
            <a:r>
              <a:rPr sz="1600" dirty="0">
                <a:latin typeface="Tahoma"/>
                <a:cs typeface="Tahoma"/>
              </a:rPr>
              <a:t>q 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quadl(</a:t>
            </a:r>
            <a:r>
              <a:rPr sz="1600" spc="-15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un,a,</a:t>
            </a:r>
            <a:r>
              <a:rPr sz="1600" spc="-20" dirty="0">
                <a:latin typeface="Tahoma"/>
                <a:cs typeface="Tahoma"/>
              </a:rPr>
              <a:t>b</a:t>
            </a:r>
            <a:r>
              <a:rPr sz="1600" dirty="0">
                <a:latin typeface="Tahoma"/>
                <a:cs typeface="Tahoma"/>
              </a:rPr>
              <a:t>,tol,t</a:t>
            </a: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ace) [q,</a:t>
            </a:r>
            <a:r>
              <a:rPr sz="1600" spc="-20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cnt] =</a:t>
            </a:r>
            <a:r>
              <a:rPr sz="1600" spc="-5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quadl(</a:t>
            </a:r>
            <a:r>
              <a:rPr sz="1600" spc="-15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un,</a:t>
            </a:r>
            <a:r>
              <a:rPr sz="1600" spc="-5" dirty="0">
                <a:latin typeface="Tahoma"/>
                <a:cs typeface="Tahoma"/>
              </a:rPr>
              <a:t>a</a:t>
            </a:r>
            <a:r>
              <a:rPr sz="1600" dirty="0">
                <a:latin typeface="Tahoma"/>
                <a:cs typeface="Tahoma"/>
              </a:rPr>
              <a:t>,</a:t>
            </a:r>
            <a:r>
              <a:rPr sz="1600" spc="-20" dirty="0">
                <a:latin typeface="Tahoma"/>
                <a:cs typeface="Tahoma"/>
              </a:rPr>
              <a:t>b</a:t>
            </a:r>
            <a:r>
              <a:rPr sz="1600" dirty="0">
                <a:latin typeface="Tahoma"/>
                <a:cs typeface="Tahoma"/>
              </a:rPr>
              <a:t>,..</a:t>
            </a:r>
            <a:r>
              <a:rPr sz="1600" spc="-75" dirty="0">
                <a:latin typeface="Tahoma"/>
                <a:cs typeface="Tahoma"/>
              </a:rPr>
              <a:t>.</a:t>
            </a:r>
            <a:r>
              <a:rPr sz="1600" dirty="0">
                <a:latin typeface="Tahoma"/>
                <a:cs typeface="Tahoma"/>
              </a:rPr>
              <a:t>)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95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输入</a:t>
            </a:r>
            <a:r>
              <a:rPr sz="1600" spc="-5" dirty="0">
                <a:latin typeface="微软雅黑"/>
                <a:cs typeface="微软雅黑"/>
              </a:rPr>
              <a:t>量</a:t>
            </a:r>
            <a:r>
              <a:rPr sz="1600" spc="-20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un</a:t>
            </a:r>
            <a:r>
              <a:rPr sz="1600" dirty="0">
                <a:latin typeface="微软雅黑"/>
                <a:cs typeface="微软雅黑"/>
              </a:rPr>
              <a:t>为被积</a:t>
            </a:r>
            <a:r>
              <a:rPr sz="1600" spc="-10" dirty="0">
                <a:latin typeface="微软雅黑"/>
                <a:cs typeface="微软雅黑"/>
              </a:rPr>
              <a:t>函</a:t>
            </a:r>
            <a:r>
              <a:rPr sz="1600" dirty="0">
                <a:latin typeface="微软雅黑"/>
                <a:cs typeface="微软雅黑"/>
              </a:rPr>
              <a:t>数的</a:t>
            </a:r>
            <a:r>
              <a:rPr sz="1600" spc="-10" dirty="0">
                <a:latin typeface="微软雅黑"/>
                <a:cs typeface="微软雅黑"/>
              </a:rPr>
              <a:t>句</a:t>
            </a:r>
            <a:r>
              <a:rPr sz="1600" dirty="0">
                <a:latin typeface="微软雅黑"/>
                <a:cs typeface="微软雅黑"/>
              </a:rPr>
              <a:t>柄。</a:t>
            </a:r>
            <a:endParaRPr sz="1600">
              <a:latin typeface="微软雅黑"/>
              <a:cs typeface="微软雅黑"/>
            </a:endParaRPr>
          </a:p>
          <a:p>
            <a:pPr marL="927100">
              <a:lnSpc>
                <a:spcPct val="100000"/>
              </a:lnSpc>
              <a:spcBef>
                <a:spcPts val="385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输入</a:t>
            </a:r>
            <a:r>
              <a:rPr sz="1600" spc="-5" dirty="0">
                <a:latin typeface="微软雅黑"/>
                <a:cs typeface="微软雅黑"/>
              </a:rPr>
              <a:t>量</a:t>
            </a:r>
            <a:r>
              <a:rPr sz="1600" dirty="0">
                <a:latin typeface="Tahoma"/>
                <a:cs typeface="Tahoma"/>
              </a:rPr>
              <a:t>a,</a:t>
            </a:r>
            <a:r>
              <a:rPr sz="1600" spc="-10" dirty="0">
                <a:latin typeface="Tahoma"/>
                <a:cs typeface="Tahoma"/>
              </a:rPr>
              <a:t> </a:t>
            </a:r>
            <a:r>
              <a:rPr sz="1600" dirty="0">
                <a:latin typeface="Tahoma"/>
                <a:cs typeface="Tahoma"/>
              </a:rPr>
              <a:t>b</a:t>
            </a:r>
            <a:r>
              <a:rPr sz="1600" dirty="0">
                <a:latin typeface="微软雅黑"/>
                <a:cs typeface="微软雅黑"/>
              </a:rPr>
              <a:t>分别是积分的下限、和</a:t>
            </a:r>
            <a:r>
              <a:rPr sz="1600" spc="-10" dirty="0">
                <a:latin typeface="微软雅黑"/>
                <a:cs typeface="微软雅黑"/>
              </a:rPr>
              <a:t>上</a:t>
            </a:r>
            <a:r>
              <a:rPr sz="1600" dirty="0">
                <a:latin typeface="微软雅黑"/>
                <a:cs typeface="微软雅黑"/>
              </a:rPr>
              <a:t>限，</a:t>
            </a:r>
            <a:r>
              <a:rPr sz="1600" spc="-10" dirty="0">
                <a:latin typeface="微软雅黑"/>
                <a:cs typeface="微软雅黑"/>
              </a:rPr>
              <a:t>都</a:t>
            </a:r>
            <a:r>
              <a:rPr sz="1600" dirty="0">
                <a:latin typeface="微软雅黑"/>
                <a:cs typeface="微软雅黑"/>
              </a:rPr>
              <a:t>必须</a:t>
            </a:r>
            <a:r>
              <a:rPr sz="1600" spc="-10" dirty="0">
                <a:latin typeface="微软雅黑"/>
                <a:cs typeface="微软雅黑"/>
              </a:rPr>
              <a:t>是</a:t>
            </a:r>
            <a:r>
              <a:rPr sz="1600" dirty="0">
                <a:latin typeface="微软雅黑"/>
                <a:cs typeface="微软雅黑"/>
              </a:rPr>
              <a:t>确定</a:t>
            </a:r>
            <a:r>
              <a:rPr sz="1600" spc="-10" dirty="0">
                <a:latin typeface="微软雅黑"/>
                <a:cs typeface="微软雅黑"/>
              </a:rPr>
              <a:t>的</a:t>
            </a:r>
            <a:r>
              <a:rPr sz="1600" dirty="0">
                <a:latin typeface="微软雅黑"/>
                <a:cs typeface="微软雅黑"/>
              </a:rPr>
              <a:t>数值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80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前</a:t>
            </a:r>
            <a:r>
              <a:rPr sz="1600" dirty="0">
                <a:latin typeface="Tahoma"/>
                <a:cs typeface="Tahoma"/>
              </a:rPr>
              <a:t>3</a:t>
            </a:r>
            <a:r>
              <a:rPr sz="1600" dirty="0">
                <a:latin typeface="微软雅黑"/>
                <a:cs typeface="微软雅黑"/>
              </a:rPr>
              <a:t>个输入参数是调用积</a:t>
            </a:r>
            <a:r>
              <a:rPr sz="1600" spc="-10" dirty="0">
                <a:latin typeface="微软雅黑"/>
                <a:cs typeface="微软雅黑"/>
              </a:rPr>
              <a:t>分</a:t>
            </a:r>
            <a:r>
              <a:rPr sz="1600" dirty="0">
                <a:latin typeface="微软雅黑"/>
                <a:cs typeface="微软雅黑"/>
              </a:rPr>
              <a:t>指令</a:t>
            </a:r>
            <a:r>
              <a:rPr sz="1600" spc="-10" dirty="0">
                <a:latin typeface="微软雅黑"/>
                <a:cs typeface="微软雅黑"/>
              </a:rPr>
              <a:t>所</a:t>
            </a:r>
            <a:r>
              <a:rPr sz="1600" dirty="0">
                <a:latin typeface="微软雅黑"/>
                <a:cs typeface="微软雅黑"/>
              </a:rPr>
              <a:t>必须</a:t>
            </a:r>
            <a:r>
              <a:rPr sz="1600" spc="-10" dirty="0">
                <a:latin typeface="微软雅黑"/>
                <a:cs typeface="微软雅黑"/>
              </a:rPr>
              <a:t>的</a:t>
            </a:r>
            <a:r>
              <a:rPr sz="1600" dirty="0">
                <a:latin typeface="微软雅黑"/>
                <a:cs typeface="微软雅黑"/>
              </a:rPr>
              <a:t>，其</a:t>
            </a:r>
            <a:r>
              <a:rPr sz="1600" spc="-10" dirty="0">
                <a:latin typeface="微软雅黑"/>
                <a:cs typeface="微软雅黑"/>
              </a:rPr>
              <a:t>他</a:t>
            </a:r>
            <a:r>
              <a:rPr sz="1600" dirty="0">
                <a:latin typeface="微软雅黑"/>
                <a:cs typeface="微软雅黑"/>
              </a:rPr>
              <a:t>可以</a:t>
            </a:r>
            <a:r>
              <a:rPr sz="1600" spc="-10" dirty="0">
                <a:latin typeface="微软雅黑"/>
                <a:cs typeface="微软雅黑"/>
              </a:rPr>
              <a:t>缺</a:t>
            </a:r>
            <a:r>
              <a:rPr sz="1600" dirty="0">
                <a:latin typeface="微软雅黑"/>
                <a:cs typeface="微软雅黑"/>
              </a:rPr>
              <a:t>省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84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输入</a:t>
            </a:r>
            <a:r>
              <a:rPr sz="1600" spc="-5" dirty="0">
                <a:latin typeface="微软雅黑"/>
                <a:cs typeface="微软雅黑"/>
              </a:rPr>
              <a:t>量</a:t>
            </a:r>
            <a:r>
              <a:rPr sz="1600" dirty="0">
                <a:latin typeface="Tahoma"/>
                <a:cs typeface="Tahoma"/>
              </a:rPr>
              <a:t>to</a:t>
            </a:r>
            <a:r>
              <a:rPr sz="1600" spc="-5" dirty="0">
                <a:latin typeface="Tahoma"/>
                <a:cs typeface="Tahoma"/>
              </a:rPr>
              <a:t>l</a:t>
            </a:r>
            <a:r>
              <a:rPr sz="1600" dirty="0">
                <a:latin typeface="微软雅黑"/>
                <a:cs typeface="微软雅黑"/>
              </a:rPr>
              <a:t>是一个标量，控制绝对</a:t>
            </a:r>
            <a:r>
              <a:rPr sz="1600" spc="-10" dirty="0">
                <a:latin typeface="微软雅黑"/>
                <a:cs typeface="微软雅黑"/>
              </a:rPr>
              <a:t>误</a:t>
            </a:r>
            <a:r>
              <a:rPr sz="1600" dirty="0">
                <a:latin typeface="微软雅黑"/>
                <a:cs typeface="微软雅黑"/>
              </a:rPr>
              <a:t>差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80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输入</a:t>
            </a:r>
            <a:r>
              <a:rPr sz="1600" spc="-5" dirty="0">
                <a:latin typeface="微软雅黑"/>
                <a:cs typeface="微软雅黑"/>
              </a:rPr>
              <a:t>量</a:t>
            </a:r>
            <a:r>
              <a:rPr sz="1600" dirty="0">
                <a:latin typeface="Tahoma"/>
                <a:cs typeface="Tahoma"/>
              </a:rPr>
              <a:t>t</a:t>
            </a:r>
            <a:r>
              <a:rPr sz="1600" spc="-35" dirty="0">
                <a:latin typeface="Tahoma"/>
                <a:cs typeface="Tahoma"/>
              </a:rPr>
              <a:t>r</a:t>
            </a:r>
            <a:r>
              <a:rPr sz="1600" dirty="0">
                <a:latin typeface="Tahoma"/>
                <a:cs typeface="Tahoma"/>
              </a:rPr>
              <a:t>ace</a:t>
            </a:r>
            <a:r>
              <a:rPr sz="1600" dirty="0">
                <a:latin typeface="微软雅黑"/>
                <a:cs typeface="微软雅黑"/>
              </a:rPr>
              <a:t>为非</a:t>
            </a:r>
            <a:r>
              <a:rPr sz="1600" dirty="0">
                <a:latin typeface="Tahoma"/>
                <a:cs typeface="Tahoma"/>
              </a:rPr>
              <a:t>0</a:t>
            </a:r>
            <a:r>
              <a:rPr sz="1600" dirty="0">
                <a:latin typeface="微软雅黑"/>
                <a:cs typeface="微软雅黑"/>
              </a:rPr>
              <a:t>值</a:t>
            </a:r>
            <a:r>
              <a:rPr sz="1600" spc="-10" dirty="0">
                <a:latin typeface="微软雅黑"/>
                <a:cs typeface="微软雅黑"/>
              </a:rPr>
              <a:t>时</a:t>
            </a:r>
            <a:r>
              <a:rPr sz="1600" dirty="0">
                <a:latin typeface="微软雅黑"/>
                <a:cs typeface="微软雅黑"/>
              </a:rPr>
              <a:t>，将</a:t>
            </a:r>
            <a:r>
              <a:rPr sz="1600" spc="-10" dirty="0">
                <a:latin typeface="微软雅黑"/>
                <a:cs typeface="微软雅黑"/>
              </a:rPr>
              <a:t>随</a:t>
            </a:r>
            <a:r>
              <a:rPr sz="1600" dirty="0">
                <a:latin typeface="微软雅黑"/>
                <a:cs typeface="微软雅黑"/>
              </a:rPr>
              <a:t>积分</a:t>
            </a:r>
            <a:r>
              <a:rPr sz="1600" spc="-10" dirty="0">
                <a:latin typeface="微软雅黑"/>
                <a:cs typeface="微软雅黑"/>
              </a:rPr>
              <a:t>的</a:t>
            </a:r>
            <a:r>
              <a:rPr sz="1600" dirty="0">
                <a:latin typeface="微软雅黑"/>
                <a:cs typeface="微软雅黑"/>
              </a:rPr>
              <a:t>进程</a:t>
            </a:r>
            <a:r>
              <a:rPr sz="1600" spc="-10" dirty="0">
                <a:latin typeface="微软雅黑"/>
                <a:cs typeface="微软雅黑"/>
              </a:rPr>
              <a:t>逐</a:t>
            </a:r>
            <a:r>
              <a:rPr sz="1600" dirty="0">
                <a:latin typeface="微软雅黑"/>
                <a:cs typeface="微软雅黑"/>
              </a:rPr>
              <a:t>点画</a:t>
            </a:r>
            <a:r>
              <a:rPr sz="1600" spc="-10" dirty="0">
                <a:latin typeface="微软雅黑"/>
                <a:cs typeface="微软雅黑"/>
              </a:rPr>
              <a:t>出</a:t>
            </a:r>
            <a:r>
              <a:rPr sz="1600" dirty="0">
                <a:latin typeface="微软雅黑"/>
                <a:cs typeface="微软雅黑"/>
              </a:rPr>
              <a:t>被积</a:t>
            </a:r>
            <a:r>
              <a:rPr sz="1600" spc="-10" dirty="0">
                <a:latin typeface="微软雅黑"/>
                <a:cs typeface="微软雅黑"/>
              </a:rPr>
              <a:t>分</a:t>
            </a:r>
            <a:r>
              <a:rPr sz="1600" dirty="0">
                <a:latin typeface="微软雅黑"/>
                <a:cs typeface="微软雅黑"/>
              </a:rPr>
              <a:t>函数</a:t>
            </a:r>
            <a:r>
              <a:rPr sz="1600" spc="-10" dirty="0">
                <a:latin typeface="Tahoma"/>
                <a:cs typeface="Tahoma"/>
              </a:rPr>
              <a:t>;</a:t>
            </a:r>
            <a:endParaRPr sz="1600">
              <a:latin typeface="Tahoma"/>
              <a:cs typeface="Tahoma"/>
            </a:endParaRPr>
          </a:p>
          <a:p>
            <a:pPr marL="927100">
              <a:lnSpc>
                <a:spcPct val="100000"/>
              </a:lnSpc>
              <a:spcBef>
                <a:spcPts val="384"/>
              </a:spcBef>
              <a:tabLst>
                <a:tab pos="1383665" algn="l"/>
              </a:tabLst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1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600" dirty="0">
                <a:latin typeface="微软雅黑"/>
                <a:cs typeface="微软雅黑"/>
              </a:rPr>
              <a:t>输出参</a:t>
            </a:r>
            <a:r>
              <a:rPr sz="1600" spc="-5" dirty="0">
                <a:latin typeface="微软雅黑"/>
                <a:cs typeface="微软雅黑"/>
              </a:rPr>
              <a:t>数</a:t>
            </a:r>
            <a:r>
              <a:rPr sz="1600" spc="-20" dirty="0">
                <a:latin typeface="Tahoma"/>
                <a:cs typeface="Tahoma"/>
              </a:rPr>
              <a:t>f</a:t>
            </a:r>
            <a:r>
              <a:rPr sz="1600" dirty="0">
                <a:latin typeface="Tahoma"/>
                <a:cs typeface="Tahoma"/>
              </a:rPr>
              <a:t>cn</a:t>
            </a:r>
            <a:r>
              <a:rPr sz="1600" spc="-5" dirty="0">
                <a:latin typeface="Tahoma"/>
                <a:cs typeface="Tahoma"/>
              </a:rPr>
              <a:t>t</a:t>
            </a:r>
            <a:r>
              <a:rPr sz="1600" dirty="0">
                <a:latin typeface="微软雅黑"/>
                <a:cs typeface="微软雅黑"/>
              </a:rPr>
              <a:t>返回函数的执行</a:t>
            </a:r>
            <a:r>
              <a:rPr sz="1600" spc="-10" dirty="0">
                <a:latin typeface="微软雅黑"/>
                <a:cs typeface="微软雅黑"/>
              </a:rPr>
              <a:t>次</a:t>
            </a:r>
            <a:r>
              <a:rPr sz="1600" dirty="0">
                <a:latin typeface="微软雅黑"/>
                <a:cs typeface="微软雅黑"/>
              </a:rPr>
              <a:t>数。</a:t>
            </a:r>
            <a:endParaRPr sz="1600">
              <a:latin typeface="微软雅黑"/>
              <a:cs typeface="微软雅黑"/>
            </a:endParaRPr>
          </a:p>
          <a:p>
            <a:pPr marL="927100">
              <a:lnSpc>
                <a:spcPct val="100000"/>
              </a:lnSpc>
              <a:spcBef>
                <a:spcPts val="384"/>
              </a:spcBef>
            </a:pPr>
            <a:r>
              <a:rPr sz="1600" spc="-5" dirty="0">
                <a:solidFill>
                  <a:srgbClr val="990033"/>
                </a:solidFill>
                <a:latin typeface="Tahoma"/>
                <a:cs typeface="Tahoma"/>
              </a:rPr>
              <a:t>Not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e</a:t>
            </a:r>
            <a:r>
              <a:rPr sz="1600" dirty="0">
                <a:solidFill>
                  <a:srgbClr val="990033"/>
                </a:solidFill>
                <a:latin typeface="微软雅黑"/>
                <a:cs typeface="微软雅黑"/>
              </a:rPr>
              <a:t>：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quad</a:t>
            </a:r>
            <a:r>
              <a:rPr sz="1600" dirty="0">
                <a:solidFill>
                  <a:srgbClr val="990033"/>
                </a:solidFill>
                <a:latin typeface="微软雅黑"/>
                <a:cs typeface="微软雅黑"/>
              </a:rPr>
              <a:t>的</a:t>
            </a:r>
            <a:r>
              <a:rPr sz="1600" spc="-10" dirty="0">
                <a:solidFill>
                  <a:srgbClr val="990033"/>
                </a:solidFill>
                <a:latin typeface="微软雅黑"/>
                <a:cs typeface="微软雅黑"/>
              </a:rPr>
              <a:t>调</a:t>
            </a:r>
            <a:r>
              <a:rPr sz="1600" dirty="0">
                <a:solidFill>
                  <a:srgbClr val="990033"/>
                </a:solidFill>
                <a:latin typeface="微软雅黑"/>
                <a:cs typeface="微软雅黑"/>
              </a:rPr>
              <a:t>用格</a:t>
            </a:r>
            <a:r>
              <a:rPr sz="1600" spc="-10" dirty="0">
                <a:solidFill>
                  <a:srgbClr val="990033"/>
                </a:solidFill>
                <a:latin typeface="微软雅黑"/>
                <a:cs typeface="微软雅黑"/>
              </a:rPr>
              <a:t>式</a:t>
            </a:r>
            <a:r>
              <a:rPr sz="1600" dirty="0">
                <a:solidFill>
                  <a:srgbClr val="990033"/>
                </a:solidFill>
                <a:latin typeface="微软雅黑"/>
                <a:cs typeface="微软雅黑"/>
              </a:rPr>
              <a:t>与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qu</a:t>
            </a:r>
            <a:r>
              <a:rPr sz="1600" spc="-5" dirty="0">
                <a:solidFill>
                  <a:srgbClr val="990033"/>
                </a:solidFill>
                <a:latin typeface="Tahoma"/>
                <a:cs typeface="Tahoma"/>
              </a:rPr>
              <a:t>a</a:t>
            </a:r>
            <a:r>
              <a:rPr sz="1600" dirty="0">
                <a:solidFill>
                  <a:srgbClr val="990033"/>
                </a:solidFill>
                <a:latin typeface="Tahoma"/>
                <a:cs typeface="Tahoma"/>
              </a:rPr>
              <a:t>d</a:t>
            </a:r>
            <a:r>
              <a:rPr sz="1600" spc="-5" dirty="0">
                <a:solidFill>
                  <a:srgbClr val="990033"/>
                </a:solidFill>
                <a:latin typeface="Tahoma"/>
                <a:cs typeface="Tahoma"/>
              </a:rPr>
              <a:t>l</a:t>
            </a:r>
            <a:r>
              <a:rPr sz="1600" dirty="0">
                <a:solidFill>
                  <a:srgbClr val="990033"/>
                </a:solidFill>
                <a:latin typeface="微软雅黑"/>
                <a:cs typeface="微软雅黑"/>
              </a:rPr>
              <a:t>相同</a:t>
            </a:r>
            <a:endParaRPr sz="16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9805">
              <a:lnSpc>
                <a:spcPts val="4315"/>
              </a:lnSpc>
            </a:pPr>
            <a:r>
              <a:rPr spc="-20" dirty="0"/>
              <a:t>6.3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数值积分（续）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94690" y="1181100"/>
            <a:ext cx="4723765" cy="618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latin typeface="微软雅黑"/>
                <a:cs typeface="微软雅黑"/>
              </a:rPr>
              <a:t>举例：求定积分</a:t>
            </a:r>
            <a:r>
              <a:rPr sz="2800" spc="40" dirty="0">
                <a:latin typeface="微软雅黑"/>
                <a:cs typeface="微软雅黑"/>
              </a:rPr>
              <a:t> </a:t>
            </a:r>
            <a:r>
              <a:rPr sz="3525" b="1" i="1" baseline="5910" dirty="0">
                <a:latin typeface="Times New Roman"/>
                <a:cs typeface="Times New Roman"/>
              </a:rPr>
              <a:t>I</a:t>
            </a:r>
            <a:r>
              <a:rPr sz="3525" b="1" i="1" spc="247" baseline="5910" dirty="0">
                <a:latin typeface="Times New Roman"/>
                <a:cs typeface="Times New Roman"/>
              </a:rPr>
              <a:t> </a:t>
            </a:r>
            <a:r>
              <a:rPr sz="3525" baseline="5910" dirty="0">
                <a:latin typeface="Symbol"/>
                <a:cs typeface="Symbol"/>
              </a:rPr>
              <a:t></a:t>
            </a:r>
            <a:r>
              <a:rPr sz="3525" spc="60" baseline="5910" dirty="0">
                <a:latin typeface="Times New Roman"/>
                <a:cs typeface="Times New Roman"/>
              </a:rPr>
              <a:t> </a:t>
            </a:r>
            <a:r>
              <a:rPr sz="5325" spc="-15" baseline="-9389" dirty="0">
                <a:latin typeface="Symbol"/>
                <a:cs typeface="Symbol"/>
              </a:rPr>
              <a:t></a:t>
            </a:r>
            <a:r>
              <a:rPr sz="5325" spc="382" baseline="-9389" dirty="0">
                <a:latin typeface="Times New Roman"/>
                <a:cs typeface="Times New Roman"/>
              </a:rPr>
              <a:t> </a:t>
            </a:r>
            <a:r>
              <a:rPr sz="3525" b="1" i="1" spc="209" baseline="5910" dirty="0">
                <a:latin typeface="Times New Roman"/>
                <a:cs typeface="Times New Roman"/>
              </a:rPr>
              <a:t>e</a:t>
            </a:r>
            <a:r>
              <a:rPr sz="2025" spc="7" baseline="53497" dirty="0">
                <a:latin typeface="Symbol"/>
                <a:cs typeface="Symbol"/>
              </a:rPr>
              <a:t></a:t>
            </a:r>
            <a:r>
              <a:rPr sz="2025" spc="-135" baseline="53497" dirty="0">
                <a:latin typeface="Times New Roman"/>
                <a:cs typeface="Times New Roman"/>
              </a:rPr>
              <a:t> </a:t>
            </a:r>
            <a:r>
              <a:rPr sz="2025" b="1" i="1" spc="7" baseline="53497" dirty="0">
                <a:latin typeface="Times New Roman"/>
                <a:cs typeface="Times New Roman"/>
              </a:rPr>
              <a:t>x</a:t>
            </a:r>
            <a:r>
              <a:rPr sz="2025" b="1" i="1" baseline="53497" dirty="0">
                <a:latin typeface="Times New Roman"/>
                <a:cs typeface="Times New Roman"/>
              </a:rPr>
              <a:t> </a:t>
            </a:r>
            <a:r>
              <a:rPr sz="2025" b="1" i="1" spc="135" baseline="53497" dirty="0">
                <a:latin typeface="Times New Roman"/>
                <a:cs typeface="Times New Roman"/>
              </a:rPr>
              <a:t> </a:t>
            </a:r>
            <a:r>
              <a:rPr sz="3525" b="1" i="1" spc="-30" baseline="5910" dirty="0">
                <a:latin typeface="Times New Roman"/>
                <a:cs typeface="Times New Roman"/>
              </a:rPr>
              <a:t>d</a:t>
            </a:r>
            <a:r>
              <a:rPr sz="3525" b="1" i="1" baseline="5910" dirty="0">
                <a:latin typeface="Times New Roman"/>
                <a:cs typeface="Times New Roman"/>
              </a:rPr>
              <a:t>x</a:t>
            </a:r>
            <a:endParaRPr sz="3525" baseline="591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1889" y="2239517"/>
            <a:ext cx="4344035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M</a:t>
            </a:r>
            <a:r>
              <a:rPr sz="2400" spc="-160" dirty="0">
                <a:latin typeface="Tahoma"/>
                <a:cs typeface="Tahoma"/>
              </a:rPr>
              <a:t>A</a:t>
            </a:r>
            <a:r>
              <a:rPr sz="2400" spc="-15" dirty="0">
                <a:latin typeface="Tahoma"/>
                <a:cs typeface="Tahoma"/>
              </a:rPr>
              <a:t>T</a:t>
            </a:r>
            <a:r>
              <a:rPr sz="2400" spc="-65" dirty="0">
                <a:latin typeface="Tahoma"/>
                <a:cs typeface="Tahoma"/>
              </a:rPr>
              <a:t>L</a:t>
            </a:r>
            <a:r>
              <a:rPr sz="2400" spc="-15" dirty="0">
                <a:latin typeface="Tahoma"/>
                <a:cs typeface="Tahoma"/>
              </a:rPr>
              <a:t>A</a:t>
            </a:r>
            <a:r>
              <a:rPr sz="2400" spc="-10" dirty="0">
                <a:latin typeface="Tahoma"/>
                <a:cs typeface="Tahoma"/>
              </a:rPr>
              <a:t>B</a:t>
            </a:r>
            <a:r>
              <a:rPr sz="2400" dirty="0">
                <a:latin typeface="微软雅黑"/>
                <a:cs typeface="微软雅黑"/>
              </a:rPr>
              <a:t>指令</a:t>
            </a:r>
            <a:r>
              <a:rPr sz="2400" spc="-15" dirty="0">
                <a:latin typeface="Tahoma"/>
                <a:cs typeface="Tahoma"/>
              </a:rPr>
              <a:t>qua</a:t>
            </a:r>
            <a:r>
              <a:rPr sz="2400" spc="-20" dirty="0">
                <a:latin typeface="Tahoma"/>
                <a:cs typeface="Tahoma"/>
              </a:rPr>
              <a:t>d</a:t>
            </a:r>
            <a:r>
              <a:rPr sz="2400" dirty="0">
                <a:latin typeface="微软雅黑"/>
                <a:cs typeface="微软雅黑"/>
              </a:rPr>
              <a:t>和</a:t>
            </a:r>
            <a:r>
              <a:rPr sz="2400" spc="-15" dirty="0">
                <a:latin typeface="Tahoma"/>
                <a:cs typeface="Tahoma"/>
              </a:rPr>
              <a:t>quadl</a:t>
            </a:r>
            <a:r>
              <a:rPr sz="2400" dirty="0">
                <a:latin typeface="微软雅黑"/>
                <a:cs typeface="微软雅黑"/>
              </a:rPr>
              <a:t>求积分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51889" y="2751582"/>
            <a:ext cx="4070350" cy="737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&gt;&gt;</a:t>
            </a:r>
            <a:r>
              <a:rPr sz="2400" spc="-35" dirty="0">
                <a:latin typeface="Tahoma"/>
                <a:cs typeface="Tahoma"/>
              </a:rPr>
              <a:t>f</a:t>
            </a:r>
            <a:r>
              <a:rPr sz="2400" spc="-15" dirty="0">
                <a:latin typeface="Tahoma"/>
                <a:cs typeface="Tahoma"/>
              </a:rPr>
              <a:t>un=i</a:t>
            </a:r>
            <a:r>
              <a:rPr sz="2400" spc="-10" dirty="0">
                <a:latin typeface="Tahoma"/>
                <a:cs typeface="Tahoma"/>
              </a:rPr>
              <a:t>nl</a:t>
            </a:r>
            <a:r>
              <a:rPr sz="2400" spc="-15" dirty="0">
                <a:latin typeface="Tahoma"/>
                <a:cs typeface="Tahoma"/>
              </a:rPr>
              <a:t>ine(</a:t>
            </a:r>
            <a:r>
              <a:rPr sz="2400" dirty="0">
                <a:latin typeface="Arial"/>
                <a:cs typeface="Arial"/>
              </a:rPr>
              <a:t>‘</a:t>
            </a:r>
            <a:r>
              <a:rPr sz="2400" dirty="0">
                <a:latin typeface="Tahoma"/>
                <a:cs typeface="Tahoma"/>
              </a:rPr>
              <a:t>ex</a:t>
            </a:r>
            <a:r>
              <a:rPr sz="2400" spc="5" dirty="0">
                <a:latin typeface="Tahoma"/>
                <a:cs typeface="Tahoma"/>
              </a:rPr>
              <a:t>p</a:t>
            </a:r>
            <a:r>
              <a:rPr sz="2400" spc="-10" dirty="0">
                <a:latin typeface="Tahoma"/>
                <a:cs typeface="Tahoma"/>
              </a:rPr>
              <a:t>(</a:t>
            </a:r>
            <a:r>
              <a:rPr sz="2400" spc="-60" dirty="0">
                <a:latin typeface="Tahoma"/>
                <a:cs typeface="Tahoma"/>
              </a:rPr>
              <a:t>-</a:t>
            </a:r>
            <a:r>
              <a:rPr sz="2400" spc="-15" dirty="0">
                <a:latin typeface="Tahoma"/>
                <a:cs typeface="Tahoma"/>
              </a:rPr>
              <a:t>x.*</a:t>
            </a:r>
            <a:r>
              <a:rPr sz="2400" spc="-10" dirty="0">
                <a:latin typeface="Tahoma"/>
                <a:cs typeface="Tahoma"/>
              </a:rPr>
              <a:t>x</a:t>
            </a:r>
            <a:r>
              <a:rPr sz="2400" spc="-5" dirty="0">
                <a:latin typeface="Tahoma"/>
                <a:cs typeface="Tahoma"/>
              </a:rPr>
              <a:t>)</a:t>
            </a:r>
            <a:r>
              <a:rPr sz="2400" dirty="0">
                <a:latin typeface="Arial"/>
                <a:cs typeface="Arial"/>
              </a:rPr>
              <a:t>’</a:t>
            </a:r>
            <a:r>
              <a:rPr sz="2400" spc="-15" dirty="0">
                <a:latin typeface="Tahoma"/>
                <a:cs typeface="Tahoma"/>
              </a:rPr>
              <a:t>,</a:t>
            </a:r>
            <a:r>
              <a:rPr sz="2400" dirty="0">
                <a:latin typeface="Arial"/>
                <a:cs typeface="Arial"/>
              </a:rPr>
              <a:t>‘</a:t>
            </a:r>
            <a:r>
              <a:rPr sz="2400" spc="5" dirty="0">
                <a:latin typeface="Tahoma"/>
                <a:cs typeface="Tahoma"/>
              </a:rPr>
              <a:t>x</a:t>
            </a:r>
            <a:r>
              <a:rPr sz="2400" spc="5" dirty="0">
                <a:latin typeface="Arial"/>
                <a:cs typeface="Arial"/>
              </a:rPr>
              <a:t>’</a:t>
            </a:r>
            <a:r>
              <a:rPr sz="2400" spc="-10" dirty="0">
                <a:latin typeface="Tahoma"/>
                <a:cs typeface="Tahoma"/>
              </a:rPr>
              <a:t>);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00"/>
              </a:lnSpc>
              <a:spcBef>
                <a:spcPts val="43"/>
              </a:spcBef>
            </a:pPr>
            <a:endParaRPr sz="500"/>
          </a:p>
          <a:p>
            <a:pPr marL="546100">
              <a:lnSpc>
                <a:spcPts val="2380"/>
              </a:lnSpc>
            </a:pP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必须的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90641" y="2802382"/>
            <a:ext cx="2772410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5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数组乘符号</a:t>
            </a:r>
            <a:r>
              <a:rPr sz="2000" spc="-10" dirty="0">
                <a:solidFill>
                  <a:srgbClr val="008000"/>
                </a:solidFill>
                <a:latin typeface="Tahoma"/>
                <a:cs typeface="Tahoma"/>
              </a:rPr>
              <a:t>.*</a:t>
            </a:r>
            <a:r>
              <a:rPr sz="2000" spc="-20" dirty="0">
                <a:solidFill>
                  <a:srgbClr val="008000"/>
                </a:solidFill>
                <a:latin typeface="微软雅黑"/>
                <a:cs typeface="微软雅黑"/>
              </a:rPr>
              <a:t>的采用是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51889" y="3629405"/>
            <a:ext cx="5822950" cy="1233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88360" algn="l"/>
              </a:tabLst>
            </a:pPr>
            <a:r>
              <a:rPr sz="2400" spc="-20" dirty="0">
                <a:latin typeface="Tahoma"/>
                <a:cs typeface="Tahoma"/>
              </a:rPr>
              <a:t>&gt;&gt;</a:t>
            </a:r>
            <a:r>
              <a:rPr sz="2400" spc="-40" dirty="0">
                <a:latin typeface="Tahoma"/>
                <a:cs typeface="Tahoma"/>
              </a:rPr>
              <a:t>I</a:t>
            </a:r>
            <a:r>
              <a:rPr sz="2400" spc="-15" dirty="0">
                <a:latin typeface="Tahoma"/>
                <a:cs typeface="Tahoma"/>
              </a:rPr>
              <a:t>sim=</a:t>
            </a:r>
            <a:r>
              <a:rPr sz="2400" spc="-15" dirty="0">
                <a:solidFill>
                  <a:srgbClr val="990033"/>
                </a:solidFill>
                <a:latin typeface="Tahoma"/>
                <a:cs typeface="Tahoma"/>
              </a:rPr>
              <a:t>qua</a:t>
            </a:r>
            <a:r>
              <a:rPr sz="2400" spc="-20" dirty="0">
                <a:solidFill>
                  <a:srgbClr val="990033"/>
                </a:solidFill>
                <a:latin typeface="Tahoma"/>
                <a:cs typeface="Tahoma"/>
              </a:rPr>
              <a:t>d</a:t>
            </a:r>
            <a:r>
              <a:rPr sz="2400" dirty="0">
                <a:latin typeface="Tahoma"/>
                <a:cs typeface="Tahoma"/>
              </a:rPr>
              <a:t>(</a:t>
            </a:r>
            <a:r>
              <a:rPr sz="2400" spc="-30" dirty="0">
                <a:latin typeface="Tahoma"/>
                <a:cs typeface="Tahoma"/>
              </a:rPr>
              <a:t>f</a:t>
            </a:r>
            <a:r>
              <a:rPr sz="2400" spc="-15" dirty="0">
                <a:latin typeface="Tahoma"/>
                <a:cs typeface="Tahoma"/>
              </a:rPr>
              <a:t>un,0,1),</a:t>
            </a:r>
            <a:r>
              <a:rPr sz="2400" dirty="0">
                <a:latin typeface="Tahoma"/>
                <a:cs typeface="Tahoma"/>
              </a:rPr>
              <a:t>	</a:t>
            </a:r>
            <a:r>
              <a:rPr sz="2400" spc="-15" dirty="0">
                <a:latin typeface="Tahoma"/>
                <a:cs typeface="Tahoma"/>
              </a:rPr>
              <a:t>I8</a:t>
            </a:r>
            <a:r>
              <a:rPr sz="2400" spc="-25" dirty="0">
                <a:latin typeface="Tahoma"/>
                <a:cs typeface="Tahoma"/>
              </a:rPr>
              <a:t>=</a:t>
            </a:r>
            <a:r>
              <a:rPr sz="2400" spc="-15" dirty="0">
                <a:solidFill>
                  <a:srgbClr val="990033"/>
                </a:solidFill>
                <a:latin typeface="Tahoma"/>
                <a:cs typeface="Tahoma"/>
              </a:rPr>
              <a:t>quadl</a:t>
            </a:r>
            <a:r>
              <a:rPr sz="2400" dirty="0">
                <a:latin typeface="Tahoma"/>
                <a:cs typeface="Tahoma"/>
              </a:rPr>
              <a:t>(</a:t>
            </a:r>
            <a:r>
              <a:rPr sz="2400" spc="-30" dirty="0">
                <a:latin typeface="Tahoma"/>
                <a:cs typeface="Tahoma"/>
              </a:rPr>
              <a:t>f</a:t>
            </a:r>
            <a:r>
              <a:rPr sz="2400" spc="-15" dirty="0">
                <a:latin typeface="Tahoma"/>
                <a:cs typeface="Tahoma"/>
              </a:rPr>
              <a:t>un,0,1)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000"/>
              </a:lnSpc>
              <a:spcBef>
                <a:spcPts val="24"/>
              </a:spcBef>
            </a:pPr>
            <a:endParaRPr sz="1000"/>
          </a:p>
          <a:p>
            <a:pPr marL="469900">
              <a:lnSpc>
                <a:spcPct val="100000"/>
              </a:lnSpc>
              <a:tabLst>
                <a:tab pos="1369060" algn="l"/>
              </a:tabLst>
            </a:pPr>
            <a:r>
              <a:rPr sz="2000" spc="-30" dirty="0">
                <a:solidFill>
                  <a:srgbClr val="2F39E8"/>
                </a:solidFill>
                <a:latin typeface="Tahoma"/>
                <a:cs typeface="Tahoma"/>
              </a:rPr>
              <a:t>I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sim</a:t>
            </a:r>
            <a:r>
              <a:rPr sz="200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2F39E8"/>
                </a:solidFill>
                <a:latin typeface="Tahoma"/>
                <a:cs typeface="Tahoma"/>
              </a:rPr>
              <a:t>	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0</a:t>
            </a:r>
            <a:r>
              <a:rPr sz="2000" spc="-60" dirty="0">
                <a:solidFill>
                  <a:srgbClr val="2F39E8"/>
                </a:solidFill>
                <a:latin typeface="Tahoma"/>
                <a:cs typeface="Tahoma"/>
              </a:rPr>
              <a:t>.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7468</a:t>
            </a:r>
            <a:endParaRPr sz="2000">
              <a:latin typeface="Tahoma"/>
              <a:cs typeface="Tahoma"/>
            </a:endParaRPr>
          </a:p>
          <a:p>
            <a:pPr>
              <a:lnSpc>
                <a:spcPts val="950"/>
              </a:lnSpc>
              <a:spcBef>
                <a:spcPts val="9"/>
              </a:spcBef>
            </a:pPr>
            <a:endParaRPr sz="950"/>
          </a:p>
          <a:p>
            <a:pPr marL="469900">
              <a:lnSpc>
                <a:spcPct val="100000"/>
              </a:lnSpc>
              <a:tabLst>
                <a:tab pos="1125855" algn="l"/>
              </a:tabLst>
            </a:pPr>
            <a:r>
              <a:rPr sz="2000" spc="-10" dirty="0">
                <a:solidFill>
                  <a:srgbClr val="2F39E8"/>
                </a:solidFill>
                <a:latin typeface="Tahoma"/>
                <a:cs typeface="Tahoma"/>
              </a:rPr>
              <a:t>I8 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=	0</a:t>
            </a:r>
            <a:r>
              <a:rPr sz="2000" spc="-65" dirty="0">
                <a:solidFill>
                  <a:srgbClr val="2F39E8"/>
                </a:solidFill>
                <a:latin typeface="Tahoma"/>
                <a:cs typeface="Tahoma"/>
              </a:rPr>
              <a:t>.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74</a:t>
            </a:r>
            <a:r>
              <a:rPr sz="2000" spc="-25" dirty="0">
                <a:solidFill>
                  <a:srgbClr val="2F39E8"/>
                </a:solidFill>
                <a:latin typeface="Tahoma"/>
                <a:cs typeface="Tahoma"/>
              </a:rPr>
              <a:t>6</a:t>
            </a:r>
            <a:r>
              <a:rPr sz="2000" spc="-15" dirty="0">
                <a:solidFill>
                  <a:srgbClr val="2F39E8"/>
                </a:solidFill>
                <a:latin typeface="Tahoma"/>
                <a:cs typeface="Tahoma"/>
              </a:rPr>
              <a:t>8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07556" y="1259503"/>
            <a:ext cx="88265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19611" y="1198464"/>
            <a:ext cx="112395" cy="218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="1" spc="5" dirty="0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83498" y="1592661"/>
            <a:ext cx="112395" cy="218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50" b="1" spc="5" dirty="0">
                <a:latin typeface="Times New Roman"/>
                <a:cs typeface="Times New Roman"/>
              </a:rPr>
              <a:t>0</a:t>
            </a:r>
            <a:endParaRPr sz="13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94967" y="252984"/>
            <a:ext cx="4451985" cy="607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785"/>
              </a:lnSpc>
            </a:pPr>
            <a:r>
              <a:rPr sz="4000" spc="-5" dirty="0">
                <a:solidFill>
                  <a:srgbClr val="333399"/>
                </a:solidFill>
                <a:latin typeface="Tahoma"/>
                <a:cs typeface="Tahoma"/>
              </a:rPr>
              <a:t>6.</a:t>
            </a:r>
            <a:r>
              <a:rPr sz="4000" dirty="0">
                <a:solidFill>
                  <a:srgbClr val="333399"/>
                </a:solidFill>
                <a:latin typeface="Tahoma"/>
                <a:cs typeface="Tahoma"/>
              </a:rPr>
              <a:t>3</a:t>
            </a:r>
            <a:r>
              <a:rPr sz="4000" spc="5" dirty="0">
                <a:solidFill>
                  <a:srgbClr val="333399"/>
                </a:solidFill>
                <a:latin typeface="Tahoma"/>
                <a:cs typeface="Tahoma"/>
              </a:rPr>
              <a:t> </a:t>
            </a:r>
            <a:r>
              <a:rPr sz="4000" dirty="0">
                <a:solidFill>
                  <a:srgbClr val="333399"/>
                </a:solidFill>
                <a:latin typeface="微软雅黑"/>
                <a:cs typeface="微软雅黑"/>
              </a:rPr>
              <a:t>数值积分（续）</a:t>
            </a:r>
            <a:endParaRPr sz="4000">
              <a:latin typeface="微软雅黑"/>
              <a:cs typeface="微软雅黑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4081" y="1674395"/>
            <a:ext cx="186965" cy="0"/>
          </a:xfrm>
          <a:custGeom>
            <a:avLst/>
            <a:gdLst/>
            <a:ahLst/>
            <a:cxnLst/>
            <a:rect l="l" t="t" r="r" b="b"/>
            <a:pathLst>
              <a:path w="186965">
                <a:moveTo>
                  <a:pt x="0" y="0"/>
                </a:moveTo>
                <a:lnTo>
                  <a:pt x="186965" y="0"/>
                </a:lnTo>
              </a:path>
            </a:pathLst>
          </a:custGeom>
          <a:ln w="1185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38404" y="1722645"/>
            <a:ext cx="24568" cy="29988"/>
          </a:xfrm>
          <a:custGeom>
            <a:avLst/>
            <a:gdLst/>
            <a:ahLst/>
            <a:cxnLst/>
            <a:rect l="l" t="t" r="r" b="b"/>
            <a:pathLst>
              <a:path w="24568" h="29988">
                <a:moveTo>
                  <a:pt x="0" y="29988"/>
                </a:moveTo>
                <a:lnTo>
                  <a:pt x="2456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63240" y="1722160"/>
            <a:ext cx="63512" cy="227825"/>
          </a:xfrm>
          <a:custGeom>
            <a:avLst/>
            <a:gdLst/>
            <a:ahLst/>
            <a:cxnLst/>
            <a:rect l="l" t="t" r="r" b="b"/>
            <a:pathLst>
              <a:path w="63512" h="227825">
                <a:moveTo>
                  <a:pt x="0" y="0"/>
                </a:moveTo>
                <a:lnTo>
                  <a:pt x="63512" y="227825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26752" y="1350913"/>
            <a:ext cx="68742" cy="599072"/>
          </a:xfrm>
          <a:custGeom>
            <a:avLst/>
            <a:gdLst/>
            <a:ahLst/>
            <a:cxnLst/>
            <a:rect l="l" t="t" r="r" b="b"/>
            <a:pathLst>
              <a:path w="68742" h="599072">
                <a:moveTo>
                  <a:pt x="0" y="599072"/>
                </a:moveTo>
                <a:lnTo>
                  <a:pt x="68742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95495" y="1350665"/>
            <a:ext cx="469724" cy="0"/>
          </a:xfrm>
          <a:custGeom>
            <a:avLst/>
            <a:gdLst/>
            <a:ahLst/>
            <a:cxnLst/>
            <a:rect l="l" t="t" r="r" b="b"/>
            <a:pathLst>
              <a:path w="469724">
                <a:moveTo>
                  <a:pt x="0" y="0"/>
                </a:moveTo>
                <a:lnTo>
                  <a:pt x="46972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31216" y="1341115"/>
            <a:ext cx="630474" cy="605363"/>
          </a:xfrm>
          <a:custGeom>
            <a:avLst/>
            <a:gdLst/>
            <a:ahLst/>
            <a:cxnLst/>
            <a:rect l="l" t="t" r="r" b="b"/>
            <a:pathLst>
              <a:path w="630474" h="605363">
                <a:moveTo>
                  <a:pt x="44527" y="392288"/>
                </a:moveTo>
                <a:lnTo>
                  <a:pt x="21178" y="392288"/>
                </a:lnTo>
                <a:lnTo>
                  <a:pt x="85214" y="605363"/>
                </a:lnTo>
                <a:lnTo>
                  <a:pt x="98018" y="605363"/>
                </a:lnTo>
                <a:lnTo>
                  <a:pt x="104439" y="549495"/>
                </a:lnTo>
                <a:lnTo>
                  <a:pt x="91750" y="549495"/>
                </a:lnTo>
                <a:lnTo>
                  <a:pt x="44527" y="392288"/>
                </a:lnTo>
                <a:close/>
              </a:path>
              <a:path w="630474" h="605363">
                <a:moveTo>
                  <a:pt x="630474" y="0"/>
                </a:moveTo>
                <a:lnTo>
                  <a:pt x="155262" y="0"/>
                </a:lnTo>
                <a:lnTo>
                  <a:pt x="91750" y="549495"/>
                </a:lnTo>
                <a:lnTo>
                  <a:pt x="104439" y="549495"/>
                </a:lnTo>
                <a:lnTo>
                  <a:pt x="166236" y="11847"/>
                </a:lnTo>
                <a:lnTo>
                  <a:pt x="630474" y="11847"/>
                </a:lnTo>
                <a:lnTo>
                  <a:pt x="630474" y="0"/>
                </a:lnTo>
                <a:close/>
              </a:path>
              <a:path w="630474" h="605363">
                <a:moveTo>
                  <a:pt x="35810" y="363269"/>
                </a:moveTo>
                <a:lnTo>
                  <a:pt x="0" y="405590"/>
                </a:lnTo>
                <a:lnTo>
                  <a:pt x="6535" y="410667"/>
                </a:lnTo>
                <a:lnTo>
                  <a:pt x="21178" y="392288"/>
                </a:lnTo>
                <a:lnTo>
                  <a:pt x="44527" y="392288"/>
                </a:lnTo>
                <a:lnTo>
                  <a:pt x="35810" y="3632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61617" y="1354582"/>
            <a:ext cx="3750310" cy="54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latin typeface="微软雅黑"/>
                <a:cs typeface="微软雅黑"/>
              </a:rPr>
              <a:t>举例：求解定积分</a:t>
            </a:r>
            <a:r>
              <a:rPr sz="2400" spc="-210" dirty="0">
                <a:latin typeface="微软雅黑"/>
                <a:cs typeface="微软雅黑"/>
              </a:rPr>
              <a:t> </a:t>
            </a:r>
            <a:r>
              <a:rPr sz="2850" b="1" i="1" spc="82" baseline="-4385" dirty="0">
                <a:latin typeface="Times New Roman"/>
                <a:cs typeface="Times New Roman"/>
              </a:rPr>
              <a:t>I</a:t>
            </a:r>
            <a:r>
              <a:rPr sz="2850" b="1" i="1" spc="284" baseline="-4385" dirty="0">
                <a:latin typeface="Times New Roman"/>
                <a:cs typeface="Times New Roman"/>
              </a:rPr>
              <a:t> </a:t>
            </a:r>
            <a:r>
              <a:rPr sz="2850" spc="120" baseline="-4385" dirty="0">
                <a:latin typeface="Symbol"/>
                <a:cs typeface="Symbol"/>
              </a:rPr>
              <a:t></a:t>
            </a:r>
            <a:r>
              <a:rPr sz="2850" spc="127" baseline="-4385" dirty="0">
                <a:latin typeface="Times New Roman"/>
                <a:cs typeface="Times New Roman"/>
              </a:rPr>
              <a:t> </a:t>
            </a:r>
            <a:r>
              <a:rPr sz="4275" spc="427" baseline="-16569" dirty="0">
                <a:latin typeface="Symbol"/>
                <a:cs typeface="Symbol"/>
              </a:rPr>
              <a:t></a:t>
            </a:r>
            <a:r>
              <a:rPr sz="1650" b="1" spc="60" baseline="65656" dirty="0">
                <a:latin typeface="Times New Roman"/>
                <a:cs typeface="Times New Roman"/>
              </a:rPr>
              <a:t>1</a:t>
            </a:r>
            <a:endParaRPr sz="1650" baseline="65656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18817" y="1923796"/>
            <a:ext cx="4349750" cy="39547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用</a:t>
            </a:r>
            <a:r>
              <a:rPr sz="2400" spc="-15" dirty="0">
                <a:latin typeface="Tahoma"/>
                <a:cs typeface="Tahoma"/>
              </a:rPr>
              <a:t>qua</a:t>
            </a:r>
            <a:r>
              <a:rPr sz="2400" spc="-20" dirty="0">
                <a:latin typeface="Tahoma"/>
                <a:cs typeface="Tahoma"/>
              </a:rPr>
              <a:t>d</a:t>
            </a:r>
            <a:r>
              <a:rPr sz="2400" dirty="0">
                <a:latin typeface="微软雅黑"/>
                <a:cs typeface="微软雅黑"/>
              </a:rPr>
              <a:t>指令求积分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400" spc="-20" dirty="0">
                <a:latin typeface="Tahoma"/>
                <a:cs typeface="Tahoma"/>
              </a:rPr>
              <a:t>&gt;&gt;</a:t>
            </a:r>
            <a:r>
              <a:rPr sz="2400" spc="-35" dirty="0">
                <a:latin typeface="Tahoma"/>
                <a:cs typeface="Tahoma"/>
              </a:rPr>
              <a:t>f</a:t>
            </a:r>
            <a:r>
              <a:rPr sz="2400" spc="-15" dirty="0">
                <a:latin typeface="Tahoma"/>
                <a:cs typeface="Tahoma"/>
              </a:rPr>
              <a:t>f=in</a:t>
            </a:r>
            <a:r>
              <a:rPr sz="2400" spc="-20" dirty="0">
                <a:latin typeface="Tahoma"/>
                <a:cs typeface="Tahoma"/>
              </a:rPr>
              <a:t>l</a:t>
            </a:r>
            <a:r>
              <a:rPr sz="2400" spc="-10" dirty="0">
                <a:latin typeface="Tahoma"/>
                <a:cs typeface="Tahoma"/>
              </a:rPr>
              <a:t>ine('s</a:t>
            </a:r>
            <a:r>
              <a:rPr sz="2400" spc="-15" dirty="0">
                <a:latin typeface="Tahoma"/>
                <a:cs typeface="Tahoma"/>
              </a:rPr>
              <a:t>qrt(log</a:t>
            </a:r>
            <a:r>
              <a:rPr sz="2400" dirty="0">
                <a:latin typeface="Tahoma"/>
                <a:cs typeface="Tahoma"/>
              </a:rPr>
              <a:t>(</a:t>
            </a:r>
            <a:r>
              <a:rPr sz="2400" spc="-20" dirty="0">
                <a:latin typeface="Tahoma"/>
                <a:cs typeface="Tahoma"/>
              </a:rPr>
              <a:t>1</a:t>
            </a:r>
            <a:r>
              <a:rPr sz="2400" spc="-10" dirty="0">
                <a:latin typeface="Tahoma"/>
                <a:cs typeface="Tahoma"/>
              </a:rPr>
              <a:t>./x)</a:t>
            </a:r>
            <a:r>
              <a:rPr sz="2400" spc="-5" dirty="0">
                <a:latin typeface="Tahoma"/>
                <a:cs typeface="Tahoma"/>
              </a:rPr>
              <a:t>)',</a:t>
            </a:r>
            <a:r>
              <a:rPr sz="2400" spc="-10" dirty="0">
                <a:latin typeface="Tahoma"/>
                <a:cs typeface="Tahoma"/>
              </a:rPr>
              <a:t>'x');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&gt;&gt;</a:t>
            </a:r>
            <a:r>
              <a:rPr sz="2400" spc="-30" dirty="0">
                <a:latin typeface="Tahoma"/>
                <a:cs typeface="Tahoma"/>
              </a:rPr>
              <a:t>I</a:t>
            </a:r>
            <a:r>
              <a:rPr sz="2400" dirty="0">
                <a:latin typeface="Tahoma"/>
                <a:cs typeface="Tahoma"/>
              </a:rPr>
              <a:t>sim=</a:t>
            </a:r>
            <a:r>
              <a:rPr sz="2400" spc="-5" dirty="0">
                <a:latin typeface="Tahoma"/>
                <a:cs typeface="Tahoma"/>
              </a:rPr>
              <a:t>q</a:t>
            </a:r>
            <a:r>
              <a:rPr sz="2400" dirty="0">
                <a:latin typeface="Tahoma"/>
                <a:cs typeface="Tahoma"/>
              </a:rPr>
              <a:t>uad</a:t>
            </a:r>
            <a:r>
              <a:rPr sz="2400" spc="-5" dirty="0">
                <a:latin typeface="Tahoma"/>
                <a:cs typeface="Tahoma"/>
              </a:rPr>
              <a:t>(</a:t>
            </a:r>
            <a:r>
              <a:rPr sz="2400" spc="-20" dirty="0">
                <a:latin typeface="Tahoma"/>
                <a:cs typeface="Tahoma"/>
              </a:rPr>
              <a:t>f</a:t>
            </a:r>
            <a:r>
              <a:rPr sz="2400" spc="-180" dirty="0">
                <a:latin typeface="Tahoma"/>
                <a:cs typeface="Tahoma"/>
              </a:rPr>
              <a:t>f</a:t>
            </a:r>
            <a:r>
              <a:rPr sz="2400" spc="-15" dirty="0">
                <a:latin typeface="Tahoma"/>
                <a:cs typeface="Tahoma"/>
              </a:rPr>
              <a:t>,</a:t>
            </a:r>
            <a:r>
              <a:rPr sz="2400" dirty="0">
                <a:latin typeface="Tahoma"/>
                <a:cs typeface="Tahoma"/>
              </a:rPr>
              <a:t>0,</a:t>
            </a:r>
            <a:r>
              <a:rPr sz="2400" spc="5" dirty="0">
                <a:latin typeface="Tahoma"/>
                <a:cs typeface="Tahoma"/>
              </a:rPr>
              <a:t>1</a:t>
            </a:r>
            <a:r>
              <a:rPr sz="2400" dirty="0">
                <a:latin typeface="Tahoma"/>
                <a:cs typeface="Tahoma"/>
              </a:rPr>
              <a:t>)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100"/>
              </a:lnSpc>
              <a:spcBef>
                <a:spcPts val="54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400" spc="-114" dirty="0">
                <a:solidFill>
                  <a:srgbClr val="2F39E8"/>
                </a:solidFill>
                <a:latin typeface="Tahoma"/>
                <a:cs typeface="Tahoma"/>
              </a:rPr>
              <a:t>W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arnin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g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: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Div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i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de 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by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ze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r</a:t>
            </a:r>
            <a:r>
              <a:rPr sz="2400" spc="-45" dirty="0">
                <a:solidFill>
                  <a:srgbClr val="2F39E8"/>
                </a:solidFill>
                <a:latin typeface="Tahoma"/>
                <a:cs typeface="Tahoma"/>
              </a:rPr>
              <a:t>o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.</a:t>
            </a:r>
            <a:endParaRPr sz="2400">
              <a:latin typeface="Tahoma"/>
              <a:cs typeface="Tahoma"/>
            </a:endParaRPr>
          </a:p>
          <a:p>
            <a:pPr marL="12700" marR="1388745">
              <a:lnSpc>
                <a:spcPct val="140000"/>
              </a:lnSpc>
            </a:pP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&gt; 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I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n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inl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i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nee</a:t>
            </a:r>
            <a:r>
              <a:rPr sz="2400" spc="-45" dirty="0">
                <a:solidFill>
                  <a:srgbClr val="2F39E8"/>
                </a:solidFill>
                <a:latin typeface="Tahoma"/>
                <a:cs typeface="Tahoma"/>
              </a:rPr>
              <a:t>v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al</a:t>
            </a:r>
            <a:r>
              <a:rPr sz="2400" spc="1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at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13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 In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2F39E8"/>
                </a:solidFill>
                <a:latin typeface="Tahoma"/>
                <a:cs typeface="Tahoma"/>
              </a:rPr>
              <a:t>inl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i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ne.subsref</a:t>
            </a:r>
            <a:r>
              <a:rPr sz="2400" spc="-5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at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25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 In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quad</a:t>
            </a:r>
            <a:r>
              <a:rPr sz="2400" dirty="0">
                <a:solidFill>
                  <a:srgbClr val="2F39E8"/>
                </a:solidFill>
                <a:latin typeface="Tahoma"/>
                <a:cs typeface="Tahoma"/>
              </a:rPr>
              <a:t> at </a:t>
            </a:r>
            <a:r>
              <a:rPr sz="2400" spc="-20" dirty="0">
                <a:solidFill>
                  <a:srgbClr val="2F39E8"/>
                </a:solidFill>
                <a:latin typeface="Tahoma"/>
                <a:cs typeface="Tahoma"/>
              </a:rPr>
              <a:t>63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400" spc="-30" dirty="0">
                <a:latin typeface="Tahoma"/>
                <a:cs typeface="Tahoma"/>
              </a:rPr>
              <a:t>I</a:t>
            </a:r>
            <a:r>
              <a:rPr sz="2400" spc="-15" dirty="0">
                <a:latin typeface="Tahoma"/>
                <a:cs typeface="Tahoma"/>
              </a:rPr>
              <a:t>sim</a:t>
            </a:r>
            <a:r>
              <a:rPr sz="2400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r>
              <a:rPr sz="2400" spc="10" dirty="0">
                <a:latin typeface="Tahoma"/>
                <a:cs typeface="Tahoma"/>
              </a:rPr>
              <a:t> </a:t>
            </a:r>
            <a:r>
              <a:rPr sz="2400" spc="-15" dirty="0">
                <a:latin typeface="Tahoma"/>
                <a:cs typeface="Tahoma"/>
              </a:rPr>
              <a:t>0.8</a:t>
            </a:r>
            <a:r>
              <a:rPr sz="2400" spc="-25" dirty="0">
                <a:latin typeface="Tahoma"/>
                <a:cs typeface="Tahoma"/>
              </a:rPr>
              <a:t>8</a:t>
            </a:r>
            <a:r>
              <a:rPr sz="2400" spc="-15" dirty="0">
                <a:latin typeface="Tahoma"/>
                <a:cs typeface="Tahoma"/>
              </a:rPr>
              <a:t>62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878944" y="1728900"/>
            <a:ext cx="101600" cy="180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b="1" spc="40" dirty="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86325" y="1601711"/>
            <a:ext cx="740410" cy="381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165" marR="6350" indent="-292100">
              <a:lnSpc>
                <a:spcPct val="63900"/>
              </a:lnSpc>
            </a:pPr>
            <a:r>
              <a:rPr sz="1900" b="1" spc="60" dirty="0">
                <a:latin typeface="Times New Roman"/>
                <a:cs typeface="Times New Roman"/>
              </a:rPr>
              <a:t>ln</a:t>
            </a:r>
            <a:r>
              <a:rPr sz="1900" b="1" spc="40" dirty="0">
                <a:latin typeface="Times New Roman"/>
                <a:cs typeface="Times New Roman"/>
              </a:rPr>
              <a:t> </a:t>
            </a:r>
            <a:r>
              <a:rPr sz="2850" b="1" spc="112" baseline="36549" dirty="0">
                <a:latin typeface="Times New Roman"/>
                <a:cs typeface="Times New Roman"/>
              </a:rPr>
              <a:t>1</a:t>
            </a:r>
            <a:r>
              <a:rPr sz="2850" b="1" spc="-240" baseline="36549" dirty="0">
                <a:latin typeface="Times New Roman"/>
                <a:cs typeface="Times New Roman"/>
              </a:rPr>
              <a:t> </a:t>
            </a:r>
            <a:r>
              <a:rPr sz="1900" b="1" i="1" spc="65" dirty="0">
                <a:latin typeface="Times New Roman"/>
                <a:cs typeface="Times New Roman"/>
              </a:rPr>
              <a:t>d</a:t>
            </a:r>
            <a:r>
              <a:rPr sz="1900" b="1" i="1" spc="75" dirty="0">
                <a:latin typeface="Times New Roman"/>
                <a:cs typeface="Times New Roman"/>
              </a:rPr>
              <a:t>x</a:t>
            </a:r>
            <a:r>
              <a:rPr sz="1900" b="1" i="1" spc="55" dirty="0">
                <a:latin typeface="Times New Roman"/>
                <a:cs typeface="Times New Roman"/>
              </a:rPr>
              <a:t> x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95705">
              <a:lnSpc>
                <a:spcPts val="4315"/>
              </a:lnSpc>
            </a:pPr>
            <a:r>
              <a:rPr spc="-20" dirty="0"/>
              <a:t>6.4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元素排序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279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8916" y="1315973"/>
            <a:ext cx="7409180" cy="3223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43180" indent="-323850">
              <a:lnSpc>
                <a:spcPct val="100000"/>
              </a:lnSpc>
            </a:pPr>
            <a:r>
              <a:rPr sz="2400" spc="-15" dirty="0">
                <a:latin typeface="Tahoma"/>
                <a:cs typeface="Tahoma"/>
              </a:rPr>
              <a:t>Matla</a:t>
            </a:r>
            <a:r>
              <a:rPr sz="2400" spc="-20" dirty="0">
                <a:latin typeface="Tahoma"/>
                <a:cs typeface="Tahoma"/>
              </a:rPr>
              <a:t>b</a:t>
            </a:r>
            <a:r>
              <a:rPr sz="2400" dirty="0">
                <a:latin typeface="微软雅黑"/>
                <a:cs typeface="微软雅黑"/>
              </a:rPr>
              <a:t>中对向量</a:t>
            </a:r>
            <a:r>
              <a:rPr sz="2400" spc="-20" dirty="0">
                <a:latin typeface="Tahoma"/>
                <a:cs typeface="Tahoma"/>
              </a:rPr>
              <a:t>X</a:t>
            </a:r>
            <a:r>
              <a:rPr sz="2400" dirty="0">
                <a:latin typeface="微软雅黑"/>
                <a:cs typeface="微软雅黑"/>
              </a:rPr>
              <a:t>排序的函数是</a:t>
            </a:r>
            <a:r>
              <a:rPr sz="2400" dirty="0">
                <a:latin typeface="Tahoma"/>
                <a:cs typeface="Tahoma"/>
              </a:rPr>
              <a:t>sort(X),</a:t>
            </a:r>
            <a:r>
              <a:rPr sz="2400" spc="5" dirty="0">
                <a:latin typeface="Tahoma"/>
                <a:cs typeface="Tahoma"/>
              </a:rPr>
              <a:t> </a:t>
            </a:r>
            <a:r>
              <a:rPr sz="2400" dirty="0">
                <a:latin typeface="微软雅黑"/>
                <a:cs typeface="微软雅黑"/>
              </a:rPr>
              <a:t>函数返回一个 对</a:t>
            </a:r>
            <a:r>
              <a:rPr sz="2400" spc="-20" dirty="0">
                <a:latin typeface="Tahoma"/>
                <a:cs typeface="Tahoma"/>
              </a:rPr>
              <a:t>X</a:t>
            </a:r>
            <a:r>
              <a:rPr sz="2400" dirty="0">
                <a:latin typeface="微软雅黑"/>
                <a:cs typeface="微软雅黑"/>
              </a:rPr>
              <a:t>中的元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素按升序排列的新向量。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622300" marR="6350" indent="-32385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sort</a:t>
            </a:r>
            <a:r>
              <a:rPr sz="2400" dirty="0">
                <a:latin typeface="微软雅黑"/>
                <a:cs typeface="微软雅黑"/>
              </a:rPr>
              <a:t>函数也可以对矩阵</a:t>
            </a:r>
            <a:r>
              <a:rPr sz="2400" spc="-15" dirty="0">
                <a:latin typeface="Tahoma"/>
                <a:cs typeface="Tahoma"/>
              </a:rPr>
              <a:t>A</a:t>
            </a:r>
            <a:r>
              <a:rPr sz="2400" spc="-15" dirty="0">
                <a:latin typeface="微软雅黑"/>
                <a:cs typeface="微软雅黑"/>
              </a:rPr>
              <a:t>的各列（或行）重新排序，其 调用格式为：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14"/>
              </a:spcBef>
            </a:pPr>
            <a:endParaRPr sz="550"/>
          </a:p>
          <a:p>
            <a:pPr marL="298450">
              <a:lnSpc>
                <a:spcPct val="100000"/>
              </a:lnSpc>
            </a:pP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[</a:t>
            </a:r>
            <a:r>
              <a:rPr sz="2400" spc="-330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,I]</a:t>
            </a:r>
            <a:r>
              <a:rPr sz="2400" spc="2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sort(A,dim)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38"/>
              </a:spcBef>
            </a:pPr>
            <a:endParaRPr sz="550"/>
          </a:p>
          <a:p>
            <a:pPr marL="29845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di</a:t>
            </a:r>
            <a:r>
              <a:rPr sz="2400" spc="-5" dirty="0">
                <a:latin typeface="Tahoma"/>
                <a:cs typeface="Tahoma"/>
              </a:rPr>
              <a:t>m</a:t>
            </a:r>
            <a:r>
              <a:rPr sz="2400" dirty="0">
                <a:latin typeface="Tahoma"/>
                <a:cs typeface="Tahoma"/>
              </a:rPr>
              <a:t>=1</a:t>
            </a:r>
            <a:r>
              <a:rPr sz="2400" spc="-10" dirty="0">
                <a:latin typeface="Tahoma"/>
                <a:cs typeface="Tahoma"/>
              </a:rPr>
              <a:t>,</a:t>
            </a:r>
            <a:r>
              <a:rPr sz="2400" dirty="0">
                <a:latin typeface="微软雅黑"/>
                <a:cs typeface="微软雅黑"/>
              </a:rPr>
              <a:t>按列排序</a:t>
            </a:r>
            <a:r>
              <a:rPr sz="2400" spc="-10" dirty="0">
                <a:latin typeface="微软雅黑"/>
                <a:cs typeface="微软雅黑"/>
              </a:rPr>
              <a:t>；</a:t>
            </a:r>
            <a:r>
              <a:rPr sz="2400" dirty="0">
                <a:latin typeface="Tahoma"/>
                <a:cs typeface="Tahoma"/>
              </a:rPr>
              <a:t>di</a:t>
            </a:r>
            <a:r>
              <a:rPr sz="2400" spc="-5" dirty="0">
                <a:latin typeface="Tahoma"/>
                <a:cs typeface="Tahoma"/>
              </a:rPr>
              <a:t>m</a:t>
            </a:r>
            <a:r>
              <a:rPr sz="2400" dirty="0">
                <a:latin typeface="Tahoma"/>
                <a:cs typeface="Tahoma"/>
              </a:rPr>
              <a:t>=2</a:t>
            </a:r>
            <a:r>
              <a:rPr sz="2400" spc="-10" dirty="0">
                <a:latin typeface="Tahoma"/>
                <a:cs typeface="Tahoma"/>
              </a:rPr>
              <a:t>,</a:t>
            </a:r>
            <a:r>
              <a:rPr sz="2400" spc="-5" dirty="0">
                <a:latin typeface="微软雅黑"/>
                <a:cs typeface="微软雅黑"/>
              </a:rPr>
              <a:t>按行排序</a:t>
            </a:r>
            <a:r>
              <a:rPr sz="2400" dirty="0">
                <a:latin typeface="微软雅黑"/>
                <a:cs typeface="微软雅黑"/>
              </a:rPr>
              <a:t>，</a:t>
            </a:r>
            <a:r>
              <a:rPr sz="2400" spc="-5" dirty="0">
                <a:latin typeface="Tahoma"/>
                <a:cs typeface="Tahoma"/>
              </a:rPr>
              <a:t>Y</a:t>
            </a:r>
            <a:r>
              <a:rPr sz="2400" spc="-5" dirty="0">
                <a:latin typeface="微软雅黑"/>
                <a:cs typeface="微软雅黑"/>
              </a:rPr>
              <a:t>是排序后的矩</a:t>
            </a:r>
            <a:endParaRPr sz="2400">
              <a:latin typeface="微软雅黑"/>
              <a:cs typeface="微软雅黑"/>
            </a:endParaRPr>
          </a:p>
          <a:p>
            <a:pPr marR="4344670" algn="ctr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阵，</a:t>
            </a:r>
            <a:r>
              <a:rPr sz="2400" spc="-5" dirty="0">
                <a:latin typeface="Tahoma"/>
                <a:cs typeface="Tahoma"/>
              </a:rPr>
              <a:t>I</a:t>
            </a:r>
            <a:r>
              <a:rPr sz="2400" dirty="0">
                <a:latin typeface="微软雅黑"/>
                <a:cs typeface="微软雅黑"/>
              </a:rPr>
              <a:t>记录</a:t>
            </a:r>
            <a:r>
              <a:rPr sz="2400" spc="-5" dirty="0">
                <a:latin typeface="Tahoma"/>
                <a:cs typeface="Tahoma"/>
              </a:rPr>
              <a:t>Y</a:t>
            </a:r>
            <a:r>
              <a:rPr sz="2400" dirty="0">
                <a:latin typeface="微软雅黑"/>
                <a:cs typeface="微软雅黑"/>
              </a:rPr>
              <a:t>中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54042" y="5482222"/>
            <a:ext cx="447040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925" dirty="0">
                <a:latin typeface="Symbol"/>
                <a:cs typeface="Symbol"/>
              </a:rPr>
              <a:t></a:t>
            </a:r>
            <a:r>
              <a:rPr sz="3600" spc="-22" baseline="-13888" dirty="0">
                <a:latin typeface="Symbol"/>
                <a:cs typeface="Symbol"/>
              </a:rPr>
              <a:t></a:t>
            </a:r>
            <a:r>
              <a:rPr sz="2400" b="1" dirty="0">
                <a:latin typeface="Times New Roman"/>
                <a:cs typeface="Times New Roman"/>
              </a:rPr>
              <a:t>13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40179" y="5482222"/>
            <a:ext cx="1157605" cy="448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0385" algn="l"/>
              </a:tabLst>
            </a:pPr>
            <a:r>
              <a:rPr sz="2400" b="1" dirty="0">
                <a:latin typeface="Times New Roman"/>
                <a:cs typeface="Times New Roman"/>
              </a:rPr>
              <a:t>7	</a:t>
            </a:r>
            <a:r>
              <a:rPr sz="2400" spc="20" dirty="0">
                <a:latin typeface="Symbol"/>
                <a:cs typeface="Symbol"/>
              </a:rPr>
              <a:t></a:t>
            </a: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80" dirty="0">
                <a:latin typeface="Times New Roman"/>
                <a:cs typeface="Times New Roman"/>
              </a:rPr>
              <a:t>3</a:t>
            </a:r>
            <a:r>
              <a:rPr sz="2400" spc="-925" dirty="0">
                <a:latin typeface="Symbol"/>
                <a:cs typeface="Symbol"/>
              </a:rPr>
              <a:t></a:t>
            </a:r>
            <a:r>
              <a:rPr sz="3600" baseline="-13888" dirty="0">
                <a:latin typeface="Symbol"/>
                <a:cs typeface="Symbol"/>
              </a:rPr>
              <a:t></a:t>
            </a:r>
            <a:endParaRPr sz="3600" baseline="-13888">
              <a:latin typeface="Symbol"/>
              <a:cs typeface="Symbo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66216" y="4560404"/>
          <a:ext cx="6544137" cy="8977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29248"/>
                <a:gridCol w="722300"/>
                <a:gridCol w="462518"/>
                <a:gridCol w="230070"/>
              </a:tblGrid>
              <a:tr h="383372">
                <a:tc>
                  <a:txBody>
                    <a:bodyPr/>
                    <a:lstStyle/>
                    <a:p>
                      <a:pPr marL="25400">
                        <a:lnSpc>
                          <a:spcPts val="2645"/>
                        </a:lnSpc>
                        <a:tabLst>
                          <a:tab pos="4599940" algn="l"/>
                        </a:tabLst>
                      </a:pPr>
                      <a:r>
                        <a:rPr sz="2400" dirty="0">
                          <a:latin typeface="微软雅黑"/>
                          <a:cs typeface="微软雅黑"/>
                        </a:rPr>
                        <a:t>的元素在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A</a:t>
                      </a:r>
                      <a:r>
                        <a:rPr sz="2400" dirty="0">
                          <a:latin typeface="微软雅黑"/>
                          <a:cs typeface="微软雅黑"/>
                        </a:rPr>
                        <a:t>中的位置。	</a:t>
                      </a:r>
                      <a:r>
                        <a:rPr sz="3600" baseline="3472" dirty="0">
                          <a:latin typeface="Symbol"/>
                          <a:cs typeface="Symbol"/>
                        </a:rPr>
                        <a:t></a:t>
                      </a:r>
                      <a:r>
                        <a:rPr sz="3600" spc="30" baseline="347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600" b="1" baseline="6944" dirty="0">
                          <a:latin typeface="Times New Roman"/>
                          <a:cs typeface="Times New Roman"/>
                        </a:rPr>
                        <a:t>1</a:t>
                      </a:r>
                      <a:endParaRPr sz="3600" baseline="6944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</a:pPr>
                      <a:r>
                        <a:rPr sz="2400" spc="20" dirty="0">
                          <a:latin typeface="Symbol"/>
                          <a:cs typeface="Symbol"/>
                        </a:rPr>
                        <a:t>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8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ts val="2805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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/>
                </a:tc>
              </a:tr>
              <a:tr h="514365">
                <a:tc>
                  <a:txBody>
                    <a:bodyPr/>
                    <a:lstStyle/>
                    <a:p>
                      <a:pPr marL="25400">
                        <a:lnSpc>
                          <a:spcPts val="2195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微软雅黑"/>
                          <a:cs typeface="微软雅黑"/>
                        </a:rPr>
                        <a:t>例：对下列矩阵做各种排序。</a:t>
                      </a:r>
                      <a:r>
                        <a:rPr sz="2400" spc="30" dirty="0">
                          <a:solidFill>
                            <a:srgbClr val="0000FF"/>
                          </a:solidFill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3600" b="1" i="1" baseline="3472" dirty="0"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3600" b="1" i="1" spc="-165" baseline="347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600" baseline="3472" dirty="0">
                          <a:latin typeface="Symbol"/>
                          <a:cs typeface="Symbol"/>
                        </a:rPr>
                        <a:t></a:t>
                      </a:r>
                      <a:r>
                        <a:rPr sz="3600" spc="89" baseline="3472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600" baseline="28935" dirty="0">
                          <a:latin typeface="Symbol"/>
                          <a:cs typeface="Symbol"/>
                        </a:rPr>
                        <a:t></a:t>
                      </a:r>
                      <a:r>
                        <a:rPr sz="3600" spc="60" baseline="289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600" b="1" baseline="3472" dirty="0">
                          <a:latin typeface="Times New Roman"/>
                          <a:cs typeface="Times New Roman"/>
                        </a:rPr>
                        <a:t>4</a:t>
                      </a:r>
                      <a:endParaRPr sz="3600" baseline="3472">
                        <a:latin typeface="Times New Roman"/>
                        <a:cs typeface="Times New Roman"/>
                      </a:endParaRPr>
                    </a:p>
                    <a:p>
                      <a:pPr marR="404495" algn="r">
                        <a:lnSpc>
                          <a:spcPts val="1045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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653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6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ts val="283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</a:t>
                      </a:r>
                      <a:endParaRPr sz="2400">
                        <a:latin typeface="Symbol"/>
                        <a:cs typeface="Symbol"/>
                      </a:endParaRPr>
                    </a:p>
                    <a:p>
                      <a:pPr marL="86995">
                        <a:lnSpc>
                          <a:spcPts val="1680"/>
                        </a:lnSpc>
                      </a:pPr>
                      <a:r>
                        <a:rPr sz="2400" dirty="0">
                          <a:latin typeface="Symbol"/>
                          <a:cs typeface="Symbol"/>
                        </a:rPr>
                        <a:t></a:t>
                      </a:r>
                      <a:endParaRPr sz="2400">
                        <a:latin typeface="Symbol"/>
                        <a:cs typeface="Symbo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9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36040"/>
            <a:ext cx="2752090" cy="1254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&gt;&gt;clear</a:t>
            </a:r>
            <a:r>
              <a:rPr sz="2600" b="1" spc="-4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y</a:t>
            </a:r>
            <a:endParaRPr sz="2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&gt;&gt;who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2"/>
              </a:spcBef>
            </a:pPr>
            <a:endParaRPr sz="600"/>
          </a:p>
          <a:p>
            <a:pPr marL="8509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variables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are: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34516" y="2584958"/>
            <a:ext cx="648335" cy="802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ans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950"/>
              </a:lnSpc>
              <a:spcBef>
                <a:spcPts val="45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area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67230" y="2584958"/>
            <a:ext cx="1384935" cy="802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circle_len</a:t>
            </a:r>
            <a:endParaRPr sz="2200">
              <a:latin typeface="Tahoma"/>
              <a:cs typeface="Tahoma"/>
            </a:endParaRPr>
          </a:p>
          <a:p>
            <a:pPr>
              <a:lnSpc>
                <a:spcPts val="950"/>
              </a:lnSpc>
              <a:spcBef>
                <a:spcPts val="45"/>
              </a:spcBef>
            </a:pPr>
            <a:endParaRPr sz="950"/>
          </a:p>
          <a:p>
            <a:pPr marL="5969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radius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66189" y="3391916"/>
            <a:ext cx="2679065" cy="135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&gt;&gt;clear</a:t>
            </a:r>
            <a:r>
              <a:rPr sz="2600" b="1" spc="-4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ans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600" b="1" spc="-65" dirty="0">
                <a:solidFill>
                  <a:srgbClr val="4D009A"/>
                </a:solidFill>
                <a:latin typeface="Times New Roman"/>
                <a:cs typeface="Times New Roman"/>
              </a:rPr>
              <a:t>r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ea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o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s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5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variables</a:t>
            </a:r>
            <a:r>
              <a:rPr sz="22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200" b="1" dirty="0">
                <a:solidFill>
                  <a:srgbClr val="003300"/>
                </a:solidFill>
                <a:latin typeface="Tahoma"/>
                <a:cs typeface="Tahoma"/>
              </a:rPr>
              <a:t>are: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6189" y="4745990"/>
            <a:ext cx="2337435" cy="1102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925" marR="12700" indent="-149860">
              <a:lnSpc>
                <a:spcPct val="120000"/>
              </a:lnSpc>
              <a:tabLst>
                <a:tab pos="1722120" algn="l"/>
                <a:tab pos="184023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Name	Size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 circle_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len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		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1x1</a:t>
            </a:r>
            <a:endParaRPr sz="2000">
              <a:latin typeface="Tahoma"/>
              <a:cs typeface="Tahoma"/>
            </a:endParaRPr>
          </a:p>
          <a:p>
            <a:pPr marL="161925">
              <a:lnSpc>
                <a:spcPct val="100000"/>
              </a:lnSpc>
              <a:spcBef>
                <a:spcPts val="480"/>
              </a:spcBef>
              <a:tabLst>
                <a:tab pos="184785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radius	1x1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88136" y="4806950"/>
            <a:ext cx="2479040" cy="1042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4234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	C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l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ass</a:t>
            </a:r>
            <a:endParaRPr sz="2000">
              <a:latin typeface="Tahoma"/>
              <a:cs typeface="Tahoma"/>
            </a:endParaRPr>
          </a:p>
          <a:p>
            <a:pPr marL="460375">
              <a:lnSpc>
                <a:spcPct val="100000"/>
              </a:lnSpc>
              <a:spcBef>
                <a:spcPts val="480"/>
              </a:spcBef>
              <a:tabLst>
                <a:tab pos="845819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d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o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uble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array</a:t>
            </a:r>
            <a:endParaRPr sz="2000">
              <a:latin typeface="Tahoma"/>
              <a:cs typeface="Tahoma"/>
            </a:endParaRPr>
          </a:p>
          <a:p>
            <a:pPr marL="467359">
              <a:lnSpc>
                <a:spcPct val="100000"/>
              </a:lnSpc>
              <a:spcBef>
                <a:spcPts val="480"/>
              </a:spcBef>
              <a:tabLst>
                <a:tab pos="85344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d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ouble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array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266189" y="5904483"/>
            <a:ext cx="515937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Gr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nd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total is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2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elements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us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i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ng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16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3441" y="1169670"/>
            <a:ext cx="3918585" cy="1465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命令如下：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ts val="2870"/>
              </a:lnSpc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A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 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[1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8,5;</a:t>
            </a:r>
            <a:r>
              <a:rPr sz="2400" spc="-45" dirty="0">
                <a:solidFill>
                  <a:srgbClr val="0000FF"/>
                </a:solidFill>
                <a:latin typeface="Tahoma"/>
                <a:cs typeface="Tahoma"/>
              </a:rPr>
              <a:t>4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,12,6;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3</a:t>
            </a:r>
            <a:r>
              <a:rPr sz="2400" spc="-75" dirty="0">
                <a:solidFill>
                  <a:srgbClr val="0000FF"/>
                </a:solidFill>
                <a:latin typeface="Tahoma"/>
                <a:cs typeface="Tahoma"/>
              </a:rPr>
              <a:t>,</a:t>
            </a:r>
            <a:r>
              <a:rPr sz="2400" spc="-195" dirty="0">
                <a:solidFill>
                  <a:srgbClr val="0000FF"/>
                </a:solidFill>
                <a:latin typeface="Tahoma"/>
                <a:cs typeface="Tahoma"/>
              </a:rPr>
              <a:t>7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,-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3];</a:t>
            </a:r>
            <a:endParaRPr sz="2400">
              <a:latin typeface="Tahoma"/>
              <a:cs typeface="Tahoma"/>
            </a:endParaRPr>
          </a:p>
          <a:p>
            <a:pPr marL="10795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sort(A)</a:t>
            </a:r>
            <a:endParaRPr sz="2400">
              <a:latin typeface="Tahoma"/>
              <a:cs typeface="Tahoma"/>
            </a:endParaRPr>
          </a:p>
          <a:p>
            <a:pPr marL="107950">
              <a:lnSpc>
                <a:spcPct val="100000"/>
              </a:lnSpc>
            </a:pPr>
            <a:r>
              <a:rPr sz="2400" dirty="0">
                <a:latin typeface="Tahoma"/>
                <a:cs typeface="Tahoma"/>
              </a:rPr>
              <a:t>ans =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23441" y="3730244"/>
            <a:ext cx="4845050" cy="734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607185" algn="l"/>
              </a:tabLst>
            </a:pP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sort(</a:t>
            </a:r>
            <a:r>
              <a:rPr sz="2400" spc="-60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A,2)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	</a:t>
            </a:r>
            <a:r>
              <a:rPr sz="2400" spc="-25" dirty="0">
                <a:solidFill>
                  <a:srgbClr val="008000"/>
                </a:solidFill>
                <a:latin typeface="Tahoma"/>
                <a:cs typeface="Tahoma"/>
              </a:rPr>
              <a:t>%</a:t>
            </a:r>
            <a:r>
              <a:rPr sz="2400" dirty="0">
                <a:solidFill>
                  <a:srgbClr val="008000"/>
                </a:solidFill>
                <a:latin typeface="微软雅黑"/>
                <a:cs typeface="微软雅黑"/>
              </a:rPr>
              <a:t>对</a:t>
            </a:r>
            <a:r>
              <a:rPr sz="2400" spc="-15" dirty="0">
                <a:solidFill>
                  <a:srgbClr val="008000"/>
                </a:solidFill>
                <a:latin typeface="Tahoma"/>
                <a:cs typeface="Tahoma"/>
              </a:rPr>
              <a:t>A</a:t>
            </a:r>
            <a:r>
              <a:rPr sz="2400" dirty="0">
                <a:solidFill>
                  <a:srgbClr val="008000"/>
                </a:solidFill>
                <a:latin typeface="微软雅黑"/>
                <a:cs typeface="微软雅黑"/>
              </a:rPr>
              <a:t>的每行按降序排列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ts val="2870"/>
              </a:lnSpc>
            </a:pPr>
            <a:r>
              <a:rPr sz="2400" spc="-15" dirty="0">
                <a:latin typeface="Tahoma"/>
                <a:cs typeface="Tahoma"/>
              </a:rPr>
              <a:t>ans</a:t>
            </a:r>
            <a:r>
              <a:rPr sz="2400" spc="5" dirty="0">
                <a:latin typeface="Tahoma"/>
                <a:cs typeface="Tahoma"/>
              </a:rPr>
              <a:t> </a:t>
            </a:r>
            <a:r>
              <a:rPr sz="2400" spc="-20" dirty="0"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110741" y="2622425"/>
          <a:ext cx="1699706" cy="1150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3353"/>
                <a:gridCol w="638784"/>
                <a:gridCol w="547567"/>
              </a:tblGrid>
              <a:tr h="39645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8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9375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-13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12065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4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7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5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8847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13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60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12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162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6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110741" y="4451436"/>
          <a:ext cx="1755332" cy="11608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6855"/>
                <a:gridCol w="559794"/>
                <a:gridCol w="598682"/>
              </a:tblGrid>
              <a:tr h="396239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5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</a:t>
                      </a:r>
                      <a:r>
                        <a:rPr sz="2400" dirty="0">
                          <a:latin typeface="Tahoma"/>
                          <a:cs typeface="Tahoma"/>
                        </a:rPr>
                        <a:t>8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65654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12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6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4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  <a:tr h="39892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13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8760">
                        <a:lnSpc>
                          <a:spcPct val="100000"/>
                        </a:lnSpc>
                      </a:pPr>
                      <a:r>
                        <a:rPr sz="2400" dirty="0">
                          <a:latin typeface="Tahoma"/>
                          <a:cs typeface="Tahoma"/>
                        </a:rPr>
                        <a:t>7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30175">
                        <a:lnSpc>
                          <a:spcPct val="100000"/>
                        </a:lnSpc>
                      </a:pPr>
                      <a:r>
                        <a:rPr sz="2400" spc="-5" dirty="0">
                          <a:latin typeface="Tahoma"/>
                          <a:cs typeface="Tahoma"/>
                        </a:rPr>
                        <a:t>-13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79805">
              <a:lnSpc>
                <a:spcPts val="4215"/>
              </a:lnSpc>
            </a:pPr>
            <a:r>
              <a:rPr spc="-20" dirty="0"/>
              <a:t>6.5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数据插值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9216" y="1182369"/>
            <a:ext cx="7642859" cy="4761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317500">
              <a:lnSpc>
                <a:spcPct val="120000"/>
              </a:lnSpc>
            </a:pPr>
            <a:r>
              <a:rPr sz="2000" spc="-20" dirty="0">
                <a:latin typeface="微软雅黑"/>
                <a:cs typeface="微软雅黑"/>
              </a:rPr>
              <a:t>在工程测量和科学实验中，所得到的数据通常是离散的，要得到 这些离散点以外的其他点的数值，就需要根据已知的数据进行插值。 插值函数一般由线性函数、多项式、样条函数或这些函数的分段函 数充当。</a:t>
            </a:r>
            <a:endParaRPr sz="2000">
              <a:latin typeface="微软雅黑"/>
              <a:cs typeface="微软雅黑"/>
            </a:endParaRPr>
          </a:p>
          <a:p>
            <a:pPr marL="12700" marR="757555">
              <a:lnSpc>
                <a:spcPct val="12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一维数据插值：被插值函数有一个单变量。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采用的方法有：线性方法、最近方法、三次样条和三次插值。</a:t>
            </a:r>
            <a:r>
              <a:rPr sz="2000" spc="-15" dirty="0">
                <a:latin typeface="微软雅黑"/>
                <a:cs typeface="微软雅黑"/>
              </a:rPr>
              <a:t> 在</a:t>
            </a: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中实现这些插值的函数</a:t>
            </a:r>
            <a:r>
              <a:rPr sz="2000" spc="-15" dirty="0">
                <a:latin typeface="微软雅黑"/>
                <a:cs typeface="微软雅黑"/>
              </a:rPr>
              <a:t>是</a:t>
            </a:r>
            <a:r>
              <a:rPr sz="2000" spc="-10" dirty="0">
                <a:latin typeface="Tahoma"/>
                <a:cs typeface="Tahoma"/>
              </a:rPr>
              <a:t>interp1</a:t>
            </a:r>
            <a:r>
              <a:rPr sz="2000" spc="-20" dirty="0">
                <a:latin typeface="微软雅黑"/>
                <a:cs typeface="微软雅黑"/>
              </a:rPr>
              <a:t>，其调用格式如下：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Y1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 interp1</a:t>
            </a:r>
            <a:r>
              <a:rPr sz="2000" spc="-20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X,</a:t>
            </a:r>
            <a:r>
              <a:rPr sz="2000" spc="-290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,X1,method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）</a:t>
            </a:r>
            <a:r>
              <a:rPr sz="20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函数根据</a:t>
            </a:r>
            <a:r>
              <a:rPr sz="2000" spc="-20" dirty="0">
                <a:latin typeface="Tahoma"/>
                <a:cs typeface="Tahoma"/>
              </a:rPr>
              <a:t>X</a:t>
            </a:r>
            <a:r>
              <a:rPr sz="2000" spc="-20" dirty="0">
                <a:latin typeface="微软雅黑"/>
                <a:cs typeface="微软雅黑"/>
              </a:rPr>
              <a:t>，</a:t>
            </a:r>
            <a:r>
              <a:rPr sz="2000" spc="-15" dirty="0">
                <a:latin typeface="Tahoma"/>
                <a:cs typeface="Tahoma"/>
              </a:rPr>
              <a:t>Y</a:t>
            </a:r>
            <a:r>
              <a:rPr sz="2000" spc="-20" dirty="0">
                <a:latin typeface="微软雅黑"/>
                <a:cs typeface="微软雅黑"/>
              </a:rPr>
              <a:t>的值，计算函数</a:t>
            </a:r>
            <a:r>
              <a:rPr sz="2000" spc="-30" dirty="0">
                <a:latin typeface="微软雅黑"/>
                <a:cs typeface="微软雅黑"/>
              </a:rPr>
              <a:t>在</a:t>
            </a:r>
            <a:r>
              <a:rPr sz="2000" spc="-20" dirty="0">
                <a:latin typeface="Tahoma"/>
                <a:cs typeface="Tahoma"/>
              </a:rPr>
              <a:t>X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0" dirty="0">
                <a:latin typeface="微软雅黑"/>
                <a:cs typeface="微软雅黑"/>
              </a:rPr>
              <a:t>处的值。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0000FF"/>
                </a:solidFill>
                <a:latin typeface="Tahoma"/>
                <a:cs typeface="Tahoma"/>
              </a:rPr>
              <a:t>X,Y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是两个等长的已知向量，分别描述采样点和样本值；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是一个向量或标量，描述欲插值的点；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000" spc="-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是一个与</a:t>
            </a:r>
            <a:r>
              <a:rPr sz="2000" spc="-2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000" spc="-15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2000" spc="-5" dirty="0">
                <a:solidFill>
                  <a:srgbClr val="0000FF"/>
                </a:solidFill>
                <a:latin typeface="微软雅黑"/>
                <a:cs typeface="微软雅黑"/>
              </a:rPr>
              <a:t>等长的插值结果。 </a:t>
            </a:r>
            <a:r>
              <a:rPr sz="2000" spc="-15" dirty="0">
                <a:latin typeface="Tahoma"/>
                <a:cs typeface="Tahoma"/>
              </a:rPr>
              <a:t>method</a:t>
            </a:r>
            <a:r>
              <a:rPr sz="2000" spc="-20" dirty="0">
                <a:latin typeface="微软雅黑"/>
                <a:cs typeface="微软雅黑"/>
              </a:rPr>
              <a:t>是插值方法，允许的取值为：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4995" rIns="0" bIns="0" rtlCol="0">
            <a:spAutoFit/>
          </a:bodyPr>
          <a:lstStyle/>
          <a:p>
            <a:pPr marL="1051560">
              <a:lnSpc>
                <a:spcPts val="4315"/>
              </a:lnSpc>
            </a:pPr>
            <a:r>
              <a:rPr spc="-20" dirty="0"/>
              <a:t>6.5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数据插值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8231" rIns="0" bIns="0" rtlCol="0">
            <a:spAutoFit/>
          </a:bodyPr>
          <a:lstStyle/>
          <a:p>
            <a:pPr marL="832485" marR="57785" indent="-609600">
              <a:lnSpc>
                <a:spcPts val="2200"/>
              </a:lnSpc>
            </a:pPr>
            <a:r>
              <a:rPr spc="-20" dirty="0">
                <a:latin typeface="微软雅黑"/>
                <a:cs typeface="微软雅黑"/>
              </a:rPr>
              <a:t>（</a:t>
            </a:r>
            <a:r>
              <a:rPr spc="-15" dirty="0">
                <a:latin typeface="Tahoma"/>
                <a:cs typeface="Tahoma"/>
              </a:rPr>
              <a:t>1</a:t>
            </a:r>
            <a:r>
              <a:rPr spc="-20" dirty="0">
                <a:latin typeface="微软雅黑"/>
                <a:cs typeface="微软雅黑"/>
              </a:rPr>
              <a:t>）‘</a:t>
            </a:r>
            <a:r>
              <a:rPr spc="-10" dirty="0">
                <a:latin typeface="Tahoma"/>
                <a:cs typeface="Tahoma"/>
              </a:rPr>
              <a:t>linear</a:t>
            </a:r>
            <a:r>
              <a:rPr spc="-5" dirty="0"/>
              <a:t>’</a:t>
            </a:r>
            <a:r>
              <a:rPr spc="-20" dirty="0">
                <a:latin typeface="微软雅黑"/>
                <a:cs typeface="微软雅黑"/>
              </a:rPr>
              <a:t>：线性插值。默认的插值方式。它是把插值点靠近的两个 数据点用直线连接，然后在直线上选取对应插值点的数据。</a:t>
            </a:r>
          </a:p>
          <a:p>
            <a:pPr marL="832485" marR="98425" indent="-609600">
              <a:lnSpc>
                <a:spcPts val="2200"/>
              </a:lnSpc>
              <a:spcBef>
                <a:spcPts val="405"/>
              </a:spcBef>
            </a:pPr>
            <a:r>
              <a:rPr spc="-20" dirty="0">
                <a:latin typeface="微软雅黑"/>
                <a:cs typeface="微软雅黑"/>
              </a:rPr>
              <a:t>（</a:t>
            </a:r>
            <a:r>
              <a:rPr spc="-15" dirty="0">
                <a:latin typeface="Tahoma"/>
                <a:cs typeface="Tahoma"/>
              </a:rPr>
              <a:t>2</a:t>
            </a:r>
            <a:r>
              <a:rPr spc="-20" dirty="0">
                <a:latin typeface="微软雅黑"/>
                <a:cs typeface="微软雅黑"/>
              </a:rPr>
              <a:t>）‘</a:t>
            </a:r>
            <a:r>
              <a:rPr spc="-15" dirty="0">
                <a:latin typeface="Tahoma"/>
                <a:cs typeface="Tahoma"/>
              </a:rPr>
              <a:t>nea</a:t>
            </a:r>
            <a:r>
              <a:rPr spc="-25" dirty="0">
                <a:latin typeface="Tahoma"/>
                <a:cs typeface="Tahoma"/>
              </a:rPr>
              <a:t>r</a:t>
            </a:r>
            <a:r>
              <a:rPr spc="-10" dirty="0">
                <a:latin typeface="Tahoma"/>
                <a:cs typeface="Tahoma"/>
              </a:rPr>
              <a:t>es</a:t>
            </a:r>
            <a:r>
              <a:rPr spc="-15" dirty="0">
                <a:latin typeface="Tahoma"/>
                <a:cs typeface="Tahoma"/>
              </a:rPr>
              <a:t>t</a:t>
            </a:r>
            <a:r>
              <a:rPr spc="-5" dirty="0"/>
              <a:t>’</a:t>
            </a:r>
            <a:r>
              <a:rPr spc="-20" dirty="0">
                <a:latin typeface="微软雅黑"/>
                <a:cs typeface="微软雅黑"/>
              </a:rPr>
              <a:t>：最近点插值。根据已知插值点与已知数据点的远近程 度进行插值。插值点优先选择较近的数据点进行插值。</a:t>
            </a:r>
          </a:p>
          <a:p>
            <a:pPr marL="832485" marR="76200" indent="-609600">
              <a:lnSpc>
                <a:spcPts val="2200"/>
              </a:lnSpc>
              <a:spcBef>
                <a:spcPts val="405"/>
              </a:spcBef>
            </a:pPr>
            <a:r>
              <a:rPr spc="-20" dirty="0">
                <a:latin typeface="微软雅黑"/>
                <a:cs typeface="微软雅黑"/>
              </a:rPr>
              <a:t>（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）‘</a:t>
            </a:r>
            <a:r>
              <a:rPr spc="-10" dirty="0">
                <a:latin typeface="Tahoma"/>
                <a:cs typeface="Tahoma"/>
              </a:rPr>
              <a:t>cubi</a:t>
            </a:r>
            <a:r>
              <a:rPr spc="-5" dirty="0">
                <a:latin typeface="Tahoma"/>
                <a:cs typeface="Tahoma"/>
              </a:rPr>
              <a:t>c</a:t>
            </a:r>
            <a:r>
              <a:rPr spc="-5" dirty="0"/>
              <a:t>’</a:t>
            </a:r>
            <a:r>
              <a:rPr spc="-20" dirty="0">
                <a:latin typeface="微软雅黑"/>
                <a:cs typeface="微软雅黑"/>
              </a:rPr>
              <a:t>：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次多项式插值。根据已知数据求出一</a:t>
            </a:r>
            <a:r>
              <a:rPr spc="-15" dirty="0">
                <a:latin typeface="微软雅黑"/>
                <a:cs typeface="微软雅黑"/>
              </a:rPr>
              <a:t>个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次多项式，然 后根据该多项式进行插值。</a:t>
            </a:r>
          </a:p>
          <a:p>
            <a:pPr marL="832485" marR="6350" indent="-609600">
              <a:lnSpc>
                <a:spcPts val="2200"/>
              </a:lnSpc>
              <a:spcBef>
                <a:spcPts val="405"/>
              </a:spcBef>
            </a:pPr>
            <a:r>
              <a:rPr spc="-20" dirty="0">
                <a:latin typeface="微软雅黑"/>
                <a:cs typeface="微软雅黑"/>
              </a:rPr>
              <a:t>（</a:t>
            </a:r>
            <a:r>
              <a:rPr spc="-15" dirty="0">
                <a:latin typeface="Tahoma"/>
                <a:cs typeface="Tahoma"/>
              </a:rPr>
              <a:t>4</a:t>
            </a:r>
            <a:r>
              <a:rPr spc="-20" dirty="0">
                <a:latin typeface="微软雅黑"/>
                <a:cs typeface="微软雅黑"/>
              </a:rPr>
              <a:t>）‘</a:t>
            </a:r>
            <a:r>
              <a:rPr spc="-10" dirty="0">
                <a:latin typeface="Tahoma"/>
                <a:cs typeface="Tahoma"/>
              </a:rPr>
              <a:t>spline</a:t>
            </a:r>
            <a:r>
              <a:rPr spc="-5" dirty="0"/>
              <a:t>’</a:t>
            </a:r>
            <a:r>
              <a:rPr spc="-20" dirty="0">
                <a:latin typeface="微软雅黑"/>
                <a:cs typeface="微软雅黑"/>
              </a:rPr>
              <a:t>：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次样条插值。指在每个分段内构造一</a:t>
            </a:r>
            <a:r>
              <a:rPr spc="-15" dirty="0">
                <a:latin typeface="微软雅黑"/>
                <a:cs typeface="微软雅黑"/>
              </a:rPr>
              <a:t>个</a:t>
            </a:r>
            <a:r>
              <a:rPr spc="-15" dirty="0">
                <a:latin typeface="Tahoma"/>
                <a:cs typeface="Tahoma"/>
              </a:rPr>
              <a:t>3</a:t>
            </a:r>
            <a:r>
              <a:rPr spc="-20" dirty="0">
                <a:latin typeface="微软雅黑"/>
                <a:cs typeface="微软雅黑"/>
              </a:rPr>
              <a:t>次多项式，使 其满足插值条件外，在各节点处具有光滑的条件。</a:t>
            </a:r>
          </a:p>
          <a:p>
            <a:pPr marL="222885">
              <a:lnSpc>
                <a:spcPct val="100000"/>
              </a:lnSpc>
              <a:spcBef>
                <a:spcPts val="200"/>
              </a:spcBef>
            </a:pP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例：给出概率积分数据表如下，用不同的插值方法计</a:t>
            </a:r>
            <a:r>
              <a:rPr spc="-10" dirty="0">
                <a:solidFill>
                  <a:srgbClr val="0000FF"/>
                </a:solidFill>
                <a:latin typeface="微软雅黑"/>
                <a:cs typeface="微软雅黑"/>
              </a:rPr>
              <a:t>算</a:t>
            </a:r>
            <a:r>
              <a:rPr spc="-10" dirty="0">
                <a:solidFill>
                  <a:srgbClr val="0000FF"/>
                </a:solidFill>
                <a:latin typeface="Tahoma"/>
                <a:cs typeface="Tahoma"/>
              </a:rPr>
              <a:t>f(0.472)</a:t>
            </a:r>
            <a:r>
              <a:rPr spc="-20" dirty="0">
                <a:solidFill>
                  <a:srgbClr val="0000FF"/>
                </a:solidFill>
                <a:latin typeface="微软雅黑"/>
                <a:cs typeface="微软雅黑"/>
              </a:rPr>
              <a:t>。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890587" y="4351337"/>
          <a:ext cx="7599362" cy="132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1300"/>
                <a:gridCol w="1511300"/>
                <a:gridCol w="1511300"/>
                <a:gridCol w="1511300"/>
                <a:gridCol w="1511300"/>
              </a:tblGrid>
              <a:tr h="468249">
                <a:tc>
                  <a:txBody>
                    <a:bodyPr/>
                    <a:lstStyle/>
                    <a:p>
                      <a:pPr marR="635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x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402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0.46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4025">
                        <a:lnSpc>
                          <a:spcPct val="100000"/>
                        </a:lnSpc>
                      </a:pPr>
                      <a:r>
                        <a:rPr sz="2400" spc="-5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0.47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402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0.48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4025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0.49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23976">
                <a:tc>
                  <a:txBody>
                    <a:bodyPr/>
                    <a:lstStyle/>
                    <a:p>
                      <a:pPr marR="127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f(x)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8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46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5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2400">
                        <a:latin typeface="Tahoma"/>
                        <a:cs typeface="Tahoma"/>
                      </a:endParaRPr>
                    </a:p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0.4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9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37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5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2400">
                        <a:latin typeface="Tahoma"/>
                        <a:cs typeface="Tahoma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0.5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27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2400">
                        <a:latin typeface="Tahoma"/>
                        <a:cs typeface="Tahoma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0.5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16</a:t>
                      </a:r>
                      <a:r>
                        <a:rPr sz="2400" spc="-1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6</a:t>
                      </a: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2400">
                        <a:latin typeface="Tahoma"/>
                        <a:cs typeface="Tahoma"/>
                      </a:endParaRPr>
                    </a:p>
                    <a:p>
                      <a:pPr marL="8890" algn="ctr">
                        <a:lnSpc>
                          <a:spcPct val="100000"/>
                        </a:lnSpc>
                      </a:pPr>
                      <a:r>
                        <a:rPr sz="24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24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42339" y="1178814"/>
            <a:ext cx="1168400" cy="260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055"/>
              </a:lnSpc>
            </a:pPr>
            <a:r>
              <a:rPr sz="1800" dirty="0">
                <a:latin typeface="微软雅黑"/>
                <a:cs typeface="微软雅黑"/>
              </a:rPr>
              <a:t>命令如下：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2339" y="1479041"/>
            <a:ext cx="5156835" cy="298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0.46:0.0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1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:0.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4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9;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f = [0.484655</a:t>
            </a:r>
            <a:r>
              <a:rPr sz="1800" spc="5" dirty="0">
                <a:solidFill>
                  <a:srgbClr val="0000FF"/>
                </a:solidFill>
                <a:latin typeface="Tahoma"/>
                <a:cs typeface="Tahoma"/>
              </a:rPr>
              <a:t>5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,0.4937542,0.5027498,0.5116683];</a:t>
            </a:r>
            <a:endParaRPr sz="1800">
              <a:latin typeface="Tahoma"/>
              <a:cs typeface="Tahoma"/>
            </a:endParaRPr>
          </a:p>
          <a:p>
            <a:pPr marL="12700" marR="3119755">
              <a:lnSpc>
                <a:spcPct val="110000"/>
              </a:lnSpc>
            </a:pP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ormat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long interp1(x,</a:t>
            </a:r>
            <a:r>
              <a:rPr sz="1800" spc="-13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,0.47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) </a:t>
            </a:r>
            <a:r>
              <a:rPr sz="1800" spc="-10" dirty="0">
                <a:latin typeface="Tahoma"/>
                <a:cs typeface="Tahoma"/>
              </a:rPr>
              <a:t>a</a:t>
            </a:r>
            <a:r>
              <a:rPr sz="1800" spc="-15" dirty="0">
                <a:latin typeface="Tahoma"/>
                <a:cs typeface="Tahoma"/>
              </a:rPr>
              <a:t>n</a:t>
            </a:r>
            <a:r>
              <a:rPr sz="1800" dirty="0">
                <a:latin typeface="Tahoma"/>
                <a:cs typeface="Tahoma"/>
              </a:rPr>
              <a:t>s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spc="-10" dirty="0">
                <a:latin typeface="Tahoma"/>
                <a:cs typeface="Tahoma"/>
              </a:rPr>
              <a:t> 0.495553</a:t>
            </a:r>
            <a:r>
              <a:rPr sz="1800" spc="-5" dirty="0">
                <a:latin typeface="Tahoma"/>
                <a:cs typeface="Tahoma"/>
              </a:rPr>
              <a:t>3</a:t>
            </a:r>
            <a:r>
              <a:rPr sz="1800" spc="-10" dirty="0">
                <a:latin typeface="Tahoma"/>
                <a:cs typeface="Tahoma"/>
              </a:rPr>
              <a:t>2</a:t>
            </a:r>
            <a:r>
              <a:rPr sz="1800" spc="-5" dirty="0">
                <a:latin typeface="Tahoma"/>
                <a:cs typeface="Tahoma"/>
              </a:rPr>
              <a:t>0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spc="-5" dirty="0">
                <a:latin typeface="Tahoma"/>
                <a:cs typeface="Tahoma"/>
              </a:rPr>
              <a:t>00</a:t>
            </a:r>
            <a:r>
              <a:rPr sz="1800" spc="-10" dirty="0">
                <a:latin typeface="Tahoma"/>
                <a:cs typeface="Tahoma"/>
              </a:rPr>
              <a:t>00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interp1(x,</a:t>
            </a:r>
            <a:r>
              <a:rPr sz="1800" spc="-13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,0.47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2,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ne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r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est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endParaRPr sz="1800">
              <a:latin typeface="Tahoma"/>
              <a:cs typeface="Tahoma"/>
            </a:endParaRPr>
          </a:p>
          <a:p>
            <a:pPr marL="12700" marR="3191510">
              <a:lnSpc>
                <a:spcPct val="110000"/>
              </a:lnSpc>
              <a:spcBef>
                <a:spcPts val="30"/>
              </a:spcBef>
            </a:pPr>
            <a:r>
              <a:rPr sz="1800" spc="-10" dirty="0">
                <a:latin typeface="Tahoma"/>
                <a:cs typeface="Tahoma"/>
              </a:rPr>
              <a:t>a</a:t>
            </a:r>
            <a:r>
              <a:rPr sz="1800" spc="-15" dirty="0">
                <a:latin typeface="Tahoma"/>
                <a:cs typeface="Tahoma"/>
              </a:rPr>
              <a:t>n</a:t>
            </a:r>
            <a:r>
              <a:rPr sz="1800" dirty="0">
                <a:latin typeface="Tahoma"/>
                <a:cs typeface="Tahoma"/>
              </a:rPr>
              <a:t>s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spc="-10" dirty="0">
                <a:latin typeface="Tahoma"/>
                <a:cs typeface="Tahoma"/>
              </a:rPr>
              <a:t> 0.493754</a:t>
            </a:r>
            <a:r>
              <a:rPr sz="1800" spc="-5" dirty="0">
                <a:latin typeface="Tahoma"/>
                <a:cs typeface="Tahoma"/>
              </a:rPr>
              <a:t>20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spc="-5" dirty="0">
                <a:latin typeface="Tahoma"/>
                <a:cs typeface="Tahoma"/>
              </a:rPr>
              <a:t>0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spc="-5" dirty="0">
                <a:latin typeface="Tahoma"/>
                <a:cs typeface="Tahoma"/>
              </a:rPr>
              <a:t>0</a:t>
            </a:r>
            <a:r>
              <a:rPr sz="1800" spc="-10" dirty="0">
                <a:latin typeface="Tahoma"/>
                <a:cs typeface="Tahoma"/>
              </a:rPr>
              <a:t>00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ts val="2140"/>
              </a:lnSpc>
              <a:spcBef>
                <a:spcPts val="185"/>
              </a:spcBef>
            </a:pP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interp1(x,</a:t>
            </a:r>
            <a:r>
              <a:rPr sz="1800" spc="-13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,0.47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2,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spl</a:t>
            </a:r>
            <a:r>
              <a:rPr sz="1800" dirty="0">
                <a:solidFill>
                  <a:srgbClr val="0000FF"/>
                </a:solidFill>
                <a:latin typeface="Tahoma"/>
                <a:cs typeface="Tahoma"/>
              </a:rPr>
              <a:t>i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ne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2339" y="4469109"/>
            <a:ext cx="2477135" cy="1582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11809">
              <a:lnSpc>
                <a:spcPct val="110100"/>
              </a:lnSpc>
            </a:pPr>
            <a:r>
              <a:rPr sz="1800" spc="-10" dirty="0">
                <a:latin typeface="Tahoma"/>
                <a:cs typeface="Tahoma"/>
              </a:rPr>
              <a:t>a</a:t>
            </a:r>
            <a:r>
              <a:rPr sz="1800" spc="-15" dirty="0">
                <a:latin typeface="Tahoma"/>
                <a:cs typeface="Tahoma"/>
              </a:rPr>
              <a:t>n</a:t>
            </a:r>
            <a:r>
              <a:rPr sz="1800" dirty="0">
                <a:latin typeface="Tahoma"/>
                <a:cs typeface="Tahoma"/>
              </a:rPr>
              <a:t>s</a:t>
            </a:r>
            <a:r>
              <a:rPr sz="1800" spc="-5" dirty="0">
                <a:latin typeface="Tahoma"/>
                <a:cs typeface="Tahoma"/>
              </a:rPr>
              <a:t> </a:t>
            </a:r>
            <a:r>
              <a:rPr sz="1800" spc="-15" dirty="0">
                <a:latin typeface="Tahoma"/>
                <a:cs typeface="Tahoma"/>
              </a:rPr>
              <a:t>=</a:t>
            </a:r>
            <a:r>
              <a:rPr sz="1800" spc="-10" dirty="0">
                <a:latin typeface="Tahoma"/>
                <a:cs typeface="Tahoma"/>
              </a:rPr>
              <a:t> 0.495560</a:t>
            </a:r>
            <a:r>
              <a:rPr sz="1800" spc="-5" dirty="0">
                <a:latin typeface="Tahoma"/>
                <a:cs typeface="Tahoma"/>
              </a:rPr>
              <a:t>73</a:t>
            </a:r>
            <a:r>
              <a:rPr sz="1800" spc="-10" dirty="0">
                <a:latin typeface="Tahoma"/>
                <a:cs typeface="Tahoma"/>
              </a:rPr>
              <a:t>6</a:t>
            </a:r>
            <a:r>
              <a:rPr sz="1800" spc="-5" dirty="0">
                <a:latin typeface="Tahoma"/>
                <a:cs typeface="Tahoma"/>
              </a:rPr>
              <a:t>0</a:t>
            </a:r>
            <a:r>
              <a:rPr sz="1800" spc="-10" dirty="0">
                <a:latin typeface="Tahoma"/>
                <a:cs typeface="Tahoma"/>
              </a:rPr>
              <a:t>0</a:t>
            </a:r>
            <a:r>
              <a:rPr sz="1800" spc="-5" dirty="0">
                <a:latin typeface="Tahoma"/>
                <a:cs typeface="Tahoma"/>
              </a:rPr>
              <a:t>0</a:t>
            </a:r>
            <a:r>
              <a:rPr sz="1800" spc="-10" dirty="0">
                <a:latin typeface="Tahoma"/>
                <a:cs typeface="Tahoma"/>
              </a:rPr>
              <a:t>00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interp1(x,</a:t>
            </a:r>
            <a:r>
              <a:rPr sz="1800" spc="-130" dirty="0">
                <a:solidFill>
                  <a:srgbClr val="0000FF"/>
                </a:solidFill>
                <a:latin typeface="Tahoma"/>
                <a:cs typeface="Tahoma"/>
              </a:rPr>
              <a:t>f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,0.47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2,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cubi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dirty="0">
                <a:solidFill>
                  <a:srgbClr val="0000FF"/>
                </a:solidFill>
                <a:latin typeface="Arial"/>
                <a:cs typeface="Arial"/>
              </a:rPr>
              <a:t>’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)</a:t>
            </a:r>
            <a:endParaRPr sz="1800">
              <a:latin typeface="Tahoma"/>
              <a:cs typeface="Tahoma"/>
            </a:endParaRPr>
          </a:p>
          <a:p>
            <a:pPr marL="12700" marR="306070">
              <a:lnSpc>
                <a:spcPct val="110000"/>
              </a:lnSpc>
              <a:spcBef>
                <a:spcPts val="35"/>
              </a:spcBef>
            </a:pPr>
            <a:r>
              <a:rPr sz="2000" spc="-15" dirty="0">
                <a:latin typeface="Tahoma"/>
                <a:cs typeface="Tahoma"/>
              </a:rPr>
              <a:t>ans</a:t>
            </a:r>
            <a:r>
              <a:rPr sz="2000" spc="-5" dirty="0">
                <a:latin typeface="Tahoma"/>
                <a:cs typeface="Tahoma"/>
              </a:rPr>
              <a:t> </a:t>
            </a:r>
            <a:r>
              <a:rPr sz="2000" spc="-15" dirty="0">
                <a:latin typeface="Tahoma"/>
                <a:cs typeface="Tahoma"/>
              </a:rPr>
              <a:t>=</a:t>
            </a:r>
            <a:r>
              <a:rPr sz="2000" spc="-10" dirty="0">
                <a:latin typeface="Tahoma"/>
                <a:cs typeface="Tahoma"/>
              </a:rPr>
              <a:t> 0.49556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1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97</a:t>
            </a:r>
            <a:r>
              <a:rPr sz="2000" spc="-25" dirty="0">
                <a:latin typeface="Tahoma"/>
                <a:cs typeface="Tahoma"/>
              </a:rPr>
              <a:t>1</a:t>
            </a:r>
            <a:r>
              <a:rPr sz="2000" spc="-15" dirty="0">
                <a:latin typeface="Tahoma"/>
                <a:cs typeface="Tahoma"/>
              </a:rPr>
              <a:t>206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74667" y="4533117"/>
            <a:ext cx="4625340" cy="1120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254000" algn="just">
              <a:lnSpc>
                <a:spcPct val="100099"/>
              </a:lnSpc>
            </a:pPr>
            <a:r>
              <a:rPr sz="1800" spc="5" dirty="0">
                <a:latin typeface="Microsoft JhengHei"/>
                <a:cs typeface="Microsoft JhengHei"/>
              </a:rPr>
              <a:t>其中，</a:t>
            </a:r>
            <a:r>
              <a:rPr sz="1800" b="1" dirty="0">
                <a:latin typeface="Times New Roman"/>
                <a:cs typeface="Times New Roman"/>
              </a:rPr>
              <a:t>3</a:t>
            </a:r>
            <a:r>
              <a:rPr sz="1800" dirty="0">
                <a:latin typeface="Microsoft JhengHei"/>
                <a:cs typeface="Microsoft JhengHei"/>
              </a:rPr>
              <a:t>次样条和</a:t>
            </a:r>
            <a:r>
              <a:rPr sz="1800" b="1" dirty="0">
                <a:latin typeface="Times New Roman"/>
                <a:cs typeface="Times New Roman"/>
              </a:rPr>
              <a:t>3</a:t>
            </a:r>
            <a:r>
              <a:rPr sz="1800" dirty="0">
                <a:latin typeface="Microsoft JhengHei"/>
                <a:cs typeface="Microsoft JhengHei"/>
              </a:rPr>
              <a:t>次多项式的插值结果优于 </a:t>
            </a:r>
            <a:r>
              <a:rPr sz="1800" spc="5" dirty="0">
                <a:latin typeface="Microsoft JhengHei"/>
                <a:cs typeface="Microsoft JhengHei"/>
              </a:rPr>
              <a:t>最近点</a:t>
            </a:r>
            <a:r>
              <a:rPr sz="1800" dirty="0">
                <a:latin typeface="Microsoft JhengHei"/>
                <a:cs typeface="Microsoft JhengHei"/>
              </a:rPr>
              <a:t>插值方法和线性插值方</a:t>
            </a:r>
            <a:r>
              <a:rPr sz="1800" spc="-10" dirty="0">
                <a:latin typeface="Microsoft JhengHei"/>
                <a:cs typeface="Microsoft JhengHei"/>
              </a:rPr>
              <a:t>法</a:t>
            </a:r>
            <a:r>
              <a:rPr sz="1800" dirty="0">
                <a:latin typeface="Microsoft JhengHei"/>
                <a:cs typeface="Microsoft JhengHei"/>
              </a:rPr>
              <a:t>，但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插值方法 </a:t>
            </a:r>
            <a:r>
              <a:rPr sz="1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的好坏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依赖于被插值函</a:t>
            </a:r>
            <a:r>
              <a:rPr sz="18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1800" dirty="0">
                <a:latin typeface="Microsoft JhengHei"/>
                <a:cs typeface="Microsoft JhengHei"/>
              </a:rPr>
              <a:t>，没有一种对所有函 数都是最好的插值方</a:t>
            </a:r>
            <a:r>
              <a:rPr sz="1800" spc="-15" dirty="0">
                <a:latin typeface="Microsoft JhengHei"/>
                <a:cs typeface="Microsoft JhengHei"/>
              </a:rPr>
              <a:t>法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66800">
              <a:lnSpc>
                <a:spcPts val="4315"/>
              </a:lnSpc>
            </a:pPr>
            <a:r>
              <a:rPr spc="-20" dirty="0"/>
              <a:t>6.6</a:t>
            </a:r>
            <a:r>
              <a:rPr spc="-10" dirty="0"/>
              <a:t> </a:t>
            </a:r>
            <a:r>
              <a:rPr dirty="0">
                <a:latin typeface="微软雅黑"/>
                <a:cs typeface="微软雅黑"/>
              </a:rPr>
              <a:t>曲线拟合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9863" y="1253743"/>
            <a:ext cx="7860030" cy="4761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17804" indent="317500">
              <a:lnSpc>
                <a:spcPct val="120000"/>
              </a:lnSpc>
            </a:pPr>
            <a:r>
              <a:rPr sz="2000" spc="-20" dirty="0">
                <a:latin typeface="微软雅黑"/>
                <a:cs typeface="微软雅黑"/>
              </a:rPr>
              <a:t>数值插值要求逼近函数在采样点与被逼近函数相等，但由于测量</a:t>
            </a:r>
            <a:r>
              <a:rPr sz="2000" spc="-10" dirty="0">
                <a:latin typeface="微软雅黑"/>
                <a:cs typeface="微软雅黑"/>
              </a:rPr>
              <a:t> 误差，所获得的数据不一定准确，如果强求逼近显然不够合理。 </a:t>
            </a:r>
            <a:r>
              <a:rPr sz="2000" spc="-20" dirty="0">
                <a:latin typeface="微软雅黑"/>
                <a:cs typeface="微软雅黑"/>
              </a:rPr>
              <a:t>曲线拟合不要求逼近函数通过各采</a:t>
            </a:r>
            <a:r>
              <a:rPr sz="2000" spc="-15" dirty="0">
                <a:latin typeface="微软雅黑"/>
                <a:cs typeface="微软雅黑"/>
              </a:rPr>
              <a:t>样</a:t>
            </a:r>
            <a:r>
              <a:rPr sz="2000" spc="-20" dirty="0">
                <a:latin typeface="微软雅黑"/>
                <a:cs typeface="微软雅黑"/>
              </a:rPr>
              <a:t>点，</a:t>
            </a:r>
            <a:r>
              <a:rPr sz="2000" spc="-15" dirty="0">
                <a:latin typeface="微软雅黑"/>
                <a:cs typeface="微软雅黑"/>
              </a:rPr>
              <a:t>但</a:t>
            </a:r>
            <a:r>
              <a:rPr sz="2000" spc="-20" dirty="0">
                <a:latin typeface="微软雅黑"/>
                <a:cs typeface="微软雅黑"/>
              </a:rPr>
              <a:t>要尽</a:t>
            </a:r>
            <a:r>
              <a:rPr sz="2000" spc="-15" dirty="0">
                <a:latin typeface="微软雅黑"/>
                <a:cs typeface="微软雅黑"/>
              </a:rPr>
              <a:t>量</a:t>
            </a:r>
            <a:r>
              <a:rPr sz="2000" spc="-20" dirty="0">
                <a:latin typeface="微软雅黑"/>
                <a:cs typeface="微软雅黑"/>
              </a:rPr>
              <a:t>的接</a:t>
            </a:r>
            <a:r>
              <a:rPr sz="2000" spc="-15" dirty="0">
                <a:latin typeface="微软雅黑"/>
                <a:cs typeface="微软雅黑"/>
              </a:rPr>
              <a:t>近</a:t>
            </a:r>
            <a:r>
              <a:rPr sz="2000" spc="-20" dirty="0">
                <a:latin typeface="微软雅黑"/>
                <a:cs typeface="微软雅黑"/>
              </a:rPr>
              <a:t>这些</a:t>
            </a:r>
            <a:r>
              <a:rPr sz="2000" spc="-15" dirty="0">
                <a:latin typeface="微软雅黑"/>
                <a:cs typeface="微软雅黑"/>
              </a:rPr>
              <a:t>点</a:t>
            </a:r>
            <a:r>
              <a:rPr sz="2000" spc="-20" dirty="0">
                <a:latin typeface="微软雅黑"/>
                <a:cs typeface="微软雅黑"/>
              </a:rPr>
              <a:t>，使 误差在某种意义上达到最小。</a:t>
            </a:r>
            <a:endParaRPr sz="2000">
              <a:latin typeface="微软雅黑"/>
              <a:cs typeface="微软雅黑"/>
            </a:endParaRPr>
          </a:p>
          <a:p>
            <a:pPr marL="12700" marR="296545">
              <a:lnSpc>
                <a:spcPct val="120000"/>
              </a:lnSpc>
            </a:pPr>
            <a:r>
              <a:rPr sz="2000" spc="-20" dirty="0">
                <a:solidFill>
                  <a:srgbClr val="0000FF"/>
                </a:solidFill>
                <a:latin typeface="微软雅黑"/>
                <a:cs typeface="微软雅黑"/>
              </a:rPr>
              <a:t>曲线拟合的实现：</a:t>
            </a:r>
            <a:r>
              <a:rPr sz="2000" spc="-10" dirty="0">
                <a:solidFill>
                  <a:srgbClr val="0000FF"/>
                </a:solidFill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在</a:t>
            </a:r>
            <a:r>
              <a:rPr sz="2000" spc="-10" dirty="0">
                <a:latin typeface="Tahoma"/>
                <a:cs typeface="Tahoma"/>
              </a:rPr>
              <a:t>matlab</a:t>
            </a:r>
            <a:r>
              <a:rPr sz="2000" spc="-20" dirty="0">
                <a:latin typeface="微软雅黑"/>
                <a:cs typeface="微软雅黑"/>
              </a:rPr>
              <a:t>中，用</a:t>
            </a:r>
            <a:r>
              <a:rPr sz="2000" spc="-10" dirty="0">
                <a:latin typeface="Tahoma"/>
                <a:cs typeface="Tahoma"/>
              </a:rPr>
              <a:t>polyf</a:t>
            </a:r>
            <a:r>
              <a:rPr sz="2000" dirty="0">
                <a:latin typeface="Tahoma"/>
                <a:cs typeface="Tahoma"/>
              </a:rPr>
              <a:t>i</a:t>
            </a:r>
            <a:r>
              <a:rPr sz="2000" spc="5" dirty="0">
                <a:latin typeface="Tahoma"/>
                <a:cs typeface="Tahoma"/>
              </a:rPr>
              <a:t>t</a:t>
            </a:r>
            <a:r>
              <a:rPr sz="2000" spc="-20" dirty="0">
                <a:latin typeface="微软雅黑"/>
                <a:cs typeface="微软雅黑"/>
              </a:rPr>
              <a:t>函数来求得最小二乘拟合多项式的系数，再用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poly</a:t>
            </a:r>
            <a:r>
              <a:rPr sz="2000" spc="-40" dirty="0">
                <a:latin typeface="Tahoma"/>
                <a:cs typeface="Tahoma"/>
              </a:rPr>
              <a:t>v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10" dirty="0">
                <a:latin typeface="Tahoma"/>
                <a:cs typeface="Tahoma"/>
              </a:rPr>
              <a:t>l</a:t>
            </a:r>
            <a:r>
              <a:rPr sz="2000" spc="-20" dirty="0">
                <a:latin typeface="微软雅黑"/>
                <a:cs typeface="微软雅黑"/>
              </a:rPr>
              <a:t>函数按所得的多项式计算所给出点上的函数近似值。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polyfit</a:t>
            </a:r>
            <a:r>
              <a:rPr sz="2000" spc="-20" dirty="0">
                <a:latin typeface="微软雅黑"/>
                <a:cs typeface="微软雅黑"/>
              </a:rPr>
              <a:t>函数的调用格式为：</a:t>
            </a:r>
            <a:endParaRPr sz="20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65"/>
              </a:spcBef>
            </a:pP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[</a:t>
            </a:r>
            <a:r>
              <a:rPr sz="2000" spc="-295" dirty="0">
                <a:solidFill>
                  <a:srgbClr val="FF0000"/>
                </a:solidFill>
                <a:latin typeface="Tahoma"/>
                <a:cs typeface="Tahoma"/>
              </a:rPr>
              <a:t>P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,S] 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=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polyf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t(X,</a:t>
            </a:r>
            <a:r>
              <a:rPr sz="2000" spc="-290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,m)</a:t>
            </a:r>
            <a:endParaRPr sz="2000">
              <a:latin typeface="Tahoma"/>
              <a:cs typeface="Tahoma"/>
            </a:endParaRPr>
          </a:p>
          <a:p>
            <a:pPr marL="12700" marR="6350" indent="79375">
              <a:lnSpc>
                <a:spcPct val="120000"/>
              </a:lnSpc>
              <a:spcBef>
                <a:spcPts val="10"/>
              </a:spcBef>
            </a:pPr>
            <a:r>
              <a:rPr sz="2000" spc="-5" dirty="0">
                <a:latin typeface="微软雅黑"/>
                <a:cs typeface="微软雅黑"/>
              </a:rPr>
              <a:t>函数根据采样点</a:t>
            </a:r>
            <a:r>
              <a:rPr sz="2000" spc="-20" dirty="0">
                <a:latin typeface="Tahoma"/>
                <a:cs typeface="Tahoma"/>
              </a:rPr>
              <a:t>X</a:t>
            </a:r>
            <a:r>
              <a:rPr sz="2000" dirty="0">
                <a:latin typeface="微软雅黑"/>
                <a:cs typeface="微软雅黑"/>
              </a:rPr>
              <a:t>和采</a:t>
            </a:r>
            <a:r>
              <a:rPr sz="2000" spc="-10" dirty="0">
                <a:latin typeface="微软雅黑"/>
                <a:cs typeface="微软雅黑"/>
              </a:rPr>
              <a:t>样</a:t>
            </a:r>
            <a:r>
              <a:rPr sz="2000" dirty="0">
                <a:latin typeface="微软雅黑"/>
                <a:cs typeface="微软雅黑"/>
              </a:rPr>
              <a:t>点函数值</a:t>
            </a:r>
            <a:r>
              <a:rPr sz="2000" spc="-5" dirty="0">
                <a:latin typeface="Tahoma"/>
                <a:cs typeface="Tahoma"/>
              </a:rPr>
              <a:t>Y</a:t>
            </a:r>
            <a:r>
              <a:rPr sz="2000" dirty="0">
                <a:latin typeface="微软雅黑"/>
                <a:cs typeface="微软雅黑"/>
              </a:rPr>
              <a:t>，产生一</a:t>
            </a:r>
            <a:r>
              <a:rPr sz="2000" spc="-5" dirty="0">
                <a:latin typeface="微软雅黑"/>
                <a:cs typeface="微软雅黑"/>
              </a:rPr>
              <a:t>个</a:t>
            </a:r>
            <a:r>
              <a:rPr sz="2000" spc="-20" dirty="0">
                <a:latin typeface="Tahoma"/>
                <a:cs typeface="Tahoma"/>
              </a:rPr>
              <a:t>m</a:t>
            </a:r>
            <a:r>
              <a:rPr sz="2000" spc="-5" dirty="0">
                <a:latin typeface="微软雅黑"/>
                <a:cs typeface="微软雅黑"/>
              </a:rPr>
              <a:t>次多项式</a:t>
            </a:r>
            <a:r>
              <a:rPr sz="2000" dirty="0">
                <a:latin typeface="Tahoma"/>
                <a:cs typeface="Tahoma"/>
              </a:rPr>
              <a:t>P</a:t>
            </a:r>
            <a:r>
              <a:rPr sz="2000" dirty="0">
                <a:latin typeface="微软雅黑"/>
                <a:cs typeface="微软雅黑"/>
              </a:rPr>
              <a:t>及其在采样 </a:t>
            </a:r>
            <a:r>
              <a:rPr sz="2000" spc="-20" dirty="0">
                <a:latin typeface="微软雅黑"/>
                <a:cs typeface="微软雅黑"/>
              </a:rPr>
              <a:t>点的误差向</a:t>
            </a:r>
            <a:r>
              <a:rPr sz="2000" spc="-30" dirty="0">
                <a:latin typeface="微软雅黑"/>
                <a:cs typeface="微软雅黑"/>
              </a:rPr>
              <a:t>量</a:t>
            </a:r>
            <a:r>
              <a:rPr sz="2000" spc="-15" dirty="0">
                <a:latin typeface="Tahoma"/>
                <a:cs typeface="Tahoma"/>
              </a:rPr>
              <a:t>S</a:t>
            </a:r>
            <a:r>
              <a:rPr sz="2000" spc="-20" dirty="0">
                <a:latin typeface="微软雅黑"/>
                <a:cs typeface="微软雅黑"/>
              </a:rPr>
              <a:t>。其中</a:t>
            </a:r>
            <a:r>
              <a:rPr sz="2000" spc="-20" dirty="0">
                <a:latin typeface="Tahoma"/>
                <a:cs typeface="Tahoma"/>
              </a:rPr>
              <a:t>X</a:t>
            </a:r>
            <a:r>
              <a:rPr sz="2000" spc="-20" dirty="0">
                <a:latin typeface="微软雅黑"/>
                <a:cs typeface="微软雅黑"/>
              </a:rPr>
              <a:t>、</a:t>
            </a:r>
            <a:r>
              <a:rPr sz="2000" spc="-15" dirty="0">
                <a:latin typeface="Tahoma"/>
                <a:cs typeface="Tahoma"/>
              </a:rPr>
              <a:t>Y</a:t>
            </a:r>
            <a:r>
              <a:rPr sz="2000" spc="-20" dirty="0">
                <a:latin typeface="微软雅黑"/>
                <a:cs typeface="微软雅黑"/>
              </a:rPr>
              <a:t>是两个等长的向量，</a:t>
            </a:r>
            <a:r>
              <a:rPr sz="2000" spc="-15" dirty="0">
                <a:latin typeface="Tahoma"/>
                <a:cs typeface="Tahoma"/>
              </a:rPr>
              <a:t>P</a:t>
            </a:r>
            <a:r>
              <a:rPr sz="2000" spc="-20" dirty="0">
                <a:latin typeface="微软雅黑"/>
                <a:cs typeface="微软雅黑"/>
              </a:rPr>
              <a:t>是一个长度</a:t>
            </a:r>
            <a:r>
              <a:rPr sz="2000" spc="-15" dirty="0">
                <a:latin typeface="微软雅黑"/>
                <a:cs typeface="微软雅黑"/>
              </a:rPr>
              <a:t>为</a:t>
            </a:r>
            <a:r>
              <a:rPr sz="2000" spc="-15" dirty="0">
                <a:latin typeface="Tahoma"/>
                <a:cs typeface="Tahoma"/>
              </a:rPr>
              <a:t>m+1</a:t>
            </a:r>
            <a:r>
              <a:rPr sz="2000" spc="-20" dirty="0">
                <a:latin typeface="微软雅黑"/>
                <a:cs typeface="微软雅黑"/>
              </a:rPr>
              <a:t>的 向量</a:t>
            </a:r>
            <a:r>
              <a:rPr sz="2000" spc="-25" dirty="0">
                <a:latin typeface="微软雅黑"/>
                <a:cs typeface="微软雅黑"/>
              </a:rPr>
              <a:t>，</a:t>
            </a:r>
            <a:r>
              <a:rPr sz="2000" spc="-15" dirty="0">
                <a:latin typeface="Tahoma"/>
                <a:cs typeface="Tahoma"/>
              </a:rPr>
              <a:t>P</a:t>
            </a:r>
            <a:r>
              <a:rPr sz="2000" spc="-20" dirty="0">
                <a:latin typeface="微软雅黑"/>
                <a:cs typeface="微软雅黑"/>
              </a:rPr>
              <a:t>的元素是多项式系数。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Tahoma"/>
                <a:cs typeface="Tahoma"/>
              </a:rPr>
              <a:t>poly</a:t>
            </a:r>
            <a:r>
              <a:rPr sz="2000" spc="-40" dirty="0">
                <a:latin typeface="Tahoma"/>
                <a:cs typeface="Tahoma"/>
              </a:rPr>
              <a:t>v</a:t>
            </a:r>
            <a:r>
              <a:rPr sz="2000" spc="-15" dirty="0">
                <a:latin typeface="Tahoma"/>
                <a:cs typeface="Tahoma"/>
              </a:rPr>
              <a:t>a</a:t>
            </a:r>
            <a:r>
              <a:rPr sz="2000" spc="-10" dirty="0">
                <a:latin typeface="Tahoma"/>
                <a:cs typeface="Tahoma"/>
              </a:rPr>
              <a:t>l</a:t>
            </a:r>
            <a:r>
              <a:rPr sz="2000" spc="-20" dirty="0">
                <a:latin typeface="微软雅黑"/>
                <a:cs typeface="微软雅黑"/>
              </a:rPr>
              <a:t>函数的功能是按多项式的系数计</a:t>
            </a:r>
            <a:r>
              <a:rPr sz="2000" spc="-15" dirty="0">
                <a:latin typeface="微软雅黑"/>
                <a:cs typeface="微软雅黑"/>
              </a:rPr>
              <a:t>算</a:t>
            </a:r>
            <a:r>
              <a:rPr sz="2000" spc="-10" dirty="0">
                <a:latin typeface="Tahoma"/>
                <a:cs typeface="Tahoma"/>
              </a:rPr>
              <a:t>x</a:t>
            </a:r>
            <a:r>
              <a:rPr sz="2000" spc="-20" dirty="0">
                <a:latin typeface="微软雅黑"/>
                <a:cs typeface="微软雅黑"/>
              </a:rPr>
              <a:t>点多项式的值。</a:t>
            </a:r>
            <a:endParaRPr sz="20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1276096"/>
            <a:ext cx="7444740" cy="796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例：用一个三次多项式在区间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[0,</a:t>
            </a:r>
            <a:r>
              <a:rPr sz="2400" spc="-25" dirty="0">
                <a:solidFill>
                  <a:srgbClr val="0000FF"/>
                </a:solidFill>
                <a:latin typeface="Tahoma"/>
                <a:cs typeface="Tahoma"/>
              </a:rPr>
              <a:t>2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π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]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内逼近函数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sinx</a:t>
            </a:r>
            <a:r>
              <a:rPr sz="2400" dirty="0">
                <a:solidFill>
                  <a:srgbClr val="0000FF"/>
                </a:solidFill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393700">
              <a:lnSpc>
                <a:spcPts val="2810"/>
              </a:lnSpc>
            </a:pPr>
            <a:r>
              <a:rPr sz="2400" spc="-5" dirty="0">
                <a:latin typeface="微软雅黑"/>
                <a:cs typeface="微软雅黑"/>
              </a:rPr>
              <a:t>在给定区间内，均匀的选</a:t>
            </a:r>
            <a:r>
              <a:rPr sz="2400" dirty="0">
                <a:latin typeface="微软雅黑"/>
                <a:cs typeface="微软雅黑"/>
              </a:rPr>
              <a:t>择</a:t>
            </a:r>
            <a:r>
              <a:rPr sz="2400" spc="-5" dirty="0">
                <a:latin typeface="Tahoma"/>
                <a:cs typeface="Tahoma"/>
              </a:rPr>
              <a:t>20</a:t>
            </a:r>
            <a:r>
              <a:rPr sz="2400" spc="-5" dirty="0">
                <a:latin typeface="微软雅黑"/>
                <a:cs typeface="微软雅黑"/>
              </a:rPr>
              <a:t>个采样点，并计算采样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15617" y="2081021"/>
            <a:ext cx="1549400" cy="347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740"/>
              </a:lnSpc>
            </a:pPr>
            <a:r>
              <a:rPr sz="2400" dirty="0">
                <a:latin typeface="微软雅黑"/>
                <a:cs typeface="微软雅黑"/>
              </a:rPr>
              <a:t>点的函数值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9467" y="2623440"/>
            <a:ext cx="3251508" cy="0"/>
          </a:xfrm>
          <a:custGeom>
            <a:avLst/>
            <a:gdLst/>
            <a:ahLst/>
            <a:cxnLst/>
            <a:rect l="l" t="t" r="r" b="b"/>
            <a:pathLst>
              <a:path w="3251508">
                <a:moveTo>
                  <a:pt x="0" y="0"/>
                </a:moveTo>
                <a:lnTo>
                  <a:pt x="325150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34689" y="2627151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79467" y="5177847"/>
            <a:ext cx="3251508" cy="0"/>
          </a:xfrm>
          <a:custGeom>
            <a:avLst/>
            <a:gdLst/>
            <a:ahLst/>
            <a:cxnLst/>
            <a:rect l="l" t="t" r="r" b="b"/>
            <a:pathLst>
              <a:path w="3251508">
                <a:moveTo>
                  <a:pt x="0" y="0"/>
                </a:moveTo>
                <a:lnTo>
                  <a:pt x="325150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834690" y="518157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30975" y="2623440"/>
            <a:ext cx="0" cy="2554407"/>
          </a:xfrm>
          <a:custGeom>
            <a:avLst/>
            <a:gdLst/>
            <a:ahLst/>
            <a:cxnLst/>
            <a:rect l="l" t="t" r="r" b="b"/>
            <a:pathLst>
              <a:path h="2554407">
                <a:moveTo>
                  <a:pt x="0" y="0"/>
                </a:moveTo>
                <a:lnTo>
                  <a:pt x="0" y="25544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34689" y="2627151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79467" y="2623439"/>
            <a:ext cx="0" cy="2554407"/>
          </a:xfrm>
          <a:custGeom>
            <a:avLst/>
            <a:gdLst/>
            <a:ahLst/>
            <a:cxnLst/>
            <a:rect l="l" t="t" r="r" b="b"/>
            <a:pathLst>
              <a:path h="2554407">
                <a:moveTo>
                  <a:pt x="0" y="0"/>
                </a:moveTo>
                <a:lnTo>
                  <a:pt x="0" y="2554407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83207" y="2627151"/>
            <a:ext cx="37391" cy="0"/>
          </a:xfrm>
          <a:custGeom>
            <a:avLst/>
            <a:gdLst/>
            <a:ahLst/>
            <a:cxnLst/>
            <a:rect l="l" t="t" r="r" b="b"/>
            <a:pathLst>
              <a:path w="37391">
                <a:moveTo>
                  <a:pt x="0" y="0"/>
                </a:moveTo>
                <a:lnTo>
                  <a:pt x="37391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34690" y="518157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583207" y="5144320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583207" y="2656925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49302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049301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513801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513800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978299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978299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442798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42798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7296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907296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371795" y="5140562"/>
            <a:ext cx="0" cy="37284"/>
          </a:xfrm>
          <a:custGeom>
            <a:avLst/>
            <a:gdLst/>
            <a:ahLst/>
            <a:cxnLst/>
            <a:rect l="l" t="t" r="r" b="b"/>
            <a:pathLst>
              <a:path h="37284">
                <a:moveTo>
                  <a:pt x="0" y="0"/>
                </a:moveTo>
                <a:lnTo>
                  <a:pt x="0" y="37284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371795" y="2623440"/>
            <a:ext cx="0" cy="37241"/>
          </a:xfrm>
          <a:custGeom>
            <a:avLst/>
            <a:gdLst/>
            <a:ahLst/>
            <a:cxnLst/>
            <a:rect l="l" t="t" r="r" b="b"/>
            <a:pathLst>
              <a:path h="37241">
                <a:moveTo>
                  <a:pt x="0" y="0"/>
                </a:moveTo>
                <a:lnTo>
                  <a:pt x="0" y="37241"/>
                </a:lnTo>
              </a:path>
            </a:pathLst>
          </a:custGeom>
          <a:ln w="1181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34690" y="514432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834689" y="265692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613127" y="5181575"/>
            <a:ext cx="7471" cy="0"/>
          </a:xfrm>
          <a:custGeom>
            <a:avLst/>
            <a:gdLst/>
            <a:ahLst/>
            <a:cxnLst/>
            <a:rect l="l" t="t" r="r" b="b"/>
            <a:pathLst>
              <a:path w="7471">
                <a:moveTo>
                  <a:pt x="0" y="0"/>
                </a:moveTo>
                <a:lnTo>
                  <a:pt x="7471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7797121" y="518157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579467" y="4919855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3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7793322" y="4916428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797121" y="492014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4579467" y="4665905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793322" y="4662482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797121" y="466619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579467" y="4411900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11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7793322" y="4408434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797121" y="441223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4579467" y="4157937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11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793322" y="4154471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7797121" y="415826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4579467" y="3903931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793322" y="3900508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7797121" y="3904219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4579467" y="3642546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7793322" y="3639123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797121" y="364283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4579467" y="3388752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793322" y="3385329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7797121" y="338904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4579467" y="3134789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793322" y="3131366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7797121" y="313507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4579467" y="2880826"/>
            <a:ext cx="41131" cy="0"/>
          </a:xfrm>
          <a:custGeom>
            <a:avLst/>
            <a:gdLst/>
            <a:ahLst/>
            <a:cxnLst/>
            <a:rect l="l" t="t" r="r" b="b"/>
            <a:pathLst>
              <a:path w="41131">
                <a:moveTo>
                  <a:pt x="0" y="0"/>
                </a:moveTo>
                <a:lnTo>
                  <a:pt x="41131" y="0"/>
                </a:lnTo>
              </a:path>
            </a:pathLst>
          </a:custGeom>
          <a:ln w="8027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793322" y="2877403"/>
            <a:ext cx="37652" cy="0"/>
          </a:xfrm>
          <a:custGeom>
            <a:avLst/>
            <a:gdLst/>
            <a:ahLst/>
            <a:cxnLst/>
            <a:rect l="l" t="t" r="r" b="b"/>
            <a:pathLst>
              <a:path w="37652">
                <a:moveTo>
                  <a:pt x="37652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797121" y="288111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7797121" y="2627151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9" name="object 59"/>
          <p:cNvSpPr txBox="1"/>
          <p:nvPr/>
        </p:nvSpPr>
        <p:spPr>
          <a:xfrm>
            <a:off x="906017" y="2519934"/>
            <a:ext cx="3658235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然后利用</a:t>
            </a:r>
            <a:r>
              <a:rPr sz="2400" spc="-20" dirty="0">
                <a:latin typeface="Tahoma"/>
                <a:cs typeface="Tahoma"/>
              </a:rPr>
              <a:t>3</a:t>
            </a:r>
            <a:r>
              <a:rPr sz="2400" dirty="0">
                <a:latin typeface="微软雅黑"/>
                <a:cs typeface="微软雅黑"/>
              </a:rPr>
              <a:t>次多项式逼近。</a:t>
            </a:r>
            <a:r>
              <a:rPr sz="2400" spc="-245" dirty="0">
                <a:latin typeface="微软雅黑"/>
                <a:cs typeface="微软雅黑"/>
              </a:rPr>
              <a:t> </a:t>
            </a:r>
            <a:r>
              <a:rPr sz="1125" spc="7" baseline="96296" dirty="0">
                <a:latin typeface="Arial"/>
                <a:cs typeface="Arial"/>
              </a:rPr>
              <a:t>1</a:t>
            </a:r>
            <a:endParaRPr sz="1125" baseline="96296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906017" y="2958846"/>
            <a:ext cx="3260090" cy="3002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latin typeface="微软雅黑"/>
                <a:cs typeface="微软雅黑"/>
              </a:rPr>
              <a:t>命令如下：</a:t>
            </a:r>
            <a:endParaRPr sz="2400">
              <a:latin typeface="微软雅黑"/>
              <a:cs typeface="微软雅黑"/>
            </a:endParaRPr>
          </a:p>
          <a:p>
            <a:pPr marL="12700" marR="6350">
              <a:lnSpc>
                <a:spcPts val="3460"/>
              </a:lnSpc>
              <a:spcBef>
                <a:spcPts val="195"/>
              </a:spcBef>
            </a:pP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x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linspace(0,2*pi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,2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0);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sin(x);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p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 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polyfit(x,</a:t>
            </a:r>
            <a:r>
              <a:rPr sz="2400" spc="-22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,3)</a:t>
            </a:r>
            <a:endParaRPr sz="2400">
              <a:latin typeface="Tahoma"/>
              <a:cs typeface="Tahoma"/>
            </a:endParaRPr>
          </a:p>
          <a:p>
            <a:pPr marL="12700" marR="487045">
              <a:lnSpc>
                <a:spcPct val="120000"/>
              </a:lnSpc>
            </a:pP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y1</a:t>
            </a:r>
            <a:r>
              <a:rPr sz="2400" spc="5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=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po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l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400" spc="-55" dirty="0">
                <a:solidFill>
                  <a:srgbClr val="0000FF"/>
                </a:solidFill>
                <a:latin typeface="Tahoma"/>
                <a:cs typeface="Tahoma"/>
              </a:rPr>
              <a:t>v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al(</a:t>
            </a:r>
            <a:r>
              <a:rPr sz="2400" spc="-60" dirty="0">
                <a:solidFill>
                  <a:srgbClr val="0000FF"/>
                </a:solidFill>
                <a:latin typeface="Tahoma"/>
                <a:cs typeface="Tahoma"/>
              </a:rPr>
              <a:t>p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,x) plot(x,</a:t>
            </a:r>
            <a:r>
              <a:rPr sz="2400" spc="-220" dirty="0">
                <a:solidFill>
                  <a:srgbClr val="0000FF"/>
                </a:solidFill>
                <a:latin typeface="Tahoma"/>
                <a:cs typeface="Tahoma"/>
              </a:rPr>
              <a:t>y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,'</a:t>
            </a:r>
            <a:r>
              <a:rPr sz="2400" spc="-20" dirty="0">
                <a:solidFill>
                  <a:srgbClr val="0000FF"/>
                </a:solidFill>
                <a:latin typeface="Tahoma"/>
                <a:cs typeface="Tahoma"/>
              </a:rPr>
              <a:t>: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o',x,y1,</a:t>
            </a:r>
            <a:r>
              <a:rPr sz="2400" dirty="0">
                <a:solidFill>
                  <a:srgbClr val="0000FF"/>
                </a:solidFill>
                <a:latin typeface="Tahoma"/>
                <a:cs typeface="Tahoma"/>
              </a:rPr>
              <a:t>'</a:t>
            </a:r>
            <a:r>
              <a:rPr sz="2400" spc="-5" dirty="0">
                <a:solidFill>
                  <a:srgbClr val="0000FF"/>
                </a:solidFill>
                <a:latin typeface="Tahoma"/>
                <a:cs typeface="Tahoma"/>
              </a:rPr>
              <a:t>-</a:t>
            </a:r>
            <a:r>
              <a:rPr sz="2400" spc="-15" dirty="0">
                <a:solidFill>
                  <a:srgbClr val="0000FF"/>
                </a:solidFill>
                <a:latin typeface="Tahoma"/>
                <a:cs typeface="Tahoma"/>
              </a:rPr>
              <a:t>*</a:t>
            </a:r>
            <a:r>
              <a:rPr sz="2400" spc="0" dirty="0">
                <a:solidFill>
                  <a:srgbClr val="0000FF"/>
                </a:solidFill>
                <a:latin typeface="Tahoma"/>
                <a:cs typeface="Tahoma"/>
              </a:rPr>
              <a:t>'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) legend('sin(x)','fi</a:t>
            </a:r>
            <a:r>
              <a:rPr sz="2400" spc="0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2400" spc="-10" dirty="0">
                <a:solidFill>
                  <a:srgbClr val="0000FF"/>
                </a:solidFill>
                <a:latin typeface="Tahoma"/>
                <a:cs typeface="Tahoma"/>
              </a:rPr>
              <a:t>')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544336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5008826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5473325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937655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402154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866568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5</a:t>
            </a:r>
            <a:endParaRPr sz="750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331067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795566" y="5202029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7</a:t>
            </a:r>
            <a:endParaRPr sz="750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4454383" y="5120063"/>
            <a:ext cx="107314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5" dirty="0">
                <a:latin typeface="Arial"/>
                <a:cs typeface="Arial"/>
              </a:rPr>
              <a:t>-1</a:t>
            </a:r>
            <a:endParaRPr sz="75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371918" y="4858635"/>
            <a:ext cx="19177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5" dirty="0">
                <a:latin typeface="Arial"/>
                <a:cs typeface="Arial"/>
              </a:rPr>
              <a:t>-</a:t>
            </a: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8</a:t>
            </a:r>
            <a:endParaRPr sz="750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371918" y="4604664"/>
            <a:ext cx="19177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5" dirty="0">
                <a:latin typeface="Arial"/>
                <a:cs typeface="Arial"/>
              </a:rPr>
              <a:t>-</a:t>
            </a: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4371918" y="4350718"/>
            <a:ext cx="19177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5" dirty="0">
                <a:latin typeface="Arial"/>
                <a:cs typeface="Arial"/>
              </a:rPr>
              <a:t>-</a:t>
            </a: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4</a:t>
            </a:r>
            <a:endParaRPr sz="75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371918" y="4096755"/>
            <a:ext cx="19177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5" dirty="0">
                <a:latin typeface="Arial"/>
                <a:cs typeface="Arial"/>
              </a:rPr>
              <a:t>-</a:t>
            </a: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4484302" y="3842708"/>
            <a:ext cx="80010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5" dirty="0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4401828" y="3581322"/>
            <a:ext cx="1619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401828" y="3327359"/>
            <a:ext cx="37020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97180" algn="l"/>
              </a:tabLst>
            </a:pP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4</a:t>
            </a:r>
            <a:r>
              <a:rPr sz="750" dirty="0">
                <a:latin typeface="Arial"/>
                <a:cs typeface="Arial"/>
              </a:rPr>
              <a:t>	</a:t>
            </a:r>
            <a:r>
              <a:rPr sz="750" u="sng" dirty="0">
                <a:latin typeface="Arial"/>
                <a:cs typeface="Arial"/>
              </a:rPr>
              <a:t> 	</a:t>
            </a:r>
            <a:endParaRPr sz="750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401828" y="3073396"/>
            <a:ext cx="1619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6</a:t>
            </a:r>
            <a:endParaRPr sz="75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4401828" y="2819349"/>
            <a:ext cx="1619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50" spc="-10" dirty="0">
                <a:latin typeface="Arial"/>
                <a:cs typeface="Arial"/>
              </a:rPr>
              <a:t>0</a:t>
            </a:r>
            <a:r>
              <a:rPr sz="750" spc="20" dirty="0">
                <a:latin typeface="Arial"/>
                <a:cs typeface="Arial"/>
              </a:rPr>
              <a:t>.</a:t>
            </a:r>
            <a:r>
              <a:rPr sz="750" spc="5" dirty="0">
                <a:latin typeface="Arial"/>
                <a:cs typeface="Arial"/>
              </a:rPr>
              <a:t>8</a:t>
            </a:r>
            <a:endParaRPr sz="750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4843888" y="2819349"/>
            <a:ext cx="857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2390" algn="l"/>
              </a:tabLst>
            </a:pPr>
            <a:r>
              <a:rPr sz="750" u="sng" dirty="0">
                <a:latin typeface="Arial"/>
                <a:cs typeface="Arial"/>
              </a:rPr>
              <a:t> 	</a:t>
            </a:r>
            <a:endParaRPr sz="750">
              <a:latin typeface="Arial"/>
              <a:cs typeface="Arial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7834689" y="2627151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4993630" y="2565386"/>
            <a:ext cx="85725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2390" algn="l"/>
              </a:tabLst>
            </a:pPr>
            <a:r>
              <a:rPr sz="750" u="sng" dirty="0">
                <a:latin typeface="Arial"/>
                <a:cs typeface="Arial"/>
              </a:rPr>
              <a:t> 	</a:t>
            </a:r>
            <a:endParaRPr sz="750">
              <a:latin typeface="Arial"/>
              <a:cs typeface="Arial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7834690" y="518157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834689" y="2627151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579467" y="2623440"/>
            <a:ext cx="2914320" cy="2546959"/>
          </a:xfrm>
          <a:custGeom>
            <a:avLst/>
            <a:gdLst/>
            <a:ahLst/>
            <a:cxnLst/>
            <a:rect l="l" t="t" r="r" b="b"/>
            <a:pathLst>
              <a:path w="2914320" h="2546959">
                <a:moveTo>
                  <a:pt x="0" y="1277068"/>
                </a:moveTo>
                <a:lnTo>
                  <a:pt x="149784" y="858970"/>
                </a:lnTo>
                <a:lnTo>
                  <a:pt x="307065" y="485321"/>
                </a:lnTo>
                <a:lnTo>
                  <a:pt x="457001" y="201584"/>
                </a:lnTo>
                <a:lnTo>
                  <a:pt x="614282" y="37196"/>
                </a:lnTo>
                <a:lnTo>
                  <a:pt x="764050" y="0"/>
                </a:lnTo>
                <a:lnTo>
                  <a:pt x="921500" y="104503"/>
                </a:lnTo>
                <a:lnTo>
                  <a:pt x="1071268" y="336115"/>
                </a:lnTo>
                <a:lnTo>
                  <a:pt x="1228549" y="664639"/>
                </a:lnTo>
                <a:lnTo>
                  <a:pt x="1378570" y="1060554"/>
                </a:lnTo>
                <a:lnTo>
                  <a:pt x="1535766" y="1486328"/>
                </a:lnTo>
                <a:lnTo>
                  <a:pt x="1685534" y="1882075"/>
                </a:lnTo>
                <a:lnTo>
                  <a:pt x="1843069" y="2210810"/>
                </a:lnTo>
                <a:lnTo>
                  <a:pt x="1992836" y="2442430"/>
                </a:lnTo>
                <a:lnTo>
                  <a:pt x="2150033" y="2546959"/>
                </a:lnTo>
                <a:lnTo>
                  <a:pt x="2299800" y="2509703"/>
                </a:lnTo>
                <a:lnTo>
                  <a:pt x="2457335" y="2345349"/>
                </a:lnTo>
                <a:lnTo>
                  <a:pt x="2607102" y="2061367"/>
                </a:lnTo>
                <a:lnTo>
                  <a:pt x="2764299" y="1687997"/>
                </a:lnTo>
                <a:lnTo>
                  <a:pt x="2914320" y="1277068"/>
                </a:lnTo>
              </a:path>
            </a:pathLst>
          </a:custGeom>
          <a:ln w="3175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549345" y="3872811"/>
            <a:ext cx="58741" cy="57254"/>
          </a:xfrm>
          <a:custGeom>
            <a:avLst/>
            <a:gdLst/>
            <a:ahLst/>
            <a:cxnLst/>
            <a:rect l="l" t="t" r="r" b="b"/>
            <a:pathLst>
              <a:path w="58741" h="57254">
                <a:moveTo>
                  <a:pt x="0" y="27697"/>
                </a:moveTo>
                <a:lnTo>
                  <a:pt x="3648" y="40783"/>
                </a:lnTo>
                <a:lnTo>
                  <a:pt x="12953" y="51422"/>
                </a:lnTo>
                <a:lnTo>
                  <a:pt x="25458" y="57254"/>
                </a:lnTo>
                <a:lnTo>
                  <a:pt x="40397" y="54456"/>
                </a:lnTo>
                <a:lnTo>
                  <a:pt x="51921" y="46558"/>
                </a:lnTo>
                <a:lnTo>
                  <a:pt x="58741" y="35469"/>
                </a:lnTo>
                <a:lnTo>
                  <a:pt x="56742" y="19474"/>
                </a:lnTo>
                <a:lnTo>
                  <a:pt x="49860" y="7405"/>
                </a:lnTo>
                <a:lnTo>
                  <a:pt x="39811" y="0"/>
                </a:lnTo>
                <a:lnTo>
                  <a:pt x="23248" y="1337"/>
                </a:lnTo>
                <a:lnTo>
                  <a:pt x="10740" y="7414"/>
                </a:lnTo>
                <a:lnTo>
                  <a:pt x="2814" y="16667"/>
                </a:lnTo>
                <a:lnTo>
                  <a:pt x="0" y="27535"/>
                </a:lnTo>
                <a:lnTo>
                  <a:pt x="0" y="2769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699332" y="3454403"/>
            <a:ext cx="58647" cy="57372"/>
          </a:xfrm>
          <a:custGeom>
            <a:avLst/>
            <a:gdLst/>
            <a:ahLst/>
            <a:cxnLst/>
            <a:rect l="l" t="t" r="r" b="b"/>
            <a:pathLst>
              <a:path w="58647" h="57372">
                <a:moveTo>
                  <a:pt x="0" y="28006"/>
                </a:moveTo>
                <a:lnTo>
                  <a:pt x="3655" y="41057"/>
                </a:lnTo>
                <a:lnTo>
                  <a:pt x="12991" y="51649"/>
                </a:lnTo>
                <a:lnTo>
                  <a:pt x="25563" y="57372"/>
                </a:lnTo>
                <a:lnTo>
                  <a:pt x="40435" y="54499"/>
                </a:lnTo>
                <a:lnTo>
                  <a:pt x="51920" y="46506"/>
                </a:lnTo>
                <a:lnTo>
                  <a:pt x="58647" y="35349"/>
                </a:lnTo>
                <a:lnTo>
                  <a:pt x="56557" y="19432"/>
                </a:lnTo>
                <a:lnTo>
                  <a:pt x="49585" y="7385"/>
                </a:lnTo>
                <a:lnTo>
                  <a:pt x="39458" y="0"/>
                </a:lnTo>
                <a:lnTo>
                  <a:pt x="22967" y="1398"/>
                </a:lnTo>
                <a:lnTo>
                  <a:pt x="10555" y="7573"/>
                </a:lnTo>
                <a:lnTo>
                  <a:pt x="2730" y="16956"/>
                </a:lnTo>
                <a:lnTo>
                  <a:pt x="0" y="2797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856588" y="3081108"/>
            <a:ext cx="58688" cy="57235"/>
          </a:xfrm>
          <a:custGeom>
            <a:avLst/>
            <a:gdLst/>
            <a:ahLst/>
            <a:cxnLst/>
            <a:rect l="l" t="t" r="r" b="b"/>
            <a:pathLst>
              <a:path w="58688" h="57235">
                <a:moveTo>
                  <a:pt x="0" y="27653"/>
                </a:moveTo>
                <a:lnTo>
                  <a:pt x="3624" y="40812"/>
                </a:lnTo>
                <a:lnTo>
                  <a:pt x="12891" y="51453"/>
                </a:lnTo>
                <a:lnTo>
                  <a:pt x="25396" y="57235"/>
                </a:lnTo>
                <a:lnTo>
                  <a:pt x="40281" y="54435"/>
                </a:lnTo>
                <a:lnTo>
                  <a:pt x="51827" y="46550"/>
                </a:lnTo>
                <a:lnTo>
                  <a:pt x="58688" y="35454"/>
                </a:lnTo>
                <a:lnTo>
                  <a:pt x="56682" y="19511"/>
                </a:lnTo>
                <a:lnTo>
                  <a:pt x="49780" y="7441"/>
                </a:lnTo>
                <a:lnTo>
                  <a:pt x="39723" y="0"/>
                </a:lnTo>
                <a:lnTo>
                  <a:pt x="23110" y="1327"/>
                </a:lnTo>
                <a:lnTo>
                  <a:pt x="10632" y="7419"/>
                </a:lnTo>
                <a:lnTo>
                  <a:pt x="2769" y="16684"/>
                </a:lnTo>
                <a:lnTo>
                  <a:pt x="0" y="27528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5006330" y="2797200"/>
            <a:ext cx="58875" cy="57161"/>
          </a:xfrm>
          <a:custGeom>
            <a:avLst/>
            <a:gdLst/>
            <a:ahLst/>
            <a:cxnLst/>
            <a:rect l="l" t="t" r="r" b="b"/>
            <a:pathLst>
              <a:path w="58875" h="57161">
                <a:moveTo>
                  <a:pt x="0" y="27824"/>
                </a:moveTo>
                <a:lnTo>
                  <a:pt x="3680" y="40830"/>
                </a:lnTo>
                <a:lnTo>
                  <a:pt x="13057" y="51404"/>
                </a:lnTo>
                <a:lnTo>
                  <a:pt x="25633" y="57161"/>
                </a:lnTo>
                <a:lnTo>
                  <a:pt x="40554" y="54328"/>
                </a:lnTo>
                <a:lnTo>
                  <a:pt x="52086" y="46397"/>
                </a:lnTo>
                <a:lnTo>
                  <a:pt x="58875" y="35305"/>
                </a:lnTo>
                <a:lnTo>
                  <a:pt x="56809" y="19420"/>
                </a:lnTo>
                <a:lnTo>
                  <a:pt x="49841" y="7387"/>
                </a:lnTo>
                <a:lnTo>
                  <a:pt x="39713" y="0"/>
                </a:lnTo>
                <a:lnTo>
                  <a:pt x="23203" y="1379"/>
                </a:lnTo>
                <a:lnTo>
                  <a:pt x="10717" y="7509"/>
                </a:lnTo>
                <a:lnTo>
                  <a:pt x="2800" y="16810"/>
                </a:lnTo>
                <a:lnTo>
                  <a:pt x="0" y="27706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5163864" y="2632887"/>
            <a:ext cx="58517" cy="57331"/>
          </a:xfrm>
          <a:custGeom>
            <a:avLst/>
            <a:gdLst/>
            <a:ahLst/>
            <a:cxnLst/>
            <a:rect l="l" t="t" r="r" b="b"/>
            <a:pathLst>
              <a:path w="58517" h="57331">
                <a:moveTo>
                  <a:pt x="0" y="27748"/>
                </a:moveTo>
                <a:lnTo>
                  <a:pt x="3626" y="40808"/>
                </a:lnTo>
                <a:lnTo>
                  <a:pt x="12893" y="51492"/>
                </a:lnTo>
                <a:lnTo>
                  <a:pt x="25388" y="57331"/>
                </a:lnTo>
                <a:lnTo>
                  <a:pt x="40258" y="54468"/>
                </a:lnTo>
                <a:lnTo>
                  <a:pt x="51743" y="46471"/>
                </a:lnTo>
                <a:lnTo>
                  <a:pt x="58517" y="35330"/>
                </a:lnTo>
                <a:lnTo>
                  <a:pt x="56475" y="19426"/>
                </a:lnTo>
                <a:lnTo>
                  <a:pt x="49535" y="7385"/>
                </a:lnTo>
                <a:lnTo>
                  <a:pt x="39430" y="0"/>
                </a:lnTo>
                <a:lnTo>
                  <a:pt x="22897" y="1405"/>
                </a:lnTo>
                <a:lnTo>
                  <a:pt x="10474" y="7593"/>
                </a:lnTo>
                <a:lnTo>
                  <a:pt x="2671" y="16954"/>
                </a:lnTo>
                <a:lnTo>
                  <a:pt x="0" y="27748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5313632" y="2595527"/>
            <a:ext cx="58785" cy="57279"/>
          </a:xfrm>
          <a:custGeom>
            <a:avLst/>
            <a:gdLst/>
            <a:ahLst/>
            <a:cxnLst/>
            <a:rect l="l" t="t" r="r" b="b"/>
            <a:pathLst>
              <a:path w="58785" h="57279">
                <a:moveTo>
                  <a:pt x="0" y="27912"/>
                </a:moveTo>
                <a:lnTo>
                  <a:pt x="3655" y="40932"/>
                </a:lnTo>
                <a:lnTo>
                  <a:pt x="12989" y="51541"/>
                </a:lnTo>
                <a:lnTo>
                  <a:pt x="25557" y="57279"/>
                </a:lnTo>
                <a:lnTo>
                  <a:pt x="40407" y="54410"/>
                </a:lnTo>
                <a:lnTo>
                  <a:pt x="51957" y="46442"/>
                </a:lnTo>
                <a:lnTo>
                  <a:pt x="58785" y="35344"/>
                </a:lnTo>
                <a:lnTo>
                  <a:pt x="56714" y="19518"/>
                </a:lnTo>
                <a:lnTo>
                  <a:pt x="49739" y="7462"/>
                </a:lnTo>
                <a:lnTo>
                  <a:pt x="39619" y="0"/>
                </a:lnTo>
                <a:lnTo>
                  <a:pt x="23081" y="1352"/>
                </a:lnTo>
                <a:lnTo>
                  <a:pt x="10643" y="7496"/>
                </a:lnTo>
                <a:lnTo>
                  <a:pt x="2789" y="16822"/>
                </a:lnTo>
                <a:lnTo>
                  <a:pt x="0" y="27721"/>
                </a:lnTo>
                <a:lnTo>
                  <a:pt x="0" y="27912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5470828" y="2700174"/>
            <a:ext cx="58875" cy="57106"/>
          </a:xfrm>
          <a:custGeom>
            <a:avLst/>
            <a:gdLst/>
            <a:ahLst/>
            <a:cxnLst/>
            <a:rect l="l" t="t" r="r" b="b"/>
            <a:pathLst>
              <a:path w="58875" h="57106">
                <a:moveTo>
                  <a:pt x="0" y="27769"/>
                </a:moveTo>
                <a:lnTo>
                  <a:pt x="3680" y="40774"/>
                </a:lnTo>
                <a:lnTo>
                  <a:pt x="13057" y="51349"/>
                </a:lnTo>
                <a:lnTo>
                  <a:pt x="25633" y="57106"/>
                </a:lnTo>
                <a:lnTo>
                  <a:pt x="40554" y="54273"/>
                </a:lnTo>
                <a:lnTo>
                  <a:pt x="52086" y="46342"/>
                </a:lnTo>
                <a:lnTo>
                  <a:pt x="58875" y="35250"/>
                </a:lnTo>
                <a:lnTo>
                  <a:pt x="56803" y="19360"/>
                </a:lnTo>
                <a:lnTo>
                  <a:pt x="49817" y="7350"/>
                </a:lnTo>
                <a:lnTo>
                  <a:pt x="39669" y="0"/>
                </a:lnTo>
                <a:lnTo>
                  <a:pt x="23154" y="1391"/>
                </a:lnTo>
                <a:lnTo>
                  <a:pt x="10668" y="7525"/>
                </a:lnTo>
                <a:lnTo>
                  <a:pt x="2765" y="16832"/>
                </a:lnTo>
                <a:lnTo>
                  <a:pt x="0" y="27744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5620849" y="2931565"/>
            <a:ext cx="58662" cy="57359"/>
          </a:xfrm>
          <a:custGeom>
            <a:avLst/>
            <a:gdLst/>
            <a:ahLst/>
            <a:cxnLst/>
            <a:rect l="l" t="t" r="r" b="b"/>
            <a:pathLst>
              <a:path w="58662" h="57359">
                <a:moveTo>
                  <a:pt x="0" y="27989"/>
                </a:moveTo>
                <a:lnTo>
                  <a:pt x="3655" y="41047"/>
                </a:lnTo>
                <a:lnTo>
                  <a:pt x="12989" y="51642"/>
                </a:lnTo>
                <a:lnTo>
                  <a:pt x="25557" y="57359"/>
                </a:lnTo>
                <a:lnTo>
                  <a:pt x="40413" y="54486"/>
                </a:lnTo>
                <a:lnTo>
                  <a:pt x="51912" y="46498"/>
                </a:lnTo>
                <a:lnTo>
                  <a:pt x="58662" y="35349"/>
                </a:lnTo>
                <a:lnTo>
                  <a:pt x="56573" y="19438"/>
                </a:lnTo>
                <a:lnTo>
                  <a:pt x="49595" y="7392"/>
                </a:lnTo>
                <a:lnTo>
                  <a:pt x="39467" y="0"/>
                </a:lnTo>
                <a:lnTo>
                  <a:pt x="22969" y="1386"/>
                </a:lnTo>
                <a:lnTo>
                  <a:pt x="10557" y="7553"/>
                </a:lnTo>
                <a:lnTo>
                  <a:pt x="2734" y="16929"/>
                </a:lnTo>
                <a:lnTo>
                  <a:pt x="0" y="27944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5778131" y="3260350"/>
            <a:ext cx="58730" cy="57245"/>
          </a:xfrm>
          <a:custGeom>
            <a:avLst/>
            <a:gdLst/>
            <a:ahLst/>
            <a:cxnLst/>
            <a:rect l="l" t="t" r="r" b="b"/>
            <a:pathLst>
              <a:path w="58730" h="57245">
                <a:moveTo>
                  <a:pt x="0" y="27729"/>
                </a:moveTo>
                <a:lnTo>
                  <a:pt x="3635" y="40862"/>
                </a:lnTo>
                <a:lnTo>
                  <a:pt x="12925" y="51491"/>
                </a:lnTo>
                <a:lnTo>
                  <a:pt x="25444" y="57245"/>
                </a:lnTo>
                <a:lnTo>
                  <a:pt x="40304" y="54425"/>
                </a:lnTo>
                <a:lnTo>
                  <a:pt x="51862" y="46521"/>
                </a:lnTo>
                <a:lnTo>
                  <a:pt x="58730" y="35426"/>
                </a:lnTo>
                <a:lnTo>
                  <a:pt x="56702" y="19503"/>
                </a:lnTo>
                <a:lnTo>
                  <a:pt x="49773" y="7442"/>
                </a:lnTo>
                <a:lnTo>
                  <a:pt x="39694" y="0"/>
                </a:lnTo>
                <a:lnTo>
                  <a:pt x="23101" y="1321"/>
                </a:lnTo>
                <a:lnTo>
                  <a:pt x="10637" y="7411"/>
                </a:lnTo>
                <a:lnTo>
                  <a:pt x="2778" y="16689"/>
                </a:lnTo>
                <a:lnTo>
                  <a:pt x="0" y="27572"/>
                </a:lnTo>
                <a:lnTo>
                  <a:pt x="0" y="27729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5927898" y="3656240"/>
            <a:ext cx="58773" cy="57163"/>
          </a:xfrm>
          <a:custGeom>
            <a:avLst/>
            <a:gdLst/>
            <a:ahLst/>
            <a:cxnLst/>
            <a:rect l="l" t="t" r="r" b="b"/>
            <a:pathLst>
              <a:path w="58773" h="57163">
                <a:moveTo>
                  <a:pt x="0" y="27754"/>
                </a:moveTo>
                <a:lnTo>
                  <a:pt x="3623" y="40761"/>
                </a:lnTo>
                <a:lnTo>
                  <a:pt x="12916" y="51364"/>
                </a:lnTo>
                <a:lnTo>
                  <a:pt x="25515" y="57163"/>
                </a:lnTo>
                <a:lnTo>
                  <a:pt x="40467" y="54333"/>
                </a:lnTo>
                <a:lnTo>
                  <a:pt x="51990" y="46400"/>
                </a:lnTo>
                <a:lnTo>
                  <a:pt x="58773" y="35313"/>
                </a:lnTo>
                <a:lnTo>
                  <a:pt x="56727" y="19418"/>
                </a:lnTo>
                <a:lnTo>
                  <a:pt x="49782" y="7381"/>
                </a:lnTo>
                <a:lnTo>
                  <a:pt x="39670" y="0"/>
                </a:lnTo>
                <a:lnTo>
                  <a:pt x="23050" y="1394"/>
                </a:lnTo>
                <a:lnTo>
                  <a:pt x="10577" y="7541"/>
                </a:lnTo>
                <a:lnTo>
                  <a:pt x="2733" y="16847"/>
                </a:lnTo>
                <a:lnTo>
                  <a:pt x="0" y="27721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6085348" y="4081834"/>
            <a:ext cx="58635" cy="57375"/>
          </a:xfrm>
          <a:custGeom>
            <a:avLst/>
            <a:gdLst/>
            <a:ahLst/>
            <a:cxnLst/>
            <a:rect l="l" t="t" r="r" b="b"/>
            <a:pathLst>
              <a:path w="58635" h="57375">
                <a:moveTo>
                  <a:pt x="0" y="27934"/>
                </a:moveTo>
                <a:lnTo>
                  <a:pt x="3645" y="40993"/>
                </a:lnTo>
                <a:lnTo>
                  <a:pt x="12957" y="51617"/>
                </a:lnTo>
                <a:lnTo>
                  <a:pt x="25501" y="57375"/>
                </a:lnTo>
                <a:lnTo>
                  <a:pt x="40361" y="54508"/>
                </a:lnTo>
                <a:lnTo>
                  <a:pt x="51863" y="46523"/>
                </a:lnTo>
                <a:lnTo>
                  <a:pt x="58635" y="35384"/>
                </a:lnTo>
                <a:lnTo>
                  <a:pt x="56571" y="19553"/>
                </a:lnTo>
                <a:lnTo>
                  <a:pt x="49624" y="7473"/>
                </a:lnTo>
                <a:lnTo>
                  <a:pt x="39527" y="0"/>
                </a:lnTo>
                <a:lnTo>
                  <a:pt x="23017" y="1383"/>
                </a:lnTo>
                <a:lnTo>
                  <a:pt x="10597" y="7574"/>
                </a:lnTo>
                <a:lnTo>
                  <a:pt x="2760" y="16931"/>
                </a:lnTo>
                <a:lnTo>
                  <a:pt x="0" y="27819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235115" y="4477818"/>
            <a:ext cx="58586" cy="57287"/>
          </a:xfrm>
          <a:custGeom>
            <a:avLst/>
            <a:gdLst/>
            <a:ahLst/>
            <a:cxnLst/>
            <a:rect l="l" t="t" r="r" b="b"/>
            <a:pathLst>
              <a:path w="58586" h="57287">
                <a:moveTo>
                  <a:pt x="0" y="27697"/>
                </a:moveTo>
                <a:lnTo>
                  <a:pt x="3626" y="40869"/>
                </a:lnTo>
                <a:lnTo>
                  <a:pt x="12893" y="51514"/>
                </a:lnTo>
                <a:lnTo>
                  <a:pt x="25388" y="57287"/>
                </a:lnTo>
                <a:lnTo>
                  <a:pt x="40294" y="54469"/>
                </a:lnTo>
                <a:lnTo>
                  <a:pt x="51796" y="46549"/>
                </a:lnTo>
                <a:lnTo>
                  <a:pt x="58586" y="35414"/>
                </a:lnTo>
                <a:lnTo>
                  <a:pt x="56568" y="19479"/>
                </a:lnTo>
                <a:lnTo>
                  <a:pt x="49667" y="7417"/>
                </a:lnTo>
                <a:lnTo>
                  <a:pt x="39589" y="0"/>
                </a:lnTo>
                <a:lnTo>
                  <a:pt x="23008" y="1363"/>
                </a:lnTo>
                <a:lnTo>
                  <a:pt x="10556" y="7499"/>
                </a:lnTo>
                <a:lnTo>
                  <a:pt x="2723" y="16808"/>
                </a:lnTo>
                <a:lnTo>
                  <a:pt x="0" y="2768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6392397" y="4806449"/>
            <a:ext cx="58790" cy="57166"/>
          </a:xfrm>
          <a:custGeom>
            <a:avLst/>
            <a:gdLst/>
            <a:ahLst/>
            <a:cxnLst/>
            <a:rect l="l" t="t" r="r" b="b"/>
            <a:pathLst>
              <a:path w="58790" h="57166">
                <a:moveTo>
                  <a:pt x="0" y="27801"/>
                </a:moveTo>
                <a:lnTo>
                  <a:pt x="3628" y="40795"/>
                </a:lnTo>
                <a:lnTo>
                  <a:pt x="12935" y="51385"/>
                </a:lnTo>
                <a:lnTo>
                  <a:pt x="25549" y="57166"/>
                </a:lnTo>
                <a:lnTo>
                  <a:pt x="40499" y="54329"/>
                </a:lnTo>
                <a:lnTo>
                  <a:pt x="52019" y="46388"/>
                </a:lnTo>
                <a:lnTo>
                  <a:pt x="58790" y="35296"/>
                </a:lnTo>
                <a:lnTo>
                  <a:pt x="56730" y="19398"/>
                </a:lnTo>
                <a:lnTo>
                  <a:pt x="49772" y="7368"/>
                </a:lnTo>
                <a:lnTo>
                  <a:pt x="39647" y="0"/>
                </a:lnTo>
                <a:lnTo>
                  <a:pt x="23040" y="1398"/>
                </a:lnTo>
                <a:lnTo>
                  <a:pt x="10573" y="7548"/>
                </a:lnTo>
                <a:lnTo>
                  <a:pt x="2731" y="16866"/>
                </a:lnTo>
                <a:lnTo>
                  <a:pt x="0" y="27771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6542333" y="5037902"/>
            <a:ext cx="58660" cy="57355"/>
          </a:xfrm>
          <a:custGeom>
            <a:avLst/>
            <a:gdLst/>
            <a:ahLst/>
            <a:cxnLst/>
            <a:rect l="l" t="t" r="r" b="b"/>
            <a:pathLst>
              <a:path w="58660" h="57355">
                <a:moveTo>
                  <a:pt x="0" y="27968"/>
                </a:moveTo>
                <a:lnTo>
                  <a:pt x="3659" y="40998"/>
                </a:lnTo>
                <a:lnTo>
                  <a:pt x="12999" y="51602"/>
                </a:lnTo>
                <a:lnTo>
                  <a:pt x="25560" y="57355"/>
                </a:lnTo>
                <a:lnTo>
                  <a:pt x="40442" y="54486"/>
                </a:lnTo>
                <a:lnTo>
                  <a:pt x="51927" y="46493"/>
                </a:lnTo>
                <a:lnTo>
                  <a:pt x="58660" y="35346"/>
                </a:lnTo>
                <a:lnTo>
                  <a:pt x="56581" y="19496"/>
                </a:lnTo>
                <a:lnTo>
                  <a:pt x="49621" y="7431"/>
                </a:lnTo>
                <a:lnTo>
                  <a:pt x="39506" y="0"/>
                </a:lnTo>
                <a:lnTo>
                  <a:pt x="23027" y="1407"/>
                </a:lnTo>
                <a:lnTo>
                  <a:pt x="10602" y="7606"/>
                </a:lnTo>
                <a:lnTo>
                  <a:pt x="2753" y="16979"/>
                </a:lnTo>
                <a:lnTo>
                  <a:pt x="0" y="27904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6699615" y="5142581"/>
            <a:ext cx="58657" cy="57214"/>
          </a:xfrm>
          <a:custGeom>
            <a:avLst/>
            <a:gdLst/>
            <a:ahLst/>
            <a:cxnLst/>
            <a:rect l="l" t="t" r="r" b="b"/>
            <a:pathLst>
              <a:path w="58657" h="57214">
                <a:moveTo>
                  <a:pt x="0" y="27817"/>
                </a:moveTo>
                <a:lnTo>
                  <a:pt x="3651" y="40864"/>
                </a:lnTo>
                <a:lnTo>
                  <a:pt x="12976" y="51475"/>
                </a:lnTo>
                <a:lnTo>
                  <a:pt x="25535" y="57214"/>
                </a:lnTo>
                <a:lnTo>
                  <a:pt x="40429" y="54341"/>
                </a:lnTo>
                <a:lnTo>
                  <a:pt x="51920" y="46348"/>
                </a:lnTo>
                <a:lnTo>
                  <a:pt x="58657" y="35204"/>
                </a:lnTo>
                <a:lnTo>
                  <a:pt x="56569" y="19356"/>
                </a:lnTo>
                <a:lnTo>
                  <a:pt x="49575" y="7352"/>
                </a:lnTo>
                <a:lnTo>
                  <a:pt x="39402" y="0"/>
                </a:lnTo>
                <a:lnTo>
                  <a:pt x="22878" y="1424"/>
                </a:lnTo>
                <a:lnTo>
                  <a:pt x="10461" y="7626"/>
                </a:lnTo>
                <a:lnTo>
                  <a:pt x="2664" y="17006"/>
                </a:lnTo>
                <a:lnTo>
                  <a:pt x="0" y="2781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6849382" y="5105227"/>
            <a:ext cx="58793" cy="57313"/>
          </a:xfrm>
          <a:custGeom>
            <a:avLst/>
            <a:gdLst/>
            <a:ahLst/>
            <a:cxnLst/>
            <a:rect l="l" t="t" r="r" b="b"/>
            <a:pathLst>
              <a:path w="58793" h="57313">
                <a:moveTo>
                  <a:pt x="0" y="27916"/>
                </a:moveTo>
                <a:lnTo>
                  <a:pt x="3651" y="40962"/>
                </a:lnTo>
                <a:lnTo>
                  <a:pt x="12976" y="51573"/>
                </a:lnTo>
                <a:lnTo>
                  <a:pt x="25535" y="57313"/>
                </a:lnTo>
                <a:lnTo>
                  <a:pt x="40497" y="54455"/>
                </a:lnTo>
                <a:lnTo>
                  <a:pt x="52022" y="46501"/>
                </a:lnTo>
                <a:lnTo>
                  <a:pt x="58793" y="35403"/>
                </a:lnTo>
                <a:lnTo>
                  <a:pt x="56758" y="19476"/>
                </a:lnTo>
                <a:lnTo>
                  <a:pt x="49850" y="7422"/>
                </a:lnTo>
                <a:lnTo>
                  <a:pt x="39743" y="0"/>
                </a:lnTo>
                <a:lnTo>
                  <a:pt x="23157" y="1325"/>
                </a:lnTo>
                <a:lnTo>
                  <a:pt x="10692" y="7407"/>
                </a:lnTo>
                <a:lnTo>
                  <a:pt x="2817" y="16697"/>
                </a:lnTo>
                <a:lnTo>
                  <a:pt x="1" y="27649"/>
                </a:lnTo>
                <a:lnTo>
                  <a:pt x="0" y="27916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7006832" y="4940824"/>
            <a:ext cx="58656" cy="57351"/>
          </a:xfrm>
          <a:custGeom>
            <a:avLst/>
            <a:gdLst/>
            <a:ahLst/>
            <a:cxnLst/>
            <a:rect l="l" t="t" r="r" b="b"/>
            <a:pathLst>
              <a:path w="58656" h="57351">
                <a:moveTo>
                  <a:pt x="0" y="27964"/>
                </a:moveTo>
                <a:lnTo>
                  <a:pt x="3643" y="40994"/>
                </a:lnTo>
                <a:lnTo>
                  <a:pt x="12963" y="51598"/>
                </a:lnTo>
                <a:lnTo>
                  <a:pt x="25540" y="57351"/>
                </a:lnTo>
                <a:lnTo>
                  <a:pt x="40430" y="54484"/>
                </a:lnTo>
                <a:lnTo>
                  <a:pt x="51919" y="46496"/>
                </a:lnTo>
                <a:lnTo>
                  <a:pt x="58656" y="35354"/>
                </a:lnTo>
                <a:lnTo>
                  <a:pt x="56581" y="19500"/>
                </a:lnTo>
                <a:lnTo>
                  <a:pt x="49625" y="7433"/>
                </a:lnTo>
                <a:lnTo>
                  <a:pt x="39514" y="0"/>
                </a:lnTo>
                <a:lnTo>
                  <a:pt x="22997" y="1404"/>
                </a:lnTo>
                <a:lnTo>
                  <a:pt x="10575" y="7600"/>
                </a:lnTo>
                <a:lnTo>
                  <a:pt x="2744" y="16970"/>
                </a:lnTo>
                <a:lnTo>
                  <a:pt x="0" y="27893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7156599" y="4657035"/>
            <a:ext cx="58595" cy="57335"/>
          </a:xfrm>
          <a:custGeom>
            <a:avLst/>
            <a:gdLst/>
            <a:ahLst/>
            <a:cxnLst/>
            <a:rect l="l" t="t" r="r" b="b"/>
            <a:pathLst>
              <a:path w="58595" h="57335">
                <a:moveTo>
                  <a:pt x="0" y="27772"/>
                </a:moveTo>
                <a:lnTo>
                  <a:pt x="3636" y="40893"/>
                </a:lnTo>
                <a:lnTo>
                  <a:pt x="12923" y="51537"/>
                </a:lnTo>
                <a:lnTo>
                  <a:pt x="25425" y="57335"/>
                </a:lnTo>
                <a:lnTo>
                  <a:pt x="40317" y="54510"/>
                </a:lnTo>
                <a:lnTo>
                  <a:pt x="51812" y="46571"/>
                </a:lnTo>
                <a:lnTo>
                  <a:pt x="58595" y="35436"/>
                </a:lnTo>
                <a:lnTo>
                  <a:pt x="56567" y="19481"/>
                </a:lnTo>
                <a:lnTo>
                  <a:pt x="49660" y="7411"/>
                </a:lnTo>
                <a:lnTo>
                  <a:pt x="39591" y="0"/>
                </a:lnTo>
                <a:lnTo>
                  <a:pt x="23053" y="1371"/>
                </a:lnTo>
                <a:lnTo>
                  <a:pt x="10600" y="7512"/>
                </a:lnTo>
                <a:lnTo>
                  <a:pt x="2744" y="16831"/>
                </a:lnTo>
                <a:lnTo>
                  <a:pt x="0" y="27737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7313880" y="4283631"/>
            <a:ext cx="58803" cy="57173"/>
          </a:xfrm>
          <a:custGeom>
            <a:avLst/>
            <a:gdLst/>
            <a:ahLst/>
            <a:cxnLst/>
            <a:rect l="l" t="t" r="r" b="b"/>
            <a:pathLst>
              <a:path w="58803" h="57173">
                <a:moveTo>
                  <a:pt x="0" y="27806"/>
                </a:moveTo>
                <a:lnTo>
                  <a:pt x="3655" y="40826"/>
                </a:lnTo>
                <a:lnTo>
                  <a:pt x="12989" y="51435"/>
                </a:lnTo>
                <a:lnTo>
                  <a:pt x="25557" y="57173"/>
                </a:lnTo>
                <a:lnTo>
                  <a:pt x="40518" y="54305"/>
                </a:lnTo>
                <a:lnTo>
                  <a:pt x="52041" y="46336"/>
                </a:lnTo>
                <a:lnTo>
                  <a:pt x="58803" y="35238"/>
                </a:lnTo>
                <a:lnTo>
                  <a:pt x="56746" y="19400"/>
                </a:lnTo>
                <a:lnTo>
                  <a:pt x="49789" y="7388"/>
                </a:lnTo>
                <a:lnTo>
                  <a:pt x="39625" y="0"/>
                </a:lnTo>
                <a:lnTo>
                  <a:pt x="23042" y="1373"/>
                </a:lnTo>
                <a:lnTo>
                  <a:pt x="10587" y="7511"/>
                </a:lnTo>
                <a:lnTo>
                  <a:pt x="2744" y="16828"/>
                </a:lnTo>
                <a:lnTo>
                  <a:pt x="0" y="27739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7463648" y="3872800"/>
            <a:ext cx="58730" cy="57263"/>
          </a:xfrm>
          <a:custGeom>
            <a:avLst/>
            <a:gdLst/>
            <a:ahLst/>
            <a:cxnLst/>
            <a:rect l="l" t="t" r="r" b="b"/>
            <a:pathLst>
              <a:path w="58730" h="57263">
                <a:moveTo>
                  <a:pt x="0" y="27708"/>
                </a:moveTo>
                <a:lnTo>
                  <a:pt x="3651" y="40791"/>
                </a:lnTo>
                <a:lnTo>
                  <a:pt x="12962" y="51428"/>
                </a:lnTo>
                <a:lnTo>
                  <a:pt x="25465" y="57263"/>
                </a:lnTo>
                <a:lnTo>
                  <a:pt x="40401" y="54464"/>
                </a:lnTo>
                <a:lnTo>
                  <a:pt x="51919" y="46561"/>
                </a:lnTo>
                <a:lnTo>
                  <a:pt x="58730" y="35467"/>
                </a:lnTo>
                <a:lnTo>
                  <a:pt x="56727" y="19469"/>
                </a:lnTo>
                <a:lnTo>
                  <a:pt x="49843" y="7399"/>
                </a:lnTo>
                <a:lnTo>
                  <a:pt x="39793" y="0"/>
                </a:lnTo>
                <a:lnTo>
                  <a:pt x="23246" y="1345"/>
                </a:lnTo>
                <a:lnTo>
                  <a:pt x="10739" y="7429"/>
                </a:lnTo>
                <a:lnTo>
                  <a:pt x="2811" y="16690"/>
                </a:lnTo>
                <a:lnTo>
                  <a:pt x="0" y="27564"/>
                </a:lnTo>
                <a:lnTo>
                  <a:pt x="0" y="27708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579467" y="2638285"/>
            <a:ext cx="2914320" cy="2517210"/>
          </a:xfrm>
          <a:custGeom>
            <a:avLst/>
            <a:gdLst/>
            <a:ahLst/>
            <a:cxnLst/>
            <a:rect l="l" t="t" r="r" b="b"/>
            <a:pathLst>
              <a:path w="2914320" h="2517210">
                <a:moveTo>
                  <a:pt x="0" y="1404260"/>
                </a:moveTo>
                <a:lnTo>
                  <a:pt x="149784" y="769395"/>
                </a:lnTo>
                <a:lnTo>
                  <a:pt x="307065" y="336199"/>
                </a:lnTo>
                <a:lnTo>
                  <a:pt x="457001" y="89658"/>
                </a:lnTo>
                <a:lnTo>
                  <a:pt x="614282" y="0"/>
                </a:lnTo>
                <a:lnTo>
                  <a:pt x="764050" y="44702"/>
                </a:lnTo>
                <a:lnTo>
                  <a:pt x="921500" y="201669"/>
                </a:lnTo>
                <a:lnTo>
                  <a:pt x="1071268" y="440702"/>
                </a:lnTo>
                <a:lnTo>
                  <a:pt x="1228549" y="739368"/>
                </a:lnTo>
                <a:lnTo>
                  <a:pt x="1378570" y="1082990"/>
                </a:lnTo>
                <a:lnTo>
                  <a:pt x="1535766" y="1434034"/>
                </a:lnTo>
                <a:lnTo>
                  <a:pt x="1685534" y="1777656"/>
                </a:lnTo>
                <a:lnTo>
                  <a:pt x="1843068" y="2076532"/>
                </a:lnTo>
                <a:lnTo>
                  <a:pt x="1992836" y="2315600"/>
                </a:lnTo>
                <a:lnTo>
                  <a:pt x="2150033" y="2472296"/>
                </a:lnTo>
                <a:lnTo>
                  <a:pt x="2299800" y="2517210"/>
                </a:lnTo>
                <a:lnTo>
                  <a:pt x="2457335" y="2427585"/>
                </a:lnTo>
                <a:lnTo>
                  <a:pt x="2607102" y="2181061"/>
                </a:lnTo>
                <a:lnTo>
                  <a:pt x="2764299" y="1747798"/>
                </a:lnTo>
                <a:lnTo>
                  <a:pt x="2914320" y="11130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549345" y="4042545"/>
            <a:ext cx="60042" cy="0"/>
          </a:xfrm>
          <a:custGeom>
            <a:avLst/>
            <a:gdLst/>
            <a:ahLst/>
            <a:cxnLst/>
            <a:rect l="l" t="t" r="r" b="b"/>
            <a:pathLst>
              <a:path w="60042">
                <a:moveTo>
                  <a:pt x="0" y="0"/>
                </a:moveTo>
                <a:lnTo>
                  <a:pt x="60042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613127" y="4046256"/>
            <a:ext cx="7471" cy="0"/>
          </a:xfrm>
          <a:custGeom>
            <a:avLst/>
            <a:gdLst/>
            <a:ahLst/>
            <a:cxnLst/>
            <a:rect l="l" t="t" r="r" b="b"/>
            <a:pathLst>
              <a:path w="7471">
                <a:moveTo>
                  <a:pt x="0" y="0"/>
                </a:moveTo>
                <a:lnTo>
                  <a:pt x="7471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579467" y="4012687"/>
            <a:ext cx="0" cy="59631"/>
          </a:xfrm>
          <a:custGeom>
            <a:avLst/>
            <a:gdLst/>
            <a:ahLst/>
            <a:cxnLst/>
            <a:rect l="l" t="t" r="r" b="b"/>
            <a:pathLst>
              <a:path h="59631">
                <a:moveTo>
                  <a:pt x="0" y="0"/>
                </a:moveTo>
                <a:lnTo>
                  <a:pt x="0" y="59631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583207" y="4076030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762903" y="3411391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729252" y="3377653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732983" y="3441250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920386" y="297819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886533" y="2944457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890247" y="3007969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5070154" y="273165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5036469" y="2698169"/>
            <a:ext cx="0" cy="59547"/>
          </a:xfrm>
          <a:custGeom>
            <a:avLst/>
            <a:gdLst/>
            <a:ahLst/>
            <a:cxnLst/>
            <a:rect l="l" t="t" r="r" b="b"/>
            <a:pathLst>
              <a:path h="59547">
                <a:moveTo>
                  <a:pt x="0" y="0"/>
                </a:moveTo>
                <a:lnTo>
                  <a:pt x="0" y="5954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5040268" y="2761428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5163864" y="2638285"/>
            <a:ext cx="59771" cy="0"/>
          </a:xfrm>
          <a:custGeom>
            <a:avLst/>
            <a:gdLst/>
            <a:ahLst/>
            <a:cxnLst/>
            <a:rect l="l" t="t" r="r" b="b"/>
            <a:pathLst>
              <a:path w="59771">
                <a:moveTo>
                  <a:pt x="0" y="0"/>
                </a:moveTo>
                <a:lnTo>
                  <a:pt x="59771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5227435" y="264199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5193750" y="2608511"/>
            <a:ext cx="0" cy="59631"/>
          </a:xfrm>
          <a:custGeom>
            <a:avLst/>
            <a:gdLst/>
            <a:ahLst/>
            <a:cxnLst/>
            <a:rect l="l" t="t" r="r" b="b"/>
            <a:pathLst>
              <a:path h="59631">
                <a:moveTo>
                  <a:pt x="0" y="0"/>
                </a:moveTo>
                <a:lnTo>
                  <a:pt x="0" y="59631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5197465" y="267185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5313632" y="2682987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5377371" y="2686783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5343518" y="2653214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347232" y="271672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470828" y="2839954"/>
            <a:ext cx="60109" cy="0"/>
          </a:xfrm>
          <a:custGeom>
            <a:avLst/>
            <a:gdLst/>
            <a:ahLst/>
            <a:cxnLst/>
            <a:rect l="l" t="t" r="r" b="b"/>
            <a:pathLst>
              <a:path w="60109">
                <a:moveTo>
                  <a:pt x="0" y="0"/>
                </a:moveTo>
                <a:lnTo>
                  <a:pt x="60109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534653" y="284366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500968" y="2810095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504682" y="2873692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620849" y="3078988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684420" y="3082699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650735" y="3049214"/>
            <a:ext cx="0" cy="59547"/>
          </a:xfrm>
          <a:custGeom>
            <a:avLst/>
            <a:gdLst/>
            <a:ahLst/>
            <a:cxnLst/>
            <a:rect l="l" t="t" r="r" b="b"/>
            <a:pathLst>
              <a:path h="59547">
                <a:moveTo>
                  <a:pt x="0" y="0"/>
                </a:moveTo>
                <a:lnTo>
                  <a:pt x="0" y="5954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654534" y="311255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778131" y="3377653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841870" y="338136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5808016" y="3347880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811731" y="3411391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927898" y="3721275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991638" y="372498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958037" y="3691501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961752" y="375501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6085348" y="4072319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6148919" y="407603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6115234" y="4042545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6119033" y="410605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6235115" y="4415941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6298687" y="4419652"/>
            <a:ext cx="7682" cy="0"/>
          </a:xfrm>
          <a:custGeom>
            <a:avLst/>
            <a:gdLst/>
            <a:ahLst/>
            <a:cxnLst/>
            <a:rect l="l" t="t" r="r" b="b"/>
            <a:pathLst>
              <a:path w="7682">
                <a:moveTo>
                  <a:pt x="0" y="0"/>
                </a:moveTo>
                <a:lnTo>
                  <a:pt x="7682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6265002" y="4386083"/>
            <a:ext cx="0" cy="59884"/>
          </a:xfrm>
          <a:custGeom>
            <a:avLst/>
            <a:gdLst/>
            <a:ahLst/>
            <a:cxnLst/>
            <a:rect l="l" t="t" r="r" b="b"/>
            <a:pathLst>
              <a:path h="59884">
                <a:moveTo>
                  <a:pt x="0" y="0"/>
                </a:moveTo>
                <a:lnTo>
                  <a:pt x="0" y="59884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6268801" y="4449679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6392397" y="4714818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6456137" y="471854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6422536" y="4684808"/>
            <a:ext cx="0" cy="59817"/>
          </a:xfrm>
          <a:custGeom>
            <a:avLst/>
            <a:gdLst/>
            <a:ahLst/>
            <a:cxnLst/>
            <a:rect l="l" t="t" r="r" b="b"/>
            <a:pathLst>
              <a:path h="59817">
                <a:moveTo>
                  <a:pt x="0" y="0"/>
                </a:moveTo>
                <a:lnTo>
                  <a:pt x="0" y="598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6426251" y="474835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6542333" y="4953885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6605904" y="4957613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6572304" y="4923875"/>
            <a:ext cx="0" cy="59817"/>
          </a:xfrm>
          <a:custGeom>
            <a:avLst/>
            <a:gdLst/>
            <a:ahLst/>
            <a:cxnLst/>
            <a:rect l="l" t="t" r="r" b="b"/>
            <a:pathLst>
              <a:path h="59817">
                <a:moveTo>
                  <a:pt x="0" y="0"/>
                </a:moveTo>
                <a:lnTo>
                  <a:pt x="0" y="598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6576018" y="4987421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6699615" y="5110581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6763185" y="5114309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6729500" y="5080774"/>
            <a:ext cx="0" cy="59817"/>
          </a:xfrm>
          <a:custGeom>
            <a:avLst/>
            <a:gdLst/>
            <a:ahLst/>
            <a:cxnLst/>
            <a:rect l="l" t="t" r="r" b="b"/>
            <a:pathLst>
              <a:path h="59817">
                <a:moveTo>
                  <a:pt x="0" y="0"/>
                </a:moveTo>
                <a:lnTo>
                  <a:pt x="0" y="598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6733299" y="514432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6849382" y="5155495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6913206" y="515922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6879268" y="5125485"/>
            <a:ext cx="0" cy="59817"/>
          </a:xfrm>
          <a:custGeom>
            <a:avLst/>
            <a:gdLst/>
            <a:ahLst/>
            <a:cxnLst/>
            <a:rect l="l" t="t" r="r" b="b"/>
            <a:pathLst>
              <a:path h="59817">
                <a:moveTo>
                  <a:pt x="0" y="0"/>
                </a:moveTo>
                <a:lnTo>
                  <a:pt x="0" y="598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6883067" y="5189031"/>
            <a:ext cx="7682" cy="0"/>
          </a:xfrm>
          <a:custGeom>
            <a:avLst/>
            <a:gdLst/>
            <a:ahLst/>
            <a:cxnLst/>
            <a:rect l="l" t="t" r="r" b="b"/>
            <a:pathLst>
              <a:path w="7682">
                <a:moveTo>
                  <a:pt x="0" y="0"/>
                </a:moveTo>
                <a:lnTo>
                  <a:pt x="7682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7006832" y="5065870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7070403" y="5069598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7036803" y="5035860"/>
            <a:ext cx="0" cy="59817"/>
          </a:xfrm>
          <a:custGeom>
            <a:avLst/>
            <a:gdLst/>
            <a:ahLst/>
            <a:cxnLst/>
            <a:rect l="l" t="t" r="r" b="b"/>
            <a:pathLst>
              <a:path h="59817">
                <a:moveTo>
                  <a:pt x="0" y="0"/>
                </a:moveTo>
                <a:lnTo>
                  <a:pt x="0" y="5981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7040517" y="509940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7156599" y="4819346"/>
            <a:ext cx="59856" cy="0"/>
          </a:xfrm>
          <a:custGeom>
            <a:avLst/>
            <a:gdLst/>
            <a:ahLst/>
            <a:cxnLst/>
            <a:rect l="l" t="t" r="r" b="b"/>
            <a:pathLst>
              <a:path w="59856">
                <a:moveTo>
                  <a:pt x="0" y="0"/>
                </a:moveTo>
                <a:lnTo>
                  <a:pt x="59856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7220170" y="482307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7186570" y="4789539"/>
            <a:ext cx="0" cy="59615"/>
          </a:xfrm>
          <a:custGeom>
            <a:avLst/>
            <a:gdLst/>
            <a:ahLst/>
            <a:cxnLst/>
            <a:rect l="l" t="t" r="r" b="b"/>
            <a:pathLst>
              <a:path h="59615">
                <a:moveTo>
                  <a:pt x="0" y="0"/>
                </a:moveTo>
                <a:lnTo>
                  <a:pt x="0" y="59615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7190285" y="4852882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7313880" y="4386083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7377705" y="4389878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7343767" y="4356309"/>
            <a:ext cx="0" cy="59631"/>
          </a:xfrm>
          <a:custGeom>
            <a:avLst/>
            <a:gdLst/>
            <a:ahLst/>
            <a:cxnLst/>
            <a:rect l="l" t="t" r="r" b="b"/>
            <a:pathLst>
              <a:path h="59631">
                <a:moveTo>
                  <a:pt x="0" y="0"/>
                </a:moveTo>
                <a:lnTo>
                  <a:pt x="0" y="59631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7347566" y="4419652"/>
            <a:ext cx="7682" cy="0"/>
          </a:xfrm>
          <a:custGeom>
            <a:avLst/>
            <a:gdLst/>
            <a:ahLst/>
            <a:cxnLst/>
            <a:rect l="l" t="t" r="r" b="b"/>
            <a:pathLst>
              <a:path w="7682">
                <a:moveTo>
                  <a:pt x="0" y="0"/>
                </a:moveTo>
                <a:lnTo>
                  <a:pt x="7682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7463648" y="3751302"/>
            <a:ext cx="60025" cy="0"/>
          </a:xfrm>
          <a:custGeom>
            <a:avLst/>
            <a:gdLst/>
            <a:ahLst/>
            <a:cxnLst/>
            <a:rect l="l" t="t" r="r" b="b"/>
            <a:pathLst>
              <a:path w="60025">
                <a:moveTo>
                  <a:pt x="0" y="0"/>
                </a:moveTo>
                <a:lnTo>
                  <a:pt x="60025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7527473" y="375501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7493787" y="3721275"/>
            <a:ext cx="0" cy="59800"/>
          </a:xfrm>
          <a:custGeom>
            <a:avLst/>
            <a:gdLst/>
            <a:ahLst/>
            <a:cxnLst/>
            <a:rect l="l" t="t" r="r" b="b"/>
            <a:pathLst>
              <a:path h="59800">
                <a:moveTo>
                  <a:pt x="0" y="0"/>
                </a:moveTo>
                <a:lnTo>
                  <a:pt x="0" y="5980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7497502" y="3784787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4564515" y="4027616"/>
            <a:ext cx="29911" cy="29773"/>
          </a:xfrm>
          <a:custGeom>
            <a:avLst/>
            <a:gdLst/>
            <a:ahLst/>
            <a:cxnLst/>
            <a:rect l="l" t="t" r="r" b="b"/>
            <a:pathLst>
              <a:path w="29911" h="29773">
                <a:moveTo>
                  <a:pt x="0" y="0"/>
                </a:moveTo>
                <a:lnTo>
                  <a:pt x="29911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4598167" y="4061186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4564516" y="4027616"/>
            <a:ext cx="29911" cy="29773"/>
          </a:xfrm>
          <a:custGeom>
            <a:avLst/>
            <a:gdLst/>
            <a:ahLst/>
            <a:cxnLst/>
            <a:rect l="l" t="t" r="r" b="b"/>
            <a:pathLst>
              <a:path w="29911" h="29773">
                <a:moveTo>
                  <a:pt x="29911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4568256" y="4061186"/>
            <a:ext cx="7471" cy="0"/>
          </a:xfrm>
          <a:custGeom>
            <a:avLst/>
            <a:gdLst/>
            <a:ahLst/>
            <a:cxnLst/>
            <a:rect l="l" t="t" r="r" b="b"/>
            <a:pathLst>
              <a:path w="7471">
                <a:moveTo>
                  <a:pt x="0" y="0"/>
                </a:moveTo>
                <a:lnTo>
                  <a:pt x="7471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4714292" y="3392751"/>
            <a:ext cx="29911" cy="29858"/>
          </a:xfrm>
          <a:custGeom>
            <a:avLst/>
            <a:gdLst/>
            <a:ahLst/>
            <a:cxnLst/>
            <a:rect l="l" t="t" r="r" b="b"/>
            <a:pathLst>
              <a:path w="29911" h="29858">
                <a:moveTo>
                  <a:pt x="0" y="0"/>
                </a:moveTo>
                <a:lnTo>
                  <a:pt x="29911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4747943" y="3426321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4714292" y="3392751"/>
            <a:ext cx="29911" cy="29858"/>
          </a:xfrm>
          <a:custGeom>
            <a:avLst/>
            <a:gdLst/>
            <a:ahLst/>
            <a:cxnLst/>
            <a:rect l="l" t="t" r="r" b="b"/>
            <a:pathLst>
              <a:path w="29911" h="29858">
                <a:moveTo>
                  <a:pt x="29911" y="0"/>
                </a:moveTo>
                <a:lnTo>
                  <a:pt x="0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4718032" y="3426321"/>
            <a:ext cx="7479" cy="0"/>
          </a:xfrm>
          <a:custGeom>
            <a:avLst/>
            <a:gdLst/>
            <a:ahLst/>
            <a:cxnLst/>
            <a:rect l="l" t="t" r="r" b="b"/>
            <a:pathLst>
              <a:path w="7479">
                <a:moveTo>
                  <a:pt x="0" y="0"/>
                </a:moveTo>
                <a:lnTo>
                  <a:pt x="747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4871547" y="2959555"/>
            <a:ext cx="29928" cy="29773"/>
          </a:xfrm>
          <a:custGeom>
            <a:avLst/>
            <a:gdLst/>
            <a:ahLst/>
            <a:cxnLst/>
            <a:rect l="l" t="t" r="r" b="b"/>
            <a:pathLst>
              <a:path w="29928" h="29773">
                <a:moveTo>
                  <a:pt x="0" y="0"/>
                </a:moveTo>
                <a:lnTo>
                  <a:pt x="29928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4905190" y="2993124"/>
            <a:ext cx="7682" cy="0"/>
          </a:xfrm>
          <a:custGeom>
            <a:avLst/>
            <a:gdLst/>
            <a:ahLst/>
            <a:cxnLst/>
            <a:rect l="l" t="t" r="r" b="b"/>
            <a:pathLst>
              <a:path w="7682">
                <a:moveTo>
                  <a:pt x="0" y="0"/>
                </a:moveTo>
                <a:lnTo>
                  <a:pt x="7682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4871547" y="2959555"/>
            <a:ext cx="29928" cy="29773"/>
          </a:xfrm>
          <a:custGeom>
            <a:avLst/>
            <a:gdLst/>
            <a:ahLst/>
            <a:cxnLst/>
            <a:rect l="l" t="t" r="r" b="b"/>
            <a:pathLst>
              <a:path w="29928" h="29773">
                <a:moveTo>
                  <a:pt x="29928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4875287" y="2993124"/>
            <a:ext cx="7446" cy="0"/>
          </a:xfrm>
          <a:custGeom>
            <a:avLst/>
            <a:gdLst/>
            <a:ahLst/>
            <a:cxnLst/>
            <a:rect l="l" t="t" r="r" b="b"/>
            <a:pathLst>
              <a:path w="7446">
                <a:moveTo>
                  <a:pt x="0" y="0"/>
                </a:moveTo>
                <a:lnTo>
                  <a:pt x="7446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5021526" y="2713014"/>
            <a:ext cx="29885" cy="29858"/>
          </a:xfrm>
          <a:custGeom>
            <a:avLst/>
            <a:gdLst/>
            <a:ahLst/>
            <a:cxnLst/>
            <a:rect l="l" t="t" r="r" b="b"/>
            <a:pathLst>
              <a:path w="29885" h="29858">
                <a:moveTo>
                  <a:pt x="0" y="0"/>
                </a:moveTo>
                <a:lnTo>
                  <a:pt x="29885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5055211" y="274658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5021526" y="2713014"/>
            <a:ext cx="29885" cy="29858"/>
          </a:xfrm>
          <a:custGeom>
            <a:avLst/>
            <a:gdLst/>
            <a:ahLst/>
            <a:cxnLst/>
            <a:rect l="l" t="t" r="r" b="b"/>
            <a:pathLst>
              <a:path w="29885" h="29858">
                <a:moveTo>
                  <a:pt x="29885" y="0"/>
                </a:moveTo>
                <a:lnTo>
                  <a:pt x="0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5025240" y="274658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5178807" y="2623440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0" y="0"/>
                </a:moveTo>
                <a:lnTo>
                  <a:pt x="29885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5212408" y="2656925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5178807" y="2623440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29885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5182522" y="2656925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5328575" y="2668143"/>
            <a:ext cx="29885" cy="30026"/>
          </a:xfrm>
          <a:custGeom>
            <a:avLst/>
            <a:gdLst/>
            <a:ahLst/>
            <a:cxnLst/>
            <a:rect l="l" t="t" r="r" b="b"/>
            <a:pathLst>
              <a:path w="29885" h="30026">
                <a:moveTo>
                  <a:pt x="0" y="0"/>
                </a:moveTo>
                <a:lnTo>
                  <a:pt x="29885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5362175" y="2701881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5328575" y="2668143"/>
            <a:ext cx="29885" cy="30026"/>
          </a:xfrm>
          <a:custGeom>
            <a:avLst/>
            <a:gdLst/>
            <a:ahLst/>
            <a:cxnLst/>
            <a:rect l="l" t="t" r="r" b="b"/>
            <a:pathLst>
              <a:path w="29885" h="30026">
                <a:moveTo>
                  <a:pt x="29885" y="0"/>
                </a:moveTo>
                <a:lnTo>
                  <a:pt x="0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5332289" y="2701881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5486025" y="2825025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0" y="0"/>
                </a:moveTo>
                <a:lnTo>
                  <a:pt x="29885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5519709" y="285851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5486025" y="2825025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29885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5489739" y="2858510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5635792" y="3064058"/>
            <a:ext cx="29885" cy="29858"/>
          </a:xfrm>
          <a:custGeom>
            <a:avLst/>
            <a:gdLst/>
            <a:ahLst/>
            <a:cxnLst/>
            <a:rect l="l" t="t" r="r" b="b"/>
            <a:pathLst>
              <a:path w="29885" h="29858">
                <a:moveTo>
                  <a:pt x="0" y="0"/>
                </a:moveTo>
                <a:lnTo>
                  <a:pt x="29885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5669477" y="3097628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5635792" y="3064058"/>
            <a:ext cx="29885" cy="29858"/>
          </a:xfrm>
          <a:custGeom>
            <a:avLst/>
            <a:gdLst/>
            <a:ahLst/>
            <a:cxnLst/>
            <a:rect l="l" t="t" r="r" b="b"/>
            <a:pathLst>
              <a:path w="29885" h="29858">
                <a:moveTo>
                  <a:pt x="29885" y="0"/>
                </a:moveTo>
                <a:lnTo>
                  <a:pt x="0" y="29858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5639507" y="3097628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5793073" y="3362809"/>
            <a:ext cx="29885" cy="29942"/>
          </a:xfrm>
          <a:custGeom>
            <a:avLst/>
            <a:gdLst/>
            <a:ahLst/>
            <a:cxnLst/>
            <a:rect l="l" t="t" r="r" b="b"/>
            <a:pathLst>
              <a:path w="29885" h="29942">
                <a:moveTo>
                  <a:pt x="0" y="0"/>
                </a:moveTo>
                <a:lnTo>
                  <a:pt x="29885" y="29942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5826674" y="339654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5793073" y="3362809"/>
            <a:ext cx="29885" cy="29942"/>
          </a:xfrm>
          <a:custGeom>
            <a:avLst/>
            <a:gdLst/>
            <a:ahLst/>
            <a:cxnLst/>
            <a:rect l="l" t="t" r="r" b="b"/>
            <a:pathLst>
              <a:path w="29885" h="29942">
                <a:moveTo>
                  <a:pt x="29885" y="0"/>
                </a:moveTo>
                <a:lnTo>
                  <a:pt x="0" y="29942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5796788" y="3396546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5942841" y="3706346"/>
            <a:ext cx="30139" cy="30026"/>
          </a:xfrm>
          <a:custGeom>
            <a:avLst/>
            <a:gdLst/>
            <a:ahLst/>
            <a:cxnLst/>
            <a:rect l="l" t="t" r="r" b="b"/>
            <a:pathLst>
              <a:path w="30139" h="30026">
                <a:moveTo>
                  <a:pt x="0" y="0"/>
                </a:moveTo>
                <a:lnTo>
                  <a:pt x="30139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5976695" y="374008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5942841" y="3706346"/>
            <a:ext cx="30139" cy="30026"/>
          </a:xfrm>
          <a:custGeom>
            <a:avLst/>
            <a:gdLst/>
            <a:ahLst/>
            <a:cxnLst/>
            <a:rect l="l" t="t" r="r" b="b"/>
            <a:pathLst>
              <a:path w="30139" h="30026">
                <a:moveTo>
                  <a:pt x="30139" y="0"/>
                </a:moveTo>
                <a:lnTo>
                  <a:pt x="0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5946556" y="374008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6100291" y="4057390"/>
            <a:ext cx="29885" cy="30026"/>
          </a:xfrm>
          <a:custGeom>
            <a:avLst/>
            <a:gdLst/>
            <a:ahLst/>
            <a:cxnLst/>
            <a:rect l="l" t="t" r="r" b="b"/>
            <a:pathLst>
              <a:path w="29885" h="30026">
                <a:moveTo>
                  <a:pt x="0" y="0"/>
                </a:moveTo>
                <a:lnTo>
                  <a:pt x="29885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6133976" y="4091128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6100291" y="4057390"/>
            <a:ext cx="29885" cy="30026"/>
          </a:xfrm>
          <a:custGeom>
            <a:avLst/>
            <a:gdLst/>
            <a:ahLst/>
            <a:cxnLst/>
            <a:rect l="l" t="t" r="r" b="b"/>
            <a:pathLst>
              <a:path w="29885" h="30026">
                <a:moveTo>
                  <a:pt x="29885" y="0"/>
                </a:moveTo>
                <a:lnTo>
                  <a:pt x="0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6104006" y="4091128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6250059" y="4401012"/>
            <a:ext cx="29970" cy="30026"/>
          </a:xfrm>
          <a:custGeom>
            <a:avLst/>
            <a:gdLst/>
            <a:ahLst/>
            <a:cxnLst/>
            <a:rect l="l" t="t" r="r" b="b"/>
            <a:pathLst>
              <a:path w="29970" h="30026">
                <a:moveTo>
                  <a:pt x="0" y="0"/>
                </a:moveTo>
                <a:lnTo>
                  <a:pt x="29970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6283743" y="443475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6250059" y="4401012"/>
            <a:ext cx="29970" cy="30026"/>
          </a:xfrm>
          <a:custGeom>
            <a:avLst/>
            <a:gdLst/>
            <a:ahLst/>
            <a:cxnLst/>
            <a:rect l="l" t="t" r="r" b="b"/>
            <a:pathLst>
              <a:path w="29970" h="30026">
                <a:moveTo>
                  <a:pt x="29970" y="0"/>
                </a:moveTo>
                <a:lnTo>
                  <a:pt x="0" y="30026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6253858" y="4434750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6407340" y="4699914"/>
            <a:ext cx="30139" cy="29807"/>
          </a:xfrm>
          <a:custGeom>
            <a:avLst/>
            <a:gdLst/>
            <a:ahLst/>
            <a:cxnLst/>
            <a:rect l="l" t="t" r="r" b="b"/>
            <a:pathLst>
              <a:path w="30139" h="29807">
                <a:moveTo>
                  <a:pt x="0" y="0"/>
                </a:moveTo>
                <a:lnTo>
                  <a:pt x="30139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6441194" y="4733449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6407340" y="4699914"/>
            <a:ext cx="30139" cy="29807"/>
          </a:xfrm>
          <a:custGeom>
            <a:avLst/>
            <a:gdLst/>
            <a:ahLst/>
            <a:cxnLst/>
            <a:rect l="l" t="t" r="r" b="b"/>
            <a:pathLst>
              <a:path w="30139" h="29807">
                <a:moveTo>
                  <a:pt x="30139" y="0"/>
                </a:moveTo>
                <a:lnTo>
                  <a:pt x="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6411054" y="4733449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6557360" y="4938779"/>
            <a:ext cx="29885" cy="30009"/>
          </a:xfrm>
          <a:custGeom>
            <a:avLst/>
            <a:gdLst/>
            <a:ahLst/>
            <a:cxnLst/>
            <a:rect l="l" t="t" r="r" b="b"/>
            <a:pathLst>
              <a:path w="29885" h="30009">
                <a:moveTo>
                  <a:pt x="0" y="0"/>
                </a:moveTo>
                <a:lnTo>
                  <a:pt x="29885" y="30009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6590962" y="4972517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6557360" y="4938779"/>
            <a:ext cx="29885" cy="30009"/>
          </a:xfrm>
          <a:custGeom>
            <a:avLst/>
            <a:gdLst/>
            <a:ahLst/>
            <a:cxnLst/>
            <a:rect l="l" t="t" r="r" b="b"/>
            <a:pathLst>
              <a:path w="29885" h="30009">
                <a:moveTo>
                  <a:pt x="29885" y="0"/>
                </a:moveTo>
                <a:lnTo>
                  <a:pt x="0" y="30009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6561075" y="497251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6714557" y="5095678"/>
            <a:ext cx="29970" cy="29807"/>
          </a:xfrm>
          <a:custGeom>
            <a:avLst/>
            <a:gdLst/>
            <a:ahLst/>
            <a:cxnLst/>
            <a:rect l="l" t="t" r="r" b="b"/>
            <a:pathLst>
              <a:path w="29970" h="29807">
                <a:moveTo>
                  <a:pt x="0" y="0"/>
                </a:moveTo>
                <a:lnTo>
                  <a:pt x="2997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6748243" y="5129205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6714557" y="5095678"/>
            <a:ext cx="29970" cy="29807"/>
          </a:xfrm>
          <a:custGeom>
            <a:avLst/>
            <a:gdLst/>
            <a:ahLst/>
            <a:cxnLst/>
            <a:rect l="l" t="t" r="r" b="b"/>
            <a:pathLst>
              <a:path w="29970" h="29807">
                <a:moveTo>
                  <a:pt x="29970" y="0"/>
                </a:moveTo>
                <a:lnTo>
                  <a:pt x="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6718272" y="5129205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6864325" y="5140592"/>
            <a:ext cx="30139" cy="29807"/>
          </a:xfrm>
          <a:custGeom>
            <a:avLst/>
            <a:gdLst/>
            <a:ahLst/>
            <a:cxnLst/>
            <a:rect l="l" t="t" r="r" b="b"/>
            <a:pathLst>
              <a:path w="30139" h="29807">
                <a:moveTo>
                  <a:pt x="0" y="0"/>
                </a:moveTo>
                <a:lnTo>
                  <a:pt x="30139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6898178" y="5174127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6864325" y="5140592"/>
            <a:ext cx="30139" cy="29807"/>
          </a:xfrm>
          <a:custGeom>
            <a:avLst/>
            <a:gdLst/>
            <a:ahLst/>
            <a:cxnLst/>
            <a:rect l="l" t="t" r="r" b="b"/>
            <a:pathLst>
              <a:path w="30139" h="29807">
                <a:moveTo>
                  <a:pt x="30139" y="0"/>
                </a:moveTo>
                <a:lnTo>
                  <a:pt x="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6868124" y="5174127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7021775" y="5050966"/>
            <a:ext cx="29970" cy="29807"/>
          </a:xfrm>
          <a:custGeom>
            <a:avLst/>
            <a:gdLst/>
            <a:ahLst/>
            <a:cxnLst/>
            <a:rect l="l" t="t" r="r" b="b"/>
            <a:pathLst>
              <a:path w="29970" h="29807">
                <a:moveTo>
                  <a:pt x="0" y="0"/>
                </a:moveTo>
                <a:lnTo>
                  <a:pt x="2997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7055460" y="5084502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7021775" y="5050966"/>
            <a:ext cx="29970" cy="29807"/>
          </a:xfrm>
          <a:custGeom>
            <a:avLst/>
            <a:gdLst/>
            <a:ahLst/>
            <a:cxnLst/>
            <a:rect l="l" t="t" r="r" b="b"/>
            <a:pathLst>
              <a:path w="29970" h="29807">
                <a:moveTo>
                  <a:pt x="29970" y="0"/>
                </a:moveTo>
                <a:lnTo>
                  <a:pt x="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7025574" y="5084502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7171627" y="4804443"/>
            <a:ext cx="29885" cy="29807"/>
          </a:xfrm>
          <a:custGeom>
            <a:avLst/>
            <a:gdLst/>
            <a:ahLst/>
            <a:cxnLst/>
            <a:rect l="l" t="t" r="r" b="b"/>
            <a:pathLst>
              <a:path w="29885" h="29807">
                <a:moveTo>
                  <a:pt x="0" y="0"/>
                </a:moveTo>
                <a:lnTo>
                  <a:pt x="29885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7205227" y="4837978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7171627" y="4804443"/>
            <a:ext cx="29885" cy="29807"/>
          </a:xfrm>
          <a:custGeom>
            <a:avLst/>
            <a:gdLst/>
            <a:ahLst/>
            <a:cxnLst/>
            <a:rect l="l" t="t" r="r" b="b"/>
            <a:pathLst>
              <a:path w="29885" h="29807">
                <a:moveTo>
                  <a:pt x="29885" y="0"/>
                </a:moveTo>
                <a:lnTo>
                  <a:pt x="0" y="29807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7175341" y="4837978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7328823" y="4371238"/>
            <a:ext cx="30139" cy="29773"/>
          </a:xfrm>
          <a:custGeom>
            <a:avLst/>
            <a:gdLst/>
            <a:ahLst/>
            <a:cxnLst/>
            <a:rect l="l" t="t" r="r" b="b"/>
            <a:pathLst>
              <a:path w="30139" h="29773">
                <a:moveTo>
                  <a:pt x="0" y="0"/>
                </a:moveTo>
                <a:lnTo>
                  <a:pt x="30139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7362677" y="4404723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7328823" y="4371238"/>
            <a:ext cx="30139" cy="29773"/>
          </a:xfrm>
          <a:custGeom>
            <a:avLst/>
            <a:gdLst/>
            <a:ahLst/>
            <a:cxnLst/>
            <a:rect l="l" t="t" r="r" b="b"/>
            <a:pathLst>
              <a:path w="30139" h="29773">
                <a:moveTo>
                  <a:pt x="30139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7332622" y="4404723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7478845" y="3736373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0" y="0"/>
                </a:moveTo>
                <a:lnTo>
                  <a:pt x="29885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7512445" y="3769942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7478845" y="3736373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29885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7482559" y="3769942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7119284" y="2675531"/>
            <a:ext cx="674097" cy="313797"/>
          </a:xfrm>
          <a:custGeom>
            <a:avLst/>
            <a:gdLst/>
            <a:ahLst/>
            <a:cxnLst/>
            <a:rect l="l" t="t" r="r" b="b"/>
            <a:pathLst>
              <a:path w="674097" h="313797">
                <a:moveTo>
                  <a:pt x="0" y="313797"/>
                </a:moveTo>
                <a:lnTo>
                  <a:pt x="674097" y="313797"/>
                </a:lnTo>
                <a:lnTo>
                  <a:pt x="674097" y="0"/>
                </a:lnTo>
                <a:lnTo>
                  <a:pt x="0" y="0"/>
                </a:lnTo>
                <a:lnTo>
                  <a:pt x="0" y="3137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7119284" y="2675565"/>
            <a:ext cx="674038" cy="313763"/>
          </a:xfrm>
          <a:custGeom>
            <a:avLst/>
            <a:gdLst/>
            <a:ahLst/>
            <a:cxnLst/>
            <a:rect l="l" t="t" r="r" b="b"/>
            <a:pathLst>
              <a:path w="674038" h="313763">
                <a:moveTo>
                  <a:pt x="0" y="313763"/>
                </a:moveTo>
                <a:lnTo>
                  <a:pt x="0" y="0"/>
                </a:lnTo>
                <a:lnTo>
                  <a:pt x="674038" y="0"/>
                </a:lnTo>
                <a:lnTo>
                  <a:pt x="674038" y="313763"/>
                </a:lnTo>
                <a:lnTo>
                  <a:pt x="0" y="313763"/>
                </a:lnTo>
              </a:path>
            </a:pathLst>
          </a:custGeom>
          <a:ln w="3175">
            <a:solidFill>
              <a:srgbClr val="FFFF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7119284" y="2675565"/>
            <a:ext cx="674038" cy="0"/>
          </a:xfrm>
          <a:custGeom>
            <a:avLst/>
            <a:gdLst/>
            <a:ahLst/>
            <a:cxnLst/>
            <a:rect l="l" t="t" r="r" b="b"/>
            <a:pathLst>
              <a:path w="674038">
                <a:moveTo>
                  <a:pt x="0" y="0"/>
                </a:moveTo>
                <a:lnTo>
                  <a:pt x="6740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7797121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7119284" y="2989328"/>
            <a:ext cx="674038" cy="0"/>
          </a:xfrm>
          <a:custGeom>
            <a:avLst/>
            <a:gdLst/>
            <a:ahLst/>
            <a:cxnLst/>
            <a:rect l="l" t="t" r="r" b="b"/>
            <a:pathLst>
              <a:path w="674038">
                <a:moveTo>
                  <a:pt x="0" y="0"/>
                </a:moveTo>
                <a:lnTo>
                  <a:pt x="67403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7797121" y="299312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7793322" y="2675565"/>
            <a:ext cx="0" cy="313763"/>
          </a:xfrm>
          <a:custGeom>
            <a:avLst/>
            <a:gdLst/>
            <a:ahLst/>
            <a:cxnLst/>
            <a:rect l="l" t="t" r="r" b="b"/>
            <a:pathLst>
              <a:path h="313763">
                <a:moveTo>
                  <a:pt x="0" y="0"/>
                </a:moveTo>
                <a:lnTo>
                  <a:pt x="0" y="3137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7797121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7119284" y="2675565"/>
            <a:ext cx="0" cy="313763"/>
          </a:xfrm>
          <a:custGeom>
            <a:avLst/>
            <a:gdLst/>
            <a:ahLst/>
            <a:cxnLst/>
            <a:rect l="l" t="t" r="r" b="b"/>
            <a:pathLst>
              <a:path h="313763">
                <a:moveTo>
                  <a:pt x="0" y="0"/>
                </a:moveTo>
                <a:lnTo>
                  <a:pt x="0" y="313763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7122999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7797121" y="299312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7122999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7797121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7797121" y="2993124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7797121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7122999" y="2679276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7179056" y="2757717"/>
            <a:ext cx="299788" cy="0"/>
          </a:xfrm>
          <a:custGeom>
            <a:avLst/>
            <a:gdLst/>
            <a:ahLst/>
            <a:cxnLst/>
            <a:rect l="l" t="t" r="r" b="b"/>
            <a:pathLst>
              <a:path w="299788">
                <a:moveTo>
                  <a:pt x="0" y="0"/>
                </a:moveTo>
                <a:lnTo>
                  <a:pt x="299788" y="0"/>
                </a:lnTo>
              </a:path>
            </a:pathLst>
          </a:custGeom>
          <a:ln w="3175">
            <a:solidFill>
              <a:srgbClr val="0000FF"/>
            </a:solidFill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7298938" y="2730066"/>
            <a:ext cx="58701" cy="57234"/>
          </a:xfrm>
          <a:custGeom>
            <a:avLst/>
            <a:gdLst/>
            <a:ahLst/>
            <a:cxnLst/>
            <a:rect l="l" t="t" r="r" b="b"/>
            <a:pathLst>
              <a:path w="58701" h="57234">
                <a:moveTo>
                  <a:pt x="0" y="27651"/>
                </a:moveTo>
                <a:lnTo>
                  <a:pt x="3626" y="40711"/>
                </a:lnTo>
                <a:lnTo>
                  <a:pt x="12893" y="51395"/>
                </a:lnTo>
                <a:lnTo>
                  <a:pt x="25388" y="57234"/>
                </a:lnTo>
                <a:lnTo>
                  <a:pt x="40250" y="54395"/>
                </a:lnTo>
                <a:lnTo>
                  <a:pt x="51811" y="46455"/>
                </a:lnTo>
                <a:lnTo>
                  <a:pt x="58701" y="35381"/>
                </a:lnTo>
                <a:lnTo>
                  <a:pt x="56688" y="19482"/>
                </a:lnTo>
                <a:lnTo>
                  <a:pt x="49762" y="7434"/>
                </a:lnTo>
                <a:lnTo>
                  <a:pt x="39679" y="0"/>
                </a:lnTo>
                <a:lnTo>
                  <a:pt x="23075" y="1328"/>
                </a:lnTo>
                <a:lnTo>
                  <a:pt x="10608" y="7428"/>
                </a:lnTo>
                <a:lnTo>
                  <a:pt x="2756" y="16702"/>
                </a:lnTo>
                <a:lnTo>
                  <a:pt x="0" y="27555"/>
                </a:lnTo>
                <a:close/>
              </a:path>
            </a:pathLst>
          </a:custGeom>
          <a:ln w="3175">
            <a:solidFill>
              <a:srgbClr val="0000FF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1" name="object 281"/>
          <p:cNvSpPr txBox="1"/>
          <p:nvPr/>
        </p:nvSpPr>
        <p:spPr>
          <a:xfrm>
            <a:off x="7503544" y="2679991"/>
            <a:ext cx="267335" cy="295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 indent="0">
              <a:lnSpc>
                <a:spcPct val="124000"/>
              </a:lnSpc>
            </a:pPr>
            <a:r>
              <a:rPr sz="750" spc="30" dirty="0">
                <a:latin typeface="Arial"/>
                <a:cs typeface="Arial"/>
              </a:rPr>
              <a:t>s</a:t>
            </a:r>
            <a:r>
              <a:rPr sz="750" spc="5" dirty="0">
                <a:latin typeface="Arial"/>
                <a:cs typeface="Arial"/>
              </a:rPr>
              <a:t>i</a:t>
            </a:r>
            <a:r>
              <a:rPr sz="750" spc="-10" dirty="0">
                <a:latin typeface="Arial"/>
                <a:cs typeface="Arial"/>
              </a:rPr>
              <a:t>n</a:t>
            </a:r>
            <a:r>
              <a:rPr sz="750" spc="-15" dirty="0">
                <a:latin typeface="Arial"/>
                <a:cs typeface="Arial"/>
              </a:rPr>
              <a:t>(</a:t>
            </a:r>
            <a:r>
              <a:rPr sz="750" spc="30" dirty="0">
                <a:latin typeface="Arial"/>
                <a:cs typeface="Arial"/>
              </a:rPr>
              <a:t>x</a:t>
            </a:r>
            <a:r>
              <a:rPr sz="750" spc="5" dirty="0">
                <a:latin typeface="Arial"/>
                <a:cs typeface="Arial"/>
              </a:rPr>
              <a:t>)</a:t>
            </a:r>
            <a:r>
              <a:rPr sz="750" dirty="0">
                <a:latin typeface="Arial"/>
                <a:cs typeface="Arial"/>
              </a:rPr>
              <a:t> </a:t>
            </a:r>
            <a:r>
              <a:rPr sz="750" spc="-40" dirty="0">
                <a:latin typeface="Arial"/>
                <a:cs typeface="Arial"/>
              </a:rPr>
              <a:t>f</a:t>
            </a:r>
            <a:r>
              <a:rPr sz="750" spc="5" dirty="0">
                <a:latin typeface="Arial"/>
                <a:cs typeface="Arial"/>
              </a:rPr>
              <a:t>i</a:t>
            </a:r>
            <a:r>
              <a:rPr sz="750" dirty="0">
                <a:latin typeface="Arial"/>
                <a:cs typeface="Arial"/>
              </a:rPr>
              <a:t>t</a:t>
            </a:r>
            <a:endParaRPr sz="750">
              <a:latin typeface="Arial"/>
              <a:cs typeface="Arial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7179056" y="2899754"/>
            <a:ext cx="299788" cy="0"/>
          </a:xfrm>
          <a:custGeom>
            <a:avLst/>
            <a:gdLst/>
            <a:ahLst/>
            <a:cxnLst/>
            <a:rect l="l" t="t" r="r" b="b"/>
            <a:pathLst>
              <a:path w="299788">
                <a:moveTo>
                  <a:pt x="0" y="0"/>
                </a:moveTo>
                <a:lnTo>
                  <a:pt x="299788" y="0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7362677" y="2903465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7328823" y="2869896"/>
            <a:ext cx="0" cy="59631"/>
          </a:xfrm>
          <a:custGeom>
            <a:avLst/>
            <a:gdLst/>
            <a:ahLst/>
            <a:cxnLst/>
            <a:rect l="l" t="t" r="r" b="b"/>
            <a:pathLst>
              <a:path h="59631">
                <a:moveTo>
                  <a:pt x="0" y="0"/>
                </a:moveTo>
                <a:lnTo>
                  <a:pt x="0" y="59631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7332622" y="2933239"/>
            <a:ext cx="7429" cy="0"/>
          </a:xfrm>
          <a:custGeom>
            <a:avLst/>
            <a:gdLst/>
            <a:ahLst/>
            <a:cxnLst/>
            <a:rect l="l" t="t" r="r" b="b"/>
            <a:pathLst>
              <a:path w="7429">
                <a:moveTo>
                  <a:pt x="0" y="0"/>
                </a:moveTo>
                <a:lnTo>
                  <a:pt x="7429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7313880" y="2884825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0" y="0"/>
                </a:moveTo>
                <a:lnTo>
                  <a:pt x="29885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7347566" y="2918394"/>
            <a:ext cx="7682" cy="0"/>
          </a:xfrm>
          <a:custGeom>
            <a:avLst/>
            <a:gdLst/>
            <a:ahLst/>
            <a:cxnLst/>
            <a:rect l="l" t="t" r="r" b="b"/>
            <a:pathLst>
              <a:path w="7682">
                <a:moveTo>
                  <a:pt x="0" y="0"/>
                </a:moveTo>
                <a:lnTo>
                  <a:pt x="7682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7313880" y="2884825"/>
            <a:ext cx="29885" cy="29773"/>
          </a:xfrm>
          <a:custGeom>
            <a:avLst/>
            <a:gdLst/>
            <a:ahLst/>
            <a:cxnLst/>
            <a:rect l="l" t="t" r="r" b="b"/>
            <a:pathLst>
              <a:path w="29885" h="29773">
                <a:moveTo>
                  <a:pt x="29885" y="0"/>
                </a:moveTo>
                <a:lnTo>
                  <a:pt x="0" y="29773"/>
                </a:lnTo>
              </a:path>
            </a:pathLst>
          </a:custGeom>
          <a:ln w="3175">
            <a:solidFill>
              <a:srgbClr val="007E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7317595" y="2918394"/>
            <a:ext cx="7513" cy="0"/>
          </a:xfrm>
          <a:custGeom>
            <a:avLst/>
            <a:gdLst/>
            <a:ahLst/>
            <a:cxnLst/>
            <a:rect l="l" t="t" r="r" b="b"/>
            <a:pathLst>
              <a:path w="7513">
                <a:moveTo>
                  <a:pt x="0" y="0"/>
                </a:moveTo>
                <a:lnTo>
                  <a:pt x="7513" y="0"/>
                </a:lnTo>
              </a:path>
            </a:pathLst>
          </a:custGeom>
          <a:ln w="7451">
            <a:solidFill>
              <a:srgbClr val="008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0" name="object 29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291" name="object 29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292" name="object 29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285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6989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-285" dirty="0">
                <a:solidFill>
                  <a:srgbClr val="4D009A"/>
                </a:solidFill>
                <a:latin typeface="Arial"/>
                <a:cs typeface="Arial"/>
              </a:rPr>
              <a:t>2.2</a:t>
            </a:r>
            <a:r>
              <a:rPr spc="-11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pc="8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3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29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94891"/>
            <a:ext cx="6134100" cy="1032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显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示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格式设置</a:t>
            </a:r>
            <a:endParaRPr sz="26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5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缺省显示格式：简洁的短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（</a:t>
            </a:r>
            <a:r>
              <a:rPr sz="2000" spc="-275" dirty="0">
                <a:solidFill>
                  <a:srgbClr val="0000FF"/>
                </a:solidFill>
                <a:latin typeface="Arial"/>
                <a:cs typeface="Arial"/>
              </a:rPr>
              <a:t>s</a:t>
            </a:r>
            <a:r>
              <a:rPr sz="2000" spc="-95" dirty="0">
                <a:solidFill>
                  <a:srgbClr val="0000FF"/>
                </a:solidFill>
                <a:latin typeface="Arial"/>
                <a:cs typeface="Arial"/>
              </a:rPr>
              <a:t>h</a:t>
            </a:r>
            <a:r>
              <a:rPr sz="2000" spc="-25" dirty="0">
                <a:solidFill>
                  <a:srgbClr val="0000FF"/>
                </a:solidFill>
                <a:latin typeface="Arial"/>
                <a:cs typeface="Arial"/>
              </a:rPr>
              <a:t>ort</a:t>
            </a:r>
            <a:r>
              <a:rPr sz="2000" spc="-7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spc="-215" dirty="0">
                <a:solidFill>
                  <a:srgbClr val="0000FF"/>
                </a:solidFill>
                <a:latin typeface="Arial"/>
                <a:cs typeface="Arial"/>
              </a:rPr>
              <a:t>g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）格式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窗口命令及语法格式</a:t>
            </a:r>
            <a:r>
              <a:rPr sz="20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：</a:t>
            </a:r>
            <a:r>
              <a:rPr sz="2000" spc="90" dirty="0">
                <a:solidFill>
                  <a:srgbClr val="0000FF"/>
                </a:solidFill>
                <a:latin typeface="Arial"/>
                <a:cs typeface="Arial"/>
              </a:rPr>
              <a:t>f</a:t>
            </a:r>
            <a:r>
              <a:rPr sz="2000" spc="-65" dirty="0">
                <a:solidFill>
                  <a:srgbClr val="0000FF"/>
                </a:solidFill>
                <a:latin typeface="Arial"/>
                <a:cs typeface="Arial"/>
              </a:rPr>
              <a:t>or</a:t>
            </a:r>
            <a:r>
              <a:rPr sz="2000" spc="-114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000" spc="-145" dirty="0">
                <a:solidFill>
                  <a:srgbClr val="0000FF"/>
                </a:solidFill>
                <a:latin typeface="Arial"/>
                <a:cs typeface="Arial"/>
              </a:rPr>
              <a:t>at</a:t>
            </a:r>
            <a:r>
              <a:rPr sz="20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spc="-114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显示格式关键字</a:t>
            </a:r>
            <a:endParaRPr sz="20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48917" y="2314417"/>
          <a:ext cx="7115294" cy="36070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234"/>
                <a:gridCol w="2304116"/>
                <a:gridCol w="4433943"/>
              </a:tblGrid>
              <a:tr h="825611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600" dirty="0">
                          <a:solidFill>
                            <a:srgbClr val="4D009A"/>
                          </a:solidFill>
                          <a:latin typeface="Wingdings"/>
                          <a:cs typeface="Wingdings"/>
                        </a:rPr>
                        <a:t></a:t>
                      </a:r>
                      <a:endParaRPr sz="2600">
                        <a:latin typeface="Wingdings"/>
                        <a:cs typeface="Wingding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492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如：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fo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at</a:t>
                      </a:r>
                      <a:r>
                        <a:rPr sz="2000" spc="-7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g</a:t>
                      </a:r>
                      <a:endParaRPr sz="2000">
                        <a:latin typeface="Arial"/>
                        <a:cs typeface="Arial"/>
                      </a:endParaRPr>
                    </a:p>
                    <a:p>
                      <a:pPr>
                        <a:lnSpc>
                          <a:spcPts val="750"/>
                        </a:lnSpc>
                        <a:spcBef>
                          <a:spcPts val="5"/>
                        </a:spcBef>
                      </a:pPr>
                      <a:endParaRPr sz="750"/>
                    </a:p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26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常见通用命令</a:t>
                      </a:r>
                      <a:endParaRPr sz="26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%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1</a:t>
                      </a:r>
                      <a:r>
                        <a:rPr sz="2000" spc="2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位数字显示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973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命令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含义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96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clc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清除命令窗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口的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显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示内容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cl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ar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594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清除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工作空间中保存的变量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或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s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显示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工作空间中的变量信息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i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r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显示当前工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作目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录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的文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件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和子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目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录清单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cd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显示或设置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当前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工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作目录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2000" spc="1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e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显示指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定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文件的内容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el</a:t>
                      </a:r>
                      <a:r>
                        <a:rPr sz="2000" spc="1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或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c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获取在线帮助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</a:tr>
              <a:tr h="342772">
                <a:tc>
                  <a:txBody>
                    <a:bodyPr/>
                    <a:lstStyle/>
                    <a:p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qui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或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x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it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关闭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2000" spc="5" dirty="0">
                          <a:solidFill>
                            <a:srgbClr val="0000FF"/>
                          </a:solidFill>
                          <a:latin typeface="Microsoft JhengHei"/>
                          <a:cs typeface="Microsoft JhengHei"/>
                        </a:rPr>
                        <a:t>推出</a:t>
                      </a:r>
                      <a:r>
                        <a:rPr sz="2000" dirty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MATALB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78916" y="1059941"/>
            <a:ext cx="231902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600" spc="10" dirty="0">
                <a:solidFill>
                  <a:srgbClr val="CC0000"/>
                </a:solidFill>
                <a:latin typeface="Microsoft JhengHei"/>
                <a:cs typeface="Microsoft JhengHei"/>
              </a:rPr>
              <a:t>课程的作用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9863" y="1841754"/>
            <a:ext cx="8200390" cy="3674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在欧美各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高等学校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30" dirty="0">
                <a:solidFill>
                  <a:srgbClr val="000099"/>
                </a:solidFill>
                <a:latin typeface="Arial"/>
                <a:cs typeface="Arial"/>
              </a:rPr>
              <a:t>Matla</a:t>
            </a:r>
            <a:r>
              <a:rPr sz="2400" spc="-145" dirty="0">
                <a:solidFill>
                  <a:srgbClr val="000099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成为线性代数、自动控制理论、 数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字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信号处理、时间序列分析、动态系统仿真、图像处理等 诸多课程的基本教学工具，成</a:t>
            </a:r>
            <a:r>
              <a:rPr sz="24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为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本科生、硕士生和博士生的 必须掌握的基本技能。</a:t>
            </a:r>
            <a:endParaRPr sz="2400">
              <a:latin typeface="Microsoft JhengHei"/>
              <a:cs typeface="Microsoft JhengHei"/>
            </a:endParaRPr>
          </a:p>
          <a:p>
            <a:pPr marL="12700" marR="308610">
              <a:lnSpc>
                <a:spcPts val="3740"/>
              </a:lnSpc>
              <a:spcBef>
                <a:spcPts val="200"/>
              </a:spcBef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设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计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研究单位和工业部门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35" dirty="0">
                <a:solidFill>
                  <a:srgbClr val="000099"/>
                </a:solidFill>
                <a:latin typeface="Arial"/>
                <a:cs typeface="Arial"/>
              </a:rPr>
              <a:t>Matlab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已被广泛地用于研究 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和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解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决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各种具体的工程问题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46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可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以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预见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，</a:t>
            </a:r>
            <a:r>
              <a:rPr sz="2400" spc="-135" dirty="0">
                <a:solidFill>
                  <a:srgbClr val="000099"/>
                </a:solidFill>
                <a:latin typeface="Arial"/>
                <a:cs typeface="Arial"/>
              </a:rPr>
              <a:t>Matlab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将在我国科学研究和工程应用中发挥越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3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来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越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大的作用。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352552"/>
            <a:ext cx="2730500" cy="568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83919" algn="l"/>
              </a:tabLst>
            </a:pPr>
            <a:r>
              <a:rPr sz="3600" spc="-285" dirty="0">
                <a:solidFill>
                  <a:srgbClr val="4D009A"/>
                </a:solidFill>
                <a:latin typeface="Arial"/>
                <a:cs typeface="Arial"/>
              </a:rPr>
              <a:t>2.3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工作空间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61185"/>
            <a:ext cx="7236459" cy="3263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看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作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空间内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存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变量，可以</a:t>
            </a:r>
            <a:r>
              <a:rPr sz="26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由</a:t>
            </a:r>
            <a:r>
              <a:rPr sz="2600" spc="-145" dirty="0">
                <a:solidFill>
                  <a:srgbClr val="4D009A"/>
                </a:solidFill>
                <a:latin typeface="Arial"/>
                <a:cs typeface="Arial"/>
              </a:rPr>
              <a:t>who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2600" spc="-155" dirty="0">
                <a:solidFill>
                  <a:srgbClr val="4D009A"/>
                </a:solidFill>
                <a:latin typeface="Arial"/>
                <a:cs typeface="Arial"/>
              </a:rPr>
              <a:t>w</a:t>
            </a:r>
            <a:r>
              <a:rPr sz="2600" spc="-114" dirty="0">
                <a:solidFill>
                  <a:srgbClr val="4D009A"/>
                </a:solidFill>
                <a:latin typeface="Arial"/>
                <a:cs typeface="Arial"/>
              </a:rPr>
              <a:t>h</a:t>
            </a:r>
            <a:r>
              <a:rPr sz="2600" spc="-250" dirty="0">
                <a:solidFill>
                  <a:srgbClr val="4D009A"/>
                </a:solidFill>
                <a:latin typeface="Arial"/>
                <a:cs typeface="Arial"/>
              </a:rPr>
              <a:t>os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命名新变量。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修改变量名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删除变量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5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绘图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保存变量数据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装入数据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67555" y="2565654"/>
            <a:ext cx="4392167" cy="3031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历史窗口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8068" y="1382521"/>
            <a:ext cx="7630795" cy="4700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895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历史窗口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endParaRPr sz="2600">
              <a:latin typeface="Microsoft JhengHei"/>
              <a:cs typeface="Microsoft JhengHei"/>
            </a:endParaRPr>
          </a:p>
          <a:p>
            <a:pPr marL="506095" marR="3839845" algn="just">
              <a:lnSpc>
                <a:spcPct val="100000"/>
              </a:lnSpc>
              <a:spcBef>
                <a:spcPts val="315"/>
              </a:spcBef>
            </a:pPr>
            <a:r>
              <a:rPr sz="2400" spc="-10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首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先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记录每次启动</a:t>
            </a:r>
            <a:r>
              <a:rPr sz="24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时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间</a:t>
            </a:r>
            <a:endParaRPr sz="2400">
              <a:latin typeface="Microsoft JhengHei"/>
              <a:cs typeface="Microsoft JhengHei"/>
            </a:endParaRPr>
          </a:p>
          <a:p>
            <a:pPr marL="506095" marR="713740" algn="just">
              <a:lnSpc>
                <a:spcPct val="110000"/>
              </a:lnSpc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并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记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录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在命令窗口输入命令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，此次运行期间， 输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入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的所有命令被记录为一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组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，并以此次启动时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间为标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志。</a:t>
            </a:r>
            <a:endParaRPr sz="2400">
              <a:latin typeface="Microsoft JhengHei"/>
              <a:cs typeface="Microsoft JhengHei"/>
            </a:endParaRPr>
          </a:p>
          <a:p>
            <a:pPr marL="48895">
              <a:lnSpc>
                <a:spcPct val="100000"/>
              </a:lnSpc>
              <a:spcBef>
                <a:spcPts val="285"/>
              </a:spcBef>
            </a:pPr>
            <a:r>
              <a:rPr sz="26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使用历史窗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口：</a:t>
            </a:r>
            <a:endParaRPr sz="2600">
              <a:latin typeface="Microsoft JhengHei"/>
              <a:cs typeface="Microsoft JhengHei"/>
            </a:endParaRPr>
          </a:p>
          <a:p>
            <a:pPr marL="506095" marR="1704975" algn="just">
              <a:lnSpc>
                <a:spcPct val="100000"/>
              </a:lnSpc>
              <a:spcBef>
                <a:spcPts val="310"/>
              </a:spcBef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可以查看命令窗口输入过的命令或语句</a:t>
            </a:r>
            <a:endParaRPr sz="2400">
              <a:latin typeface="Microsoft JhengHei"/>
              <a:cs typeface="Microsoft JhengHei"/>
            </a:endParaRPr>
          </a:p>
          <a:p>
            <a:pPr marL="506095" marR="791845" algn="just">
              <a:lnSpc>
                <a:spcPct val="100000"/>
              </a:lnSpc>
              <a:spcBef>
                <a:spcPts val="285"/>
              </a:spcBef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可以选择一条或多条命令执行拷</a:t>
            </a:r>
            <a:r>
              <a:rPr sz="24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贝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、执行、创</a:t>
            </a:r>
            <a:endParaRPr sz="2400">
              <a:latin typeface="Microsoft JhengHei"/>
              <a:cs typeface="Microsoft JhengHei"/>
            </a:endParaRPr>
          </a:p>
          <a:p>
            <a:pPr marL="506095" marR="5337175" algn="just">
              <a:lnSpc>
                <a:spcPct val="100000"/>
              </a:lnSpc>
              <a:spcBef>
                <a:spcPts val="285"/>
              </a:spcBef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文件等。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98"/>
              </a:spcBef>
            </a:pPr>
            <a:endParaRPr sz="1200"/>
          </a:p>
          <a:p>
            <a:pPr marL="12700" marR="635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要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清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除历史记录，可以选</a:t>
            </a:r>
            <a:r>
              <a:rPr sz="24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择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Edi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菜单中的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Clear</a:t>
            </a:r>
            <a:r>
              <a:rPr sz="24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Command History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命令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当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前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目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录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窗口和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搜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索路径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615185"/>
            <a:ext cx="7956550" cy="274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当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前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目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录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窗口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指</a:t>
            </a: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Mat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lab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运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时的工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作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目录。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622300" marR="312420" indent="-609600">
              <a:lnSpc>
                <a:spcPct val="114999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只有在当前目录和搜索路径下的文件、函数才可以被 运行和调用。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8"/>
              </a:spcBef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如果没有特殊指明，数据文件也将存放在当前目录下；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7"/>
              </a:spcBef>
            </a:pPr>
            <a:endParaRPr sz="550"/>
          </a:p>
          <a:p>
            <a:pPr marL="622300" marR="312420" indent="-609600">
              <a:lnSpc>
                <a:spcPct val="114999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用户可以将自己的工作目录设置成当前目录，从而使 得所有操作都在当前目录中进行。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965708"/>
            <a:ext cx="7661275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dirty="0">
                <a:solidFill>
                  <a:srgbClr val="FF0000"/>
                </a:solidFill>
                <a:latin typeface="Microsoft JhengHei"/>
                <a:cs typeface="Microsoft JhengHei"/>
              </a:rPr>
              <a:t>搜索路径：</a:t>
            </a:r>
            <a:r>
              <a:rPr sz="26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指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Mat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l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ab</a:t>
            </a:r>
            <a:r>
              <a:rPr sz="2600" dirty="0">
                <a:solidFill>
                  <a:srgbClr val="4D009A"/>
                </a:solidFill>
                <a:latin typeface="Microsoft JhengHei"/>
                <a:cs typeface="Microsoft JhengHei"/>
              </a:rPr>
              <a:t>执</a:t>
            </a:r>
            <a:r>
              <a:rPr sz="2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2600" dirty="0">
                <a:solidFill>
                  <a:srgbClr val="4D009A"/>
                </a:solidFill>
                <a:latin typeface="Microsoft JhengHei"/>
                <a:cs typeface="Microsoft JhengHei"/>
              </a:rPr>
              <a:t>过程中对变</a:t>
            </a:r>
            <a:r>
              <a:rPr sz="2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600" dirty="0">
                <a:solidFill>
                  <a:srgbClr val="4D009A"/>
                </a:solidFill>
                <a:latin typeface="Microsoft JhengHei"/>
                <a:cs typeface="Microsoft JhengHei"/>
              </a:rPr>
              <a:t>、函数和文件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421638"/>
            <a:ext cx="7095490" cy="1339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>
              <a:lnSpc>
                <a:spcPct val="100000"/>
              </a:lnSpc>
            </a:pP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进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搜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索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的路径。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"/>
              </a:spcBef>
            </a:pPr>
            <a:endParaRPr sz="600"/>
          </a:p>
          <a:p>
            <a:pPr marL="622300" marR="6350" indent="-609600">
              <a:lnSpc>
                <a:spcPct val="114999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Fil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菜单中选择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Set</a:t>
            </a:r>
            <a:r>
              <a:rPr sz="24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Pat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命令窗口输入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pathtoo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现搜索路径设置对话框：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76755" y="2924555"/>
            <a:ext cx="3889248" cy="3095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875273" y="4742251"/>
            <a:ext cx="3073400" cy="766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1299"/>
              </a:lnSpc>
            </a:pP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！修改完搜索路径后， 需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要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进行保存。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33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357123"/>
            <a:ext cx="35712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12165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2.6	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获</a:t>
            </a:r>
            <a:r>
              <a:rPr sz="3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取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在线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帮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助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11732"/>
            <a:ext cx="6810375" cy="34499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M</a:t>
            </a:r>
            <a:r>
              <a:rPr sz="2400" b="1" spc="-180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TLA</a:t>
            </a:r>
            <a:r>
              <a:rPr sz="24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提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供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的帮助信息有两类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100"/>
              </a:lnSpc>
              <a:spcBef>
                <a:spcPts val="52"/>
              </a:spcBef>
            </a:pPr>
            <a:endParaRPr sz="11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简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单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纯文本帮助信息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help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2"/>
              </a:spcBef>
              <a:buClr>
                <a:srgbClr val="4D009A"/>
              </a:buClr>
              <a:buFont typeface="Wingdings"/>
              <a:buChar char=""/>
            </a:pPr>
            <a:endParaRPr sz="11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loo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k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fo</a:t>
            </a:r>
            <a:r>
              <a:rPr sz="24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（条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件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比较宽</a:t>
            </a:r>
            <a:r>
              <a:rPr sz="24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松</a:t>
            </a:r>
            <a:r>
              <a:rPr sz="24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）</a:t>
            </a:r>
            <a:r>
              <a:rPr sz="2400" spc="-5" dirty="0">
                <a:solidFill>
                  <a:srgbClr val="008000"/>
                </a:solidFill>
                <a:latin typeface="Microsoft JhengHei"/>
                <a:cs typeface="Microsoft JhengHei"/>
              </a:rPr>
              <a:t>例：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nve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se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4"/>
              </a:spcBef>
              <a:buClr>
                <a:srgbClr val="4D009A"/>
              </a:buClr>
              <a:buFont typeface="Wingdings"/>
              <a:buChar char=""/>
            </a:pPr>
            <a:endParaRPr sz="11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窗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式综合帮助信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息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（文字、公式、图形）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100"/>
              </a:lnSpc>
              <a:spcBef>
                <a:spcPts val="51"/>
              </a:spcBef>
            </a:pPr>
            <a:endParaRPr sz="11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doc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2"/>
              </a:spcBef>
              <a:buClr>
                <a:srgbClr val="4D009A"/>
              </a:buClr>
              <a:buFont typeface="Wingdings"/>
              <a:buChar char=""/>
            </a:pPr>
            <a:endParaRPr sz="11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helpwin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【功能演</a:t>
            </a:r>
            <a:r>
              <a:rPr sz="3200" spc="-35" dirty="0">
                <a:latin typeface="Microsoft JhengHei"/>
                <a:cs typeface="Microsoft JhengHei"/>
              </a:rPr>
              <a:t>示</a:t>
            </a:r>
            <a:r>
              <a:rPr sz="3200" spc="-75" dirty="0">
                <a:latin typeface="Arial"/>
                <a:cs typeface="Arial"/>
              </a:rPr>
              <a:t>-</a:t>
            </a:r>
            <a:r>
              <a:rPr sz="3200" spc="-285" dirty="0">
                <a:latin typeface="Arial"/>
                <a:cs typeface="Arial"/>
              </a:rPr>
              <a:t>1</a:t>
            </a:r>
            <a:r>
              <a:rPr sz="3200" spc="-35" dirty="0">
                <a:latin typeface="Microsoft JhengHei"/>
                <a:cs typeface="Microsoft JhengHei"/>
              </a:rPr>
              <a:t>】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29009"/>
            <a:ext cx="5895975" cy="2080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235075" algn="l"/>
              </a:tabLst>
            </a:pPr>
            <a:r>
              <a:rPr sz="4200" spc="7" baseline="-4960" dirty="0">
                <a:solidFill>
                  <a:srgbClr val="4D009A"/>
                </a:solidFill>
                <a:latin typeface="Microsoft JhengHei"/>
                <a:cs typeface="Microsoft JhengHei"/>
              </a:rPr>
              <a:t>求方</a:t>
            </a:r>
            <a:r>
              <a:rPr sz="4200" baseline="-4960" dirty="0">
                <a:solidFill>
                  <a:srgbClr val="4D009A"/>
                </a:solidFill>
                <a:latin typeface="Microsoft JhengHei"/>
                <a:cs typeface="Microsoft JhengHei"/>
              </a:rPr>
              <a:t>程	</a:t>
            </a:r>
            <a:r>
              <a:rPr sz="2850" b="1" spc="250" dirty="0">
                <a:latin typeface="Times New Roman"/>
                <a:cs typeface="Times New Roman"/>
              </a:rPr>
              <a:t>2</a:t>
            </a:r>
            <a:r>
              <a:rPr sz="2850" b="1" i="1" spc="150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5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52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</a:t>
            </a:r>
            <a:r>
              <a:rPr sz="2850" spc="-135" dirty="0">
                <a:latin typeface="Times New Roman"/>
                <a:cs typeface="Times New Roman"/>
              </a:rPr>
              <a:t> </a:t>
            </a:r>
            <a:r>
              <a:rPr sz="2850" b="1" spc="250" dirty="0">
                <a:latin typeface="Times New Roman"/>
                <a:cs typeface="Times New Roman"/>
              </a:rPr>
              <a:t>3</a:t>
            </a:r>
            <a:r>
              <a:rPr sz="2850" b="1" i="1" spc="175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3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52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</a:t>
            </a:r>
            <a:r>
              <a:rPr sz="2850" spc="-135" dirty="0">
                <a:latin typeface="Times New Roman"/>
                <a:cs typeface="Times New Roman"/>
              </a:rPr>
              <a:t> </a:t>
            </a:r>
            <a:r>
              <a:rPr sz="2850" b="1" spc="-20" dirty="0">
                <a:latin typeface="Times New Roman"/>
                <a:cs typeface="Times New Roman"/>
              </a:rPr>
              <a:t>7</a:t>
            </a:r>
            <a:r>
              <a:rPr sz="2850" b="1" spc="160" dirty="0">
                <a:latin typeface="Times New Roman"/>
                <a:cs typeface="Times New Roman"/>
              </a:rPr>
              <a:t>1</a:t>
            </a:r>
            <a:r>
              <a:rPr sz="2850" b="1" i="1" spc="175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2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60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</a:t>
            </a:r>
            <a:r>
              <a:rPr sz="2850" spc="-175" dirty="0">
                <a:latin typeface="Times New Roman"/>
                <a:cs typeface="Times New Roman"/>
              </a:rPr>
              <a:t> </a:t>
            </a:r>
            <a:r>
              <a:rPr sz="2850" b="1" spc="245" dirty="0">
                <a:latin typeface="Times New Roman"/>
                <a:cs typeface="Times New Roman"/>
              </a:rPr>
              <a:t>9</a:t>
            </a:r>
            <a:r>
              <a:rPr sz="2850" b="1" i="1" spc="10" dirty="0">
                <a:latin typeface="Times New Roman"/>
                <a:cs typeface="Times New Roman"/>
              </a:rPr>
              <a:t>x</a:t>
            </a:r>
            <a:r>
              <a:rPr sz="2850" b="1" i="1" spc="-120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</a:t>
            </a:r>
            <a:r>
              <a:rPr sz="2850" spc="-265" dirty="0">
                <a:latin typeface="Times New Roman"/>
                <a:cs typeface="Times New Roman"/>
              </a:rPr>
              <a:t> </a:t>
            </a:r>
            <a:r>
              <a:rPr sz="2850" b="1" spc="-20" dirty="0">
                <a:latin typeface="Times New Roman"/>
                <a:cs typeface="Times New Roman"/>
              </a:rPr>
              <a:t>1</a:t>
            </a:r>
            <a:r>
              <a:rPr sz="2850" b="1" spc="10" dirty="0">
                <a:latin typeface="Times New Roman"/>
                <a:cs typeface="Times New Roman"/>
              </a:rPr>
              <a:t>3</a:t>
            </a:r>
            <a:r>
              <a:rPr sz="2850" b="1" spc="-125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</a:t>
            </a:r>
            <a:r>
              <a:rPr sz="2850" spc="-45" dirty="0">
                <a:latin typeface="Times New Roman"/>
                <a:cs typeface="Times New Roman"/>
              </a:rPr>
              <a:t> </a:t>
            </a:r>
            <a:r>
              <a:rPr sz="2850" b="1" spc="10" dirty="0">
                <a:latin typeface="Times New Roman"/>
                <a:cs typeface="Times New Roman"/>
              </a:rPr>
              <a:t>0</a:t>
            </a:r>
            <a:endParaRPr sz="285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228600" marR="6350">
              <a:lnSpc>
                <a:spcPct val="12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 = [2,0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3,71,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9,13]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spc="5" dirty="0">
                <a:solidFill>
                  <a:srgbClr val="008000"/>
                </a:solidFill>
                <a:latin typeface="微软雅黑"/>
                <a:cs typeface="微软雅黑"/>
              </a:rPr>
              <a:t>％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建立多项式系数向量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= 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oots(p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spc="5" dirty="0">
                <a:solidFill>
                  <a:srgbClr val="FF0000"/>
                </a:solidFill>
                <a:latin typeface="微软雅黑"/>
                <a:cs typeface="微软雅黑"/>
              </a:rPr>
              <a:t>；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求根</a:t>
            </a:r>
            <a:endParaRPr sz="2400">
              <a:latin typeface="Microsoft JhengHei"/>
              <a:cs typeface="Microsoft JhengHei"/>
            </a:endParaRPr>
          </a:p>
          <a:p>
            <a:pPr marL="661670">
              <a:lnSpc>
                <a:spcPct val="100000"/>
              </a:lnSpc>
              <a:spcBef>
                <a:spcPts val="360"/>
              </a:spcBef>
            </a:pPr>
            <a:r>
              <a:rPr sz="2400" b="1" dirty="0">
                <a:latin typeface="Times New Roman"/>
                <a:cs typeface="Times New Roman"/>
              </a:rPr>
              <a:t>x 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3400" y="1292352"/>
            <a:ext cx="1805939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全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部根。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31442" y="3910329"/>
            <a:ext cx="2265045" cy="2132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-3.4914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165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1.6863 +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2.6947i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65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1.6863 -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2.6947i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65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0.0594 +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0.4251i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65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0.0594 -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0.4251i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【功能演</a:t>
            </a:r>
            <a:r>
              <a:rPr sz="3200" spc="-35" dirty="0">
                <a:latin typeface="Microsoft JhengHei"/>
                <a:cs typeface="Microsoft JhengHei"/>
              </a:rPr>
              <a:t>示</a:t>
            </a:r>
            <a:r>
              <a:rPr sz="3200" spc="-75" dirty="0">
                <a:latin typeface="Arial"/>
                <a:cs typeface="Arial"/>
              </a:rPr>
              <a:t>-</a:t>
            </a:r>
            <a:r>
              <a:rPr sz="3200" spc="-285" dirty="0">
                <a:latin typeface="Arial"/>
                <a:cs typeface="Arial"/>
              </a:rPr>
              <a:t>2</a:t>
            </a:r>
            <a:r>
              <a:rPr sz="3200" spc="-30" dirty="0">
                <a:latin typeface="Microsoft JhengHei"/>
                <a:cs typeface="Microsoft JhengHei"/>
              </a:rPr>
              <a:t>】</a:t>
            </a:r>
            <a:r>
              <a:rPr sz="3200" spc="-35" dirty="0">
                <a:latin typeface="Microsoft JhengHei"/>
                <a:cs typeface="Microsoft JhengHei"/>
              </a:rPr>
              <a:t>求解线性方</a:t>
            </a:r>
            <a:r>
              <a:rPr sz="3200" spc="-30" dirty="0">
                <a:latin typeface="Microsoft JhengHei"/>
                <a:cs typeface="Microsoft JhengHei"/>
              </a:rPr>
              <a:t>程</a:t>
            </a:r>
            <a:r>
              <a:rPr sz="3200" spc="-35" dirty="0">
                <a:latin typeface="Microsoft JhengHei"/>
                <a:cs typeface="Microsoft JhengHei"/>
              </a:rPr>
              <a:t>组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18253" y="1107333"/>
            <a:ext cx="212661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209" baseline="-4535" dirty="0">
                <a:latin typeface="Symbol"/>
                <a:cs typeface="Symbol"/>
              </a:rPr>
              <a:t>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3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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18253" y="1576301"/>
            <a:ext cx="2282825" cy="38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150" baseline="32879" dirty="0">
                <a:latin typeface="Symbol"/>
                <a:cs typeface="Symbol"/>
              </a:rPr>
              <a:t></a:t>
            </a:r>
            <a:r>
              <a:rPr sz="2450" b="1" dirty="0">
                <a:latin typeface="Times New Roman"/>
                <a:cs typeface="Times New Roman"/>
              </a:rPr>
              <a:t>8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spc="114" dirty="0">
                <a:latin typeface="Times New Roman"/>
                <a:cs typeface="Times New Roman"/>
              </a:rPr>
              <a:t>3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18253" y="2045268"/>
            <a:ext cx="2595880" cy="38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150" baseline="20408" dirty="0">
                <a:latin typeface="Symbol"/>
                <a:cs typeface="Symbol"/>
              </a:rPr>
              <a:t></a:t>
            </a:r>
            <a:r>
              <a:rPr sz="2450" b="1" dirty="0">
                <a:latin typeface="Times New Roman"/>
                <a:cs typeface="Times New Roman"/>
              </a:rPr>
              <a:t>45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3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b="1" spc="114" dirty="0">
                <a:latin typeface="Times New Roman"/>
                <a:cs typeface="Times New Roman"/>
              </a:rPr>
              <a:t>9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23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8253" y="1625048"/>
            <a:ext cx="1803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dirty="0">
                <a:latin typeface="Symbol"/>
                <a:cs typeface="Symbol"/>
              </a:rPr>
              <a:t>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6189" y="2118748"/>
            <a:ext cx="5382895" cy="188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64335">
              <a:lnSpc>
                <a:spcPct val="100000"/>
              </a:lnSpc>
            </a:pPr>
            <a:r>
              <a:rPr sz="2450" dirty="0">
                <a:latin typeface="Symbol"/>
                <a:cs typeface="Symbol"/>
              </a:rPr>
              <a:t></a:t>
            </a:r>
            <a:endParaRPr sz="2450">
              <a:latin typeface="Symbol"/>
              <a:cs typeface="Symbol"/>
            </a:endParaRPr>
          </a:p>
          <a:p>
            <a:pPr>
              <a:lnSpc>
                <a:spcPts val="900"/>
              </a:lnSpc>
              <a:spcBef>
                <a:spcPts val="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 =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2,3,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1;8,2,3;45,3,9]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％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立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系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数矩</a:t>
            </a:r>
            <a:r>
              <a:rPr sz="24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阵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 marL="12700" marR="1749425">
              <a:lnSpc>
                <a:spcPts val="3529"/>
              </a:lnSpc>
              <a:spcBef>
                <a:spcPts val="15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 = [2;4;23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％建立列向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量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b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=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nv(a)*b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5241" y="4328159"/>
            <a:ext cx="1193800" cy="1694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x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79400" algn="ctr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0.5531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79400" algn="ctr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0.2051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228600" algn="ctr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0.2784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687" rIns="0" bIns="0" rtlCol="0">
            <a:spAutoFit/>
          </a:bodyPr>
          <a:lstStyle/>
          <a:p>
            <a:pPr marL="1138555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符号计算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438147"/>
            <a:ext cx="7770495" cy="826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58595" algn="l"/>
              </a:tabLst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syms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y z	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％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立符号变量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[x,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,z]=solve(2*x+3*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-z-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2,8*x+2*y+3*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z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4,45*x+3*y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9*z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23)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0289" y="2913888"/>
            <a:ext cx="1030605" cy="198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20000"/>
              </a:lnSpc>
            </a:pPr>
            <a:r>
              <a:rPr sz="1800" b="1" dirty="0">
                <a:latin typeface="Tahoma"/>
                <a:cs typeface="Tahoma"/>
              </a:rPr>
              <a:t>x</a:t>
            </a:r>
            <a:r>
              <a:rPr sz="1800" b="1" spc="-5" dirty="0">
                <a:latin typeface="Tahoma"/>
                <a:cs typeface="Tahoma"/>
              </a:rPr>
              <a:t> </a:t>
            </a:r>
            <a:r>
              <a:rPr sz="1800" b="1" dirty="0">
                <a:latin typeface="Tahoma"/>
                <a:cs typeface="Tahoma"/>
              </a:rPr>
              <a:t>= </a:t>
            </a:r>
            <a:r>
              <a:rPr sz="1800" b="1" spc="-20" dirty="0">
                <a:latin typeface="Tahoma"/>
                <a:cs typeface="Tahoma"/>
              </a:rPr>
              <a:t>151/273</a:t>
            </a:r>
            <a:endParaRPr sz="1800">
              <a:latin typeface="Tahoma"/>
              <a:cs typeface="Tahoma"/>
            </a:endParaRPr>
          </a:p>
          <a:p>
            <a:pPr marL="12700" marR="442595">
              <a:lnSpc>
                <a:spcPct val="120000"/>
              </a:lnSpc>
            </a:pPr>
            <a:r>
              <a:rPr sz="1800" b="1" spc="-15" dirty="0">
                <a:latin typeface="Tahoma"/>
                <a:cs typeface="Tahoma"/>
              </a:rPr>
              <a:t>y = </a:t>
            </a:r>
            <a:r>
              <a:rPr sz="1800" b="1" spc="-20" dirty="0">
                <a:latin typeface="Tahoma"/>
                <a:cs typeface="Tahoma"/>
              </a:rPr>
              <a:t>8/39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b="1" spc="-10" dirty="0">
                <a:latin typeface="Tahoma"/>
                <a:cs typeface="Tahoma"/>
              </a:rPr>
              <a:t>z =</a:t>
            </a:r>
            <a:endParaRPr sz="18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b="1" spc="-5" dirty="0">
                <a:latin typeface="Tahoma"/>
                <a:cs typeface="Tahoma"/>
              </a:rPr>
              <a:t>-</a:t>
            </a:r>
            <a:r>
              <a:rPr sz="1800" b="1" spc="-20" dirty="0">
                <a:latin typeface="Tahoma"/>
                <a:cs typeface="Tahoma"/>
              </a:rPr>
              <a:t>76/273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75259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2800" spc="5" dirty="0">
                <a:latin typeface="Microsoft JhengHei"/>
                <a:cs typeface="Microsoft JhengHei"/>
              </a:rPr>
              <a:t>【</a:t>
            </a:r>
            <a:r>
              <a:rPr sz="2800" dirty="0">
                <a:latin typeface="Microsoft JhengHei"/>
                <a:cs typeface="Microsoft JhengHei"/>
              </a:rPr>
              <a:t>功能演示</a:t>
            </a:r>
            <a:r>
              <a:rPr sz="2800" spc="-65" dirty="0">
                <a:latin typeface="Arial"/>
                <a:cs typeface="Arial"/>
              </a:rPr>
              <a:t>-</a:t>
            </a:r>
            <a:r>
              <a:rPr sz="2800" spc="-254" dirty="0">
                <a:latin typeface="Arial"/>
                <a:cs typeface="Arial"/>
              </a:rPr>
              <a:t>3</a:t>
            </a:r>
            <a:r>
              <a:rPr sz="2800" dirty="0">
                <a:latin typeface="Microsoft JhengHei"/>
                <a:cs typeface="Microsoft JhengHei"/>
              </a:rPr>
              <a:t>】求解定</a:t>
            </a:r>
            <a:r>
              <a:rPr sz="2800" spc="-15" dirty="0">
                <a:latin typeface="Microsoft JhengHei"/>
                <a:cs typeface="Microsoft JhengHei"/>
              </a:rPr>
              <a:t>积</a:t>
            </a:r>
            <a:r>
              <a:rPr sz="2800" dirty="0">
                <a:latin typeface="Microsoft JhengHei"/>
                <a:cs typeface="Microsoft JhengHei"/>
              </a:rPr>
              <a:t>分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3963" y="1203967"/>
            <a:ext cx="3424554" cy="1269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200" spc="7" baseline="-7936" dirty="0">
                <a:solidFill>
                  <a:srgbClr val="4D009A"/>
                </a:solidFill>
                <a:latin typeface="Microsoft JhengHei"/>
                <a:cs typeface="Microsoft JhengHei"/>
              </a:rPr>
              <a:t>求</a:t>
            </a:r>
            <a:r>
              <a:rPr sz="4200" baseline="-7936" dirty="0">
                <a:solidFill>
                  <a:srgbClr val="4D009A"/>
                </a:solidFill>
                <a:latin typeface="Microsoft JhengHei"/>
                <a:cs typeface="Microsoft JhengHei"/>
              </a:rPr>
              <a:t>解</a:t>
            </a:r>
            <a:r>
              <a:rPr sz="4200" spc="240" baseline="-7936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4200" spc="-7" baseline="-7936" dirty="0">
                <a:latin typeface="Tahoma"/>
                <a:cs typeface="Tahoma"/>
              </a:rPr>
              <a:t>I</a:t>
            </a:r>
            <a:r>
              <a:rPr sz="4200" baseline="-7936" dirty="0">
                <a:latin typeface="Tahoma"/>
                <a:cs typeface="Tahoma"/>
              </a:rPr>
              <a:t>=</a:t>
            </a:r>
            <a:r>
              <a:rPr sz="4200" spc="-337" baseline="-7936" dirty="0">
                <a:latin typeface="Tahoma"/>
                <a:cs typeface="Tahoma"/>
              </a:rPr>
              <a:t> </a:t>
            </a:r>
            <a:r>
              <a:rPr sz="5475" baseline="-12176" dirty="0">
                <a:latin typeface="Symbol"/>
                <a:cs typeface="Symbol"/>
              </a:rPr>
              <a:t></a:t>
            </a:r>
            <a:r>
              <a:rPr sz="2100" b="1" spc="15" baseline="-53571" dirty="0">
                <a:latin typeface="Times New Roman"/>
                <a:cs typeface="Times New Roman"/>
              </a:rPr>
              <a:t>0</a:t>
            </a:r>
            <a:r>
              <a:rPr sz="2100" b="1" baseline="-53571" dirty="0">
                <a:latin typeface="Times New Roman"/>
                <a:cs typeface="Times New Roman"/>
              </a:rPr>
              <a:t> </a:t>
            </a:r>
            <a:r>
              <a:rPr sz="2100" b="1" spc="82" baseline="-53571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28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</a:t>
            </a:r>
            <a:r>
              <a:rPr sz="2450" spc="-10" dirty="0">
                <a:latin typeface="Times New Roman"/>
                <a:cs typeface="Times New Roman"/>
              </a:rPr>
              <a:t>n</a:t>
            </a:r>
            <a:r>
              <a:rPr sz="2450" spc="-95" dirty="0">
                <a:latin typeface="Times New Roman"/>
                <a:cs typeface="Times New Roman"/>
              </a:rPr>
              <a:t>(</a:t>
            </a:r>
            <a:r>
              <a:rPr sz="2450" b="1" dirty="0">
                <a:latin typeface="Times New Roman"/>
                <a:cs typeface="Times New Roman"/>
              </a:rPr>
              <a:t>1</a:t>
            </a:r>
            <a:r>
              <a:rPr sz="2450" b="1" spc="-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b="1" i="1" spc="105" dirty="0">
                <a:latin typeface="Times New Roman"/>
                <a:cs typeface="Times New Roman"/>
              </a:rPr>
              <a:t>x</a:t>
            </a:r>
            <a:r>
              <a:rPr sz="2450" spc="15" dirty="0">
                <a:latin typeface="Times New Roman"/>
                <a:cs typeface="Times New Roman"/>
              </a:rPr>
              <a:t>)</a:t>
            </a:r>
            <a:r>
              <a:rPr sz="2450" b="1" i="1" spc="-10" dirty="0">
                <a:latin typeface="Times New Roman"/>
                <a:cs typeface="Times New Roman"/>
              </a:rPr>
              <a:t>d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3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qua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('x.*log(1+x)',0,1)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31417" y="2973832"/>
            <a:ext cx="2331720" cy="3011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3300"/>
                </a:solidFill>
                <a:latin typeface="Times New Roman"/>
                <a:cs typeface="Times New Roman"/>
              </a:rPr>
              <a:t>ans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3300"/>
                </a:solidFill>
                <a:latin typeface="Times New Roman"/>
                <a:cs typeface="Times New Roman"/>
              </a:rPr>
              <a:t>0.250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6"/>
              </a:spcBef>
            </a:pPr>
            <a:endParaRPr sz="6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3300"/>
                </a:solidFill>
                <a:latin typeface="微软雅黑"/>
                <a:cs typeface="微软雅黑"/>
              </a:rPr>
              <a:t>或</a:t>
            </a:r>
            <a:endParaRPr sz="2400">
              <a:latin typeface="微软雅黑"/>
              <a:cs typeface="微软雅黑"/>
            </a:endParaRPr>
          </a:p>
          <a:p>
            <a:pPr marL="12700" marR="6350">
              <a:lnSpc>
                <a:spcPts val="3460"/>
              </a:lnSpc>
              <a:spcBef>
                <a:spcPts val="175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syms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nt(x*log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1+x),0,1) </a:t>
            </a:r>
            <a:r>
              <a:rPr sz="2400" b="1" dirty="0">
                <a:solidFill>
                  <a:srgbClr val="003300"/>
                </a:solidFill>
                <a:latin typeface="Times New Roman"/>
                <a:cs typeface="Times New Roman"/>
              </a:rPr>
              <a:t>ans =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2400" b="1" dirty="0">
                <a:solidFill>
                  <a:srgbClr val="003300"/>
                </a:solidFill>
                <a:latin typeface="Times New Roman"/>
                <a:cs typeface="Times New Roman"/>
              </a:rPr>
              <a:t>1/4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36620" y="1249983"/>
            <a:ext cx="116205" cy="226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1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1261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2800" spc="5" dirty="0">
                <a:latin typeface="Microsoft JhengHei"/>
                <a:cs typeface="Microsoft JhengHei"/>
              </a:rPr>
              <a:t>【</a:t>
            </a:r>
            <a:r>
              <a:rPr sz="2800" dirty="0">
                <a:latin typeface="Microsoft JhengHei"/>
                <a:cs typeface="Microsoft JhengHei"/>
              </a:rPr>
              <a:t>功能演示</a:t>
            </a:r>
            <a:r>
              <a:rPr sz="2800" spc="-65" dirty="0">
                <a:latin typeface="Arial"/>
                <a:cs typeface="Arial"/>
              </a:rPr>
              <a:t>-</a:t>
            </a:r>
            <a:r>
              <a:rPr sz="2800" spc="-254" dirty="0">
                <a:latin typeface="Arial"/>
                <a:cs typeface="Arial"/>
              </a:rPr>
              <a:t>4</a:t>
            </a:r>
            <a:r>
              <a:rPr sz="2800" dirty="0">
                <a:latin typeface="Microsoft JhengHei"/>
                <a:cs typeface="Microsoft JhengHei"/>
              </a:rPr>
              <a:t>】多项式</a:t>
            </a:r>
            <a:r>
              <a:rPr sz="2800" spc="-15" dirty="0">
                <a:latin typeface="Microsoft JhengHei"/>
                <a:cs typeface="Microsoft JhengHei"/>
              </a:rPr>
              <a:t>曲</a:t>
            </a:r>
            <a:r>
              <a:rPr sz="2800" dirty="0">
                <a:latin typeface="Microsoft JhengHei"/>
                <a:cs typeface="Microsoft JhengHei"/>
              </a:rPr>
              <a:t>线拟合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149603"/>
            <a:ext cx="3736975" cy="10071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4940" algn="ctr">
              <a:lnSpc>
                <a:spcPct val="100000"/>
              </a:lnSpc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考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虑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如下</a:t>
            </a:r>
            <a:r>
              <a:rPr sz="22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200" spc="-95" dirty="0">
                <a:solidFill>
                  <a:srgbClr val="4D009A"/>
                </a:solidFill>
                <a:latin typeface="Arial"/>
                <a:cs typeface="Arial"/>
              </a:rPr>
              <a:t>x</a:t>
            </a:r>
            <a:r>
              <a:rPr sz="2200" spc="-4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200" spc="-190" dirty="0">
                <a:solidFill>
                  <a:srgbClr val="4D009A"/>
                </a:solidFill>
                <a:latin typeface="Arial"/>
                <a:cs typeface="Arial"/>
              </a:rPr>
              <a:t>y</a:t>
            </a:r>
            <a:r>
              <a:rPr sz="2200" spc="-6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一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实验数据：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3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x=[1, 2, 3, 4, 5, 6, 7, 8, 9, 10]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ts val="2150"/>
              </a:lnSpc>
              <a:spcBef>
                <a:spcPts val="430"/>
              </a:spcBef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y=[1.2, 3, 4, 4, 5, 4.7, 5, 5.2, 6, 7.2]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3012440"/>
            <a:ext cx="6092825" cy="2863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p1 = polyfit(x,</a:t>
            </a:r>
            <a:r>
              <a:rPr sz="18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,1)</a:t>
            </a:r>
            <a:endParaRPr sz="1800">
              <a:latin typeface="Times New Roman"/>
              <a:cs typeface="Times New Roman"/>
            </a:endParaRPr>
          </a:p>
          <a:p>
            <a:pPr marR="3392170" algn="ctr">
              <a:lnSpc>
                <a:spcPct val="100000"/>
              </a:lnSpc>
              <a:spcBef>
                <a:spcPts val="420"/>
              </a:spcBef>
              <a:tabLst>
                <a:tab pos="532765" algn="l"/>
              </a:tabLst>
            </a:pPr>
            <a:r>
              <a:rPr sz="21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1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100" dirty="0">
                <a:solidFill>
                  <a:srgbClr val="4D009A"/>
                </a:solidFill>
                <a:latin typeface="Microsoft JhengHei"/>
                <a:cs typeface="Microsoft JhengHei"/>
              </a:rPr>
              <a:t>三</a:t>
            </a:r>
            <a:r>
              <a:rPr sz="21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次</a:t>
            </a:r>
            <a:r>
              <a:rPr sz="2100" dirty="0">
                <a:solidFill>
                  <a:srgbClr val="4D009A"/>
                </a:solidFill>
                <a:latin typeface="Microsoft JhengHei"/>
                <a:cs typeface="Microsoft JhengHei"/>
              </a:rPr>
              <a:t>多项式拟合：</a:t>
            </a:r>
            <a:endParaRPr sz="21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16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p3 = polyfit(x,</a:t>
            </a:r>
            <a:r>
              <a:rPr sz="18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,3)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  <a:tabLst>
                <a:tab pos="5454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spc="-45" dirty="0">
                <a:solidFill>
                  <a:srgbClr val="4D009A"/>
                </a:solidFill>
                <a:latin typeface="Arial"/>
                <a:cs typeface="Arial"/>
              </a:rPr>
              <a:t>plo</a:t>
            </a:r>
            <a:r>
              <a:rPr sz="2200" spc="-3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200" spc="-7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原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始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数据、一次拟</a:t>
            </a:r>
            <a:r>
              <a:rPr sz="22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合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曲线和三次</a:t>
            </a:r>
            <a:r>
              <a:rPr sz="22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拟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合曲线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34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x2=1: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.1:10;</a:t>
            </a:r>
            <a:endParaRPr sz="2000">
              <a:latin typeface="Times New Roman"/>
              <a:cs typeface="Times New Roman"/>
            </a:endParaRPr>
          </a:p>
          <a:p>
            <a:pPr marL="469900" marR="3672204">
              <a:lnSpc>
                <a:spcPct val="120000"/>
              </a:lnSpc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y1=pol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val(p1,x2) y3=pol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val(p3,x2)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plot(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’*’, x2,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y1,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‘:’, x2,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y3)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067936" y="3068954"/>
            <a:ext cx="863346" cy="215646"/>
          </a:xfrm>
          <a:custGeom>
            <a:avLst/>
            <a:gdLst/>
            <a:ahLst/>
            <a:cxnLst/>
            <a:rect l="l" t="t" r="r" b="b"/>
            <a:pathLst>
              <a:path w="863346" h="215646">
                <a:moveTo>
                  <a:pt x="647700" y="0"/>
                </a:moveTo>
                <a:lnTo>
                  <a:pt x="647700" y="53975"/>
                </a:lnTo>
                <a:lnTo>
                  <a:pt x="0" y="53975"/>
                </a:lnTo>
                <a:lnTo>
                  <a:pt x="0" y="161798"/>
                </a:lnTo>
                <a:lnTo>
                  <a:pt x="647700" y="161798"/>
                </a:lnTo>
                <a:lnTo>
                  <a:pt x="647700" y="215646"/>
                </a:lnTo>
                <a:lnTo>
                  <a:pt x="863346" y="107823"/>
                </a:lnTo>
                <a:lnTo>
                  <a:pt x="647700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067936" y="3068954"/>
            <a:ext cx="863346" cy="215646"/>
          </a:xfrm>
          <a:custGeom>
            <a:avLst/>
            <a:gdLst/>
            <a:ahLst/>
            <a:cxnLst/>
            <a:rect l="l" t="t" r="r" b="b"/>
            <a:pathLst>
              <a:path w="863346" h="215646">
                <a:moveTo>
                  <a:pt x="0" y="53975"/>
                </a:moveTo>
                <a:lnTo>
                  <a:pt x="647700" y="53975"/>
                </a:lnTo>
                <a:lnTo>
                  <a:pt x="647700" y="0"/>
                </a:lnTo>
                <a:lnTo>
                  <a:pt x="863346" y="107823"/>
                </a:lnTo>
                <a:lnTo>
                  <a:pt x="647700" y="215646"/>
                </a:lnTo>
                <a:lnTo>
                  <a:pt x="647700" y="161798"/>
                </a:lnTo>
                <a:lnTo>
                  <a:pt x="0" y="161798"/>
                </a:lnTo>
                <a:lnTo>
                  <a:pt x="0" y="53975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96309" y="3789807"/>
            <a:ext cx="863345" cy="215645"/>
          </a:xfrm>
          <a:custGeom>
            <a:avLst/>
            <a:gdLst/>
            <a:ahLst/>
            <a:cxnLst/>
            <a:rect l="l" t="t" r="r" b="b"/>
            <a:pathLst>
              <a:path w="863345" h="215646">
                <a:moveTo>
                  <a:pt x="647700" y="0"/>
                </a:moveTo>
                <a:lnTo>
                  <a:pt x="647700" y="53848"/>
                </a:lnTo>
                <a:lnTo>
                  <a:pt x="0" y="53848"/>
                </a:lnTo>
                <a:lnTo>
                  <a:pt x="0" y="161798"/>
                </a:lnTo>
                <a:lnTo>
                  <a:pt x="647700" y="161798"/>
                </a:lnTo>
                <a:lnTo>
                  <a:pt x="647700" y="215646"/>
                </a:lnTo>
                <a:lnTo>
                  <a:pt x="863345" y="107823"/>
                </a:lnTo>
                <a:lnTo>
                  <a:pt x="647700" y="0"/>
                </a:lnTo>
                <a:close/>
              </a:path>
            </a:pathLst>
          </a:custGeom>
          <a:solidFill>
            <a:srgbClr val="00E3A8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96309" y="3789807"/>
            <a:ext cx="863345" cy="215645"/>
          </a:xfrm>
          <a:custGeom>
            <a:avLst/>
            <a:gdLst/>
            <a:ahLst/>
            <a:cxnLst/>
            <a:rect l="l" t="t" r="r" b="b"/>
            <a:pathLst>
              <a:path w="863345" h="215646">
                <a:moveTo>
                  <a:pt x="0" y="53848"/>
                </a:moveTo>
                <a:lnTo>
                  <a:pt x="647700" y="53848"/>
                </a:lnTo>
                <a:lnTo>
                  <a:pt x="647700" y="0"/>
                </a:lnTo>
                <a:lnTo>
                  <a:pt x="863345" y="107823"/>
                </a:lnTo>
                <a:lnTo>
                  <a:pt x="647700" y="215646"/>
                </a:lnTo>
                <a:lnTo>
                  <a:pt x="647700" y="161798"/>
                </a:lnTo>
                <a:lnTo>
                  <a:pt x="0" y="161798"/>
                </a:lnTo>
                <a:lnTo>
                  <a:pt x="0" y="53848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718817" y="2315149"/>
            <a:ext cx="2797175" cy="655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83895" algn="l"/>
              </a:tabLst>
            </a:pPr>
            <a:r>
              <a:rPr sz="2700" spc="7" baseline="15432" dirty="0">
                <a:solidFill>
                  <a:srgbClr val="0000FF"/>
                </a:solidFill>
                <a:latin typeface="微软雅黑"/>
                <a:cs typeface="微软雅黑"/>
              </a:rPr>
              <a:t>注</a:t>
            </a:r>
            <a:r>
              <a:rPr sz="2700" baseline="15432" dirty="0">
                <a:solidFill>
                  <a:srgbClr val="0000FF"/>
                </a:solidFill>
                <a:latin typeface="微软雅黑"/>
                <a:cs typeface="微软雅黑"/>
              </a:rPr>
              <a:t>：	</a:t>
            </a:r>
            <a:r>
              <a:rPr sz="1800" i="1" spc="80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1800" spc="135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1800" i="1" spc="5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800" spc="3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1800" spc="-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55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1800" spc="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i="1" spc="55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575" spc="37" baseline="44973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1575" baseline="44973" dirty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sz="1800" spc="55" dirty="0">
                <a:solidFill>
                  <a:srgbClr val="0000FF"/>
                </a:solidFill>
                <a:latin typeface="Symbol"/>
                <a:cs typeface="Symbol"/>
              </a:rPr>
              <a:t></a:t>
            </a:r>
            <a:r>
              <a:rPr sz="1800" spc="-1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125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1800" i="1" spc="85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575" spc="37" baseline="44973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1575" baseline="4497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575" spc="44" baseline="4497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55" dirty="0">
                <a:solidFill>
                  <a:srgbClr val="0000FF"/>
                </a:solidFill>
                <a:latin typeface="Symbol"/>
                <a:cs typeface="Symbol"/>
              </a:rPr>
              <a:t></a:t>
            </a:r>
            <a:r>
              <a:rPr sz="1800" spc="-18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50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5"/>
              </a:spcBef>
              <a:tabLst>
                <a:tab pos="5454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一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次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多项式拟合：</a:t>
            </a:r>
            <a:endParaRPr sz="2200">
              <a:latin typeface="Microsoft JhengHei"/>
              <a:cs typeface="Microsoft JhengHe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39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603055" y="2315149"/>
            <a:ext cx="191897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95095" algn="l"/>
              </a:tabLst>
            </a:pPr>
            <a:r>
              <a:rPr sz="1800" i="1" spc="-5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1800" i="1" spc="50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1800" i="1" spc="-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i="1" spc="15" dirty="0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sz="1800" i="1" spc="20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1800" i="1" spc="30" dirty="0">
                <a:solidFill>
                  <a:srgbClr val="0000FF"/>
                </a:solidFill>
                <a:latin typeface="Times New Roman"/>
                <a:cs typeface="Times New Roman"/>
              </a:rPr>
              <a:t>TL</a:t>
            </a:r>
            <a:r>
              <a:rPr sz="1800" i="1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1800" i="1" spc="65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1800" i="1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i="1" spc="45" dirty="0">
                <a:solidFill>
                  <a:srgbClr val="003E7E"/>
                </a:solidFill>
                <a:latin typeface="Times New Roman"/>
                <a:cs typeface="Times New Roman"/>
              </a:rPr>
              <a:t>y</a:t>
            </a:r>
            <a:r>
              <a:rPr sz="1800" i="1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1800" spc="55" dirty="0">
                <a:solidFill>
                  <a:srgbClr val="003E7E"/>
                </a:solidFill>
                <a:latin typeface="Symbol"/>
                <a:cs typeface="Symbol"/>
              </a:rPr>
              <a:t></a:t>
            </a:r>
            <a:r>
              <a:rPr sz="1800" spc="-200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1800" spc="-150" dirty="0">
                <a:solidFill>
                  <a:srgbClr val="003E7E"/>
                </a:solidFill>
                <a:latin typeface="Times New Roman"/>
                <a:cs typeface="Times New Roman"/>
              </a:rPr>
              <a:t>[</a:t>
            </a:r>
            <a:r>
              <a:rPr sz="1800" spc="50" dirty="0">
                <a:solidFill>
                  <a:srgbClr val="003E7E"/>
                </a:solidFill>
                <a:latin typeface="Times New Roman"/>
                <a:cs typeface="Times New Roman"/>
              </a:rPr>
              <a:t>1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92446" y="2315149"/>
            <a:ext cx="1231900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19430" algn="l"/>
                <a:tab pos="855980" algn="l"/>
              </a:tabLst>
            </a:pPr>
            <a:r>
              <a:rPr sz="1800" spc="55" dirty="0">
                <a:solidFill>
                  <a:srgbClr val="003E7E"/>
                </a:solidFill>
                <a:latin typeface="Symbol"/>
                <a:cs typeface="Symbol"/>
              </a:rPr>
              <a:t></a:t>
            </a:r>
            <a:r>
              <a:rPr sz="1800" spc="-125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1800" spc="50" dirty="0">
                <a:solidFill>
                  <a:srgbClr val="003E7E"/>
                </a:solidFill>
                <a:latin typeface="Times New Roman"/>
                <a:cs typeface="Times New Roman"/>
              </a:rPr>
              <a:t>2</a:t>
            </a:r>
            <a:r>
              <a:rPr sz="1800" dirty="0">
                <a:solidFill>
                  <a:srgbClr val="003E7E"/>
                </a:solidFill>
                <a:latin typeface="Times New Roman"/>
                <a:cs typeface="Times New Roman"/>
              </a:rPr>
              <a:t>	</a:t>
            </a:r>
            <a:r>
              <a:rPr sz="1800" spc="50" dirty="0">
                <a:solidFill>
                  <a:srgbClr val="003E7E"/>
                </a:solidFill>
                <a:latin typeface="Times New Roman"/>
                <a:cs typeface="Times New Roman"/>
              </a:rPr>
              <a:t>0</a:t>
            </a:r>
            <a:r>
              <a:rPr sz="1800" dirty="0">
                <a:solidFill>
                  <a:srgbClr val="003E7E"/>
                </a:solidFill>
                <a:latin typeface="Times New Roman"/>
                <a:cs typeface="Times New Roman"/>
              </a:rPr>
              <a:t>	</a:t>
            </a:r>
            <a:r>
              <a:rPr sz="1800" spc="55" dirty="0">
                <a:solidFill>
                  <a:srgbClr val="003E7E"/>
                </a:solidFill>
                <a:latin typeface="Symbol"/>
                <a:cs typeface="Symbol"/>
              </a:rPr>
              <a:t></a:t>
            </a:r>
            <a:r>
              <a:rPr sz="1800" spc="-185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03E7E"/>
                </a:solidFill>
                <a:latin typeface="Times New Roman"/>
                <a:cs typeface="Times New Roman"/>
              </a:rPr>
              <a:t>5</a:t>
            </a:r>
            <a:r>
              <a:rPr sz="1800" spc="35" dirty="0">
                <a:solidFill>
                  <a:srgbClr val="003E7E"/>
                </a:solidFill>
                <a:latin typeface="Times New Roman"/>
                <a:cs typeface="Times New Roman"/>
              </a:rPr>
              <a:t>]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2140" y="1340612"/>
            <a:ext cx="8300720" cy="4551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94970" indent="508000" algn="just">
              <a:lnSpc>
                <a:spcPct val="130000"/>
              </a:lnSpc>
            </a:pPr>
            <a:r>
              <a:rPr sz="1800" spc="5" dirty="0">
                <a:latin typeface="Microsoft JhengHei"/>
                <a:cs typeface="Microsoft JhengHei"/>
              </a:rPr>
              <a:t>讲授</a:t>
            </a:r>
            <a:r>
              <a:rPr sz="1800" spc="-600" dirty="0">
                <a:solidFill>
                  <a:srgbClr val="6600CC"/>
                </a:solidFill>
                <a:latin typeface="Arial"/>
                <a:cs typeface="Arial"/>
              </a:rPr>
              <a:t>M</a:t>
            </a:r>
            <a:r>
              <a:rPr sz="1800" spc="-315" dirty="0">
                <a:solidFill>
                  <a:srgbClr val="6600CC"/>
                </a:solidFill>
                <a:latin typeface="Arial"/>
                <a:cs typeface="Arial"/>
              </a:rPr>
              <a:t>A</a:t>
            </a:r>
            <a:r>
              <a:rPr sz="1800" spc="-200" dirty="0">
                <a:solidFill>
                  <a:srgbClr val="6600CC"/>
                </a:solidFill>
                <a:latin typeface="Arial"/>
                <a:cs typeface="Arial"/>
              </a:rPr>
              <a:t>T</a:t>
            </a:r>
            <a:r>
              <a:rPr sz="1800" spc="-100" dirty="0">
                <a:solidFill>
                  <a:srgbClr val="6600CC"/>
                </a:solidFill>
                <a:latin typeface="Arial"/>
                <a:cs typeface="Arial"/>
              </a:rPr>
              <a:t>L</a:t>
            </a:r>
            <a:r>
              <a:rPr sz="1800" spc="-305" dirty="0">
                <a:solidFill>
                  <a:srgbClr val="6600CC"/>
                </a:solidFill>
                <a:latin typeface="Arial"/>
                <a:cs typeface="Arial"/>
              </a:rPr>
              <a:t>A</a:t>
            </a:r>
            <a:r>
              <a:rPr sz="1800" spc="-295" dirty="0">
                <a:solidFill>
                  <a:srgbClr val="6600CC"/>
                </a:solidFill>
                <a:latin typeface="Arial"/>
                <a:cs typeface="Arial"/>
              </a:rPr>
              <a:t>B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语</a:t>
            </a:r>
            <a:r>
              <a:rPr sz="1800" spc="15" dirty="0">
                <a:solidFill>
                  <a:srgbClr val="6600CC"/>
                </a:solidFill>
                <a:latin typeface="Microsoft JhengHei"/>
                <a:cs typeface="Microsoft JhengHei"/>
              </a:rPr>
              <a:t>言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基础入门知</a:t>
            </a:r>
            <a:r>
              <a:rPr sz="1800" spc="20" dirty="0">
                <a:solidFill>
                  <a:srgbClr val="6600CC"/>
                </a:solidFill>
                <a:latin typeface="Microsoft JhengHei"/>
                <a:cs typeface="Microsoft JhengHei"/>
              </a:rPr>
              <a:t>识</a:t>
            </a:r>
            <a:r>
              <a:rPr sz="1800" spc="10" dirty="0">
                <a:latin typeface="Microsoft JhengHei"/>
                <a:cs typeface="Microsoft JhengHei"/>
              </a:rPr>
              <a:t>，介绍</a:t>
            </a:r>
            <a:r>
              <a:rPr sz="1800" spc="-590" dirty="0">
                <a:latin typeface="Arial"/>
                <a:cs typeface="Arial"/>
              </a:rPr>
              <a:t>M</a:t>
            </a:r>
            <a:r>
              <a:rPr sz="1800" spc="-305" dirty="0">
                <a:latin typeface="Arial"/>
                <a:cs typeface="Arial"/>
              </a:rPr>
              <a:t>A</a:t>
            </a:r>
            <a:r>
              <a:rPr sz="1800" spc="-195" dirty="0">
                <a:latin typeface="Arial"/>
                <a:cs typeface="Arial"/>
              </a:rPr>
              <a:t>T</a:t>
            </a:r>
            <a:r>
              <a:rPr sz="1800" spc="-100" dirty="0">
                <a:latin typeface="Arial"/>
                <a:cs typeface="Arial"/>
              </a:rPr>
              <a:t>L</a:t>
            </a:r>
            <a:r>
              <a:rPr sz="1800" spc="-305" dirty="0">
                <a:latin typeface="Arial"/>
                <a:cs typeface="Arial"/>
              </a:rPr>
              <a:t>AB</a:t>
            </a:r>
            <a:r>
              <a:rPr sz="1800" spc="10" dirty="0">
                <a:latin typeface="Microsoft JhengHei"/>
                <a:cs typeface="Microsoft JhengHei"/>
              </a:rPr>
              <a:t>产品的体系、</a:t>
            </a:r>
            <a:r>
              <a:rPr sz="1800" spc="-590" dirty="0">
                <a:latin typeface="Arial"/>
                <a:cs typeface="Arial"/>
              </a:rPr>
              <a:t>M</a:t>
            </a:r>
            <a:r>
              <a:rPr sz="1800" spc="-305" dirty="0">
                <a:latin typeface="Arial"/>
                <a:cs typeface="Arial"/>
              </a:rPr>
              <a:t>A</a:t>
            </a:r>
            <a:r>
              <a:rPr sz="1800" spc="-195" dirty="0">
                <a:latin typeface="Arial"/>
                <a:cs typeface="Arial"/>
              </a:rPr>
              <a:t>T</a:t>
            </a:r>
            <a:r>
              <a:rPr sz="1800" spc="-100" dirty="0">
                <a:latin typeface="Arial"/>
                <a:cs typeface="Arial"/>
              </a:rPr>
              <a:t>L</a:t>
            </a:r>
            <a:r>
              <a:rPr sz="1800" spc="-305" dirty="0">
                <a:latin typeface="Arial"/>
                <a:cs typeface="Arial"/>
              </a:rPr>
              <a:t>A</a:t>
            </a:r>
            <a:r>
              <a:rPr sz="1800" spc="-300" dirty="0">
                <a:latin typeface="Arial"/>
                <a:cs typeface="Arial"/>
              </a:rPr>
              <a:t>B</a:t>
            </a:r>
            <a:r>
              <a:rPr sz="1800" spc="10" dirty="0">
                <a:latin typeface="Microsoft JhengHei"/>
                <a:cs typeface="Microsoft JhengHei"/>
              </a:rPr>
              <a:t>桌面工具 的使用方法，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重点介绍</a:t>
            </a:r>
            <a:r>
              <a:rPr sz="1800" spc="-290" dirty="0">
                <a:solidFill>
                  <a:srgbClr val="6600CC"/>
                </a:solidFill>
                <a:latin typeface="Arial"/>
                <a:cs typeface="Arial"/>
              </a:rPr>
              <a:t>MATLAB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的数据可视化、数值计算的基本步骤</a:t>
            </a:r>
            <a:r>
              <a:rPr sz="1800" spc="10" dirty="0">
                <a:latin typeface="Microsoft JhengHei"/>
                <a:cs typeface="Microsoft JhengHei"/>
              </a:rPr>
              <a:t>以及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如何使 用</a:t>
            </a:r>
            <a:r>
              <a:rPr sz="1800" spc="-305" dirty="0">
                <a:solidFill>
                  <a:srgbClr val="6600CC"/>
                </a:solidFill>
                <a:latin typeface="Arial"/>
                <a:cs typeface="Arial"/>
              </a:rPr>
              <a:t>MATLAB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语言编写整洁、高效、规范的程序</a:t>
            </a:r>
            <a:r>
              <a:rPr sz="1800" spc="-15" dirty="0">
                <a:solidFill>
                  <a:srgbClr val="6600CC"/>
                </a:solidFill>
                <a:latin typeface="Microsoft JhengHei"/>
                <a:cs typeface="Microsoft JhengHei"/>
              </a:rPr>
              <a:t>。</a:t>
            </a:r>
            <a:r>
              <a:rPr sz="1800" spc="10" dirty="0">
                <a:latin typeface="Microsoft JhengHei"/>
                <a:cs typeface="Microsoft JhengHei"/>
              </a:rPr>
              <a:t>并涉及到一些具体的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专业应用工 具箱</a:t>
            </a:r>
            <a:r>
              <a:rPr sz="1800" spc="10" dirty="0">
                <a:latin typeface="Microsoft JhengHei"/>
                <a:cs typeface="Microsoft JhengHei"/>
              </a:rPr>
              <a:t>（如：信号处理工具箱、图像处理工具箱等）。</a:t>
            </a:r>
            <a:endParaRPr sz="1800">
              <a:latin typeface="Microsoft JhengHei"/>
              <a:cs typeface="Microsoft JhengHei"/>
            </a:endParaRPr>
          </a:p>
          <a:p>
            <a:pPr marL="12700" marR="332740" indent="462915">
              <a:lnSpc>
                <a:spcPct val="130000"/>
              </a:lnSpc>
              <a:spcBef>
                <a:spcPts val="430"/>
              </a:spcBef>
            </a:pPr>
            <a:r>
              <a:rPr sz="1800" spc="10" dirty="0">
                <a:latin typeface="Microsoft JhengHei"/>
                <a:cs typeface="Microsoft JhengHei"/>
              </a:rPr>
              <a:t>通过本课程的学习，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了解、熟悉、掌</a:t>
            </a:r>
            <a:r>
              <a:rPr sz="1800" dirty="0">
                <a:solidFill>
                  <a:srgbClr val="6600CC"/>
                </a:solidFill>
                <a:latin typeface="Microsoft JhengHei"/>
                <a:cs typeface="Microsoft JhengHei"/>
              </a:rPr>
              <a:t>握 </a:t>
            </a:r>
            <a:r>
              <a:rPr sz="1800" spc="25" dirty="0">
                <a:solidFill>
                  <a:srgbClr val="6600CC"/>
                </a:solidFill>
                <a:latin typeface="Microsoft JhengHei"/>
                <a:cs typeface="Microsoft JhengHei"/>
              </a:rPr>
              <a:t> </a:t>
            </a:r>
            <a:r>
              <a:rPr sz="1800" spc="-305" dirty="0">
                <a:solidFill>
                  <a:srgbClr val="6600CC"/>
                </a:solidFill>
                <a:latin typeface="Arial"/>
                <a:cs typeface="Arial"/>
              </a:rPr>
              <a:t>MATLAB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的基本编程方法</a:t>
            </a:r>
            <a:r>
              <a:rPr sz="1800" spc="10" dirty="0">
                <a:latin typeface="Microsoft JhengHei"/>
                <a:cs typeface="Microsoft JhengHei"/>
              </a:rPr>
              <a:t>，</a:t>
            </a:r>
            <a:r>
              <a:rPr sz="1800" spc="10" dirty="0">
                <a:solidFill>
                  <a:srgbClr val="6600CC"/>
                </a:solidFill>
                <a:latin typeface="Microsoft JhengHei"/>
                <a:cs typeface="Microsoft JhengHei"/>
              </a:rPr>
              <a:t>并具有初 步的利用计算机处理、解决实际问题的能</a:t>
            </a:r>
            <a:r>
              <a:rPr sz="1800" spc="15" dirty="0">
                <a:solidFill>
                  <a:srgbClr val="6600CC"/>
                </a:solidFill>
                <a:latin typeface="Microsoft JhengHei"/>
                <a:cs typeface="Microsoft JhengHei"/>
              </a:rPr>
              <a:t>力</a:t>
            </a:r>
            <a:r>
              <a:rPr sz="1800" spc="10" dirty="0">
                <a:latin typeface="Microsoft JhengHei"/>
                <a:cs typeface="Microsoft JhengHei"/>
              </a:rPr>
              <a:t>，为进一步学习后续的专业课程做 好准备。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900"/>
              </a:lnSpc>
              <a:spcBef>
                <a:spcPts val="2"/>
              </a:spcBef>
            </a:pPr>
            <a:endParaRPr sz="900"/>
          </a:p>
          <a:p>
            <a:pPr marL="462915" marR="236220" indent="-315595">
              <a:lnSpc>
                <a:spcPct val="140800"/>
              </a:lnSpc>
            </a:pPr>
            <a:r>
              <a:rPr sz="2000" spc="-10" dirty="0">
                <a:solidFill>
                  <a:srgbClr val="CC0000"/>
                </a:solidFill>
                <a:latin typeface="Microsoft JhengHei"/>
                <a:cs typeface="Microsoft JhengHei"/>
              </a:rPr>
              <a:t>本课程的特点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（ </a:t>
            </a:r>
            <a:r>
              <a:rPr sz="1800" spc="-130" dirty="0">
                <a:solidFill>
                  <a:srgbClr val="CC0000"/>
                </a:solidFill>
                <a:latin typeface="微软雅黑"/>
                <a:cs typeface="微软雅黑"/>
              </a:rPr>
              <a:t> </a:t>
            </a:r>
            <a:r>
              <a:rPr sz="1800" spc="-210" dirty="0">
                <a:solidFill>
                  <a:srgbClr val="CC0000"/>
                </a:solidFill>
                <a:latin typeface="Arial"/>
                <a:cs typeface="Arial"/>
              </a:rPr>
              <a:t>F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ea</a:t>
            </a:r>
            <a:r>
              <a:rPr sz="1800" spc="400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-100" dirty="0">
                <a:solidFill>
                  <a:srgbClr val="CC0000"/>
                </a:solidFill>
                <a:latin typeface="Arial"/>
                <a:cs typeface="Arial"/>
              </a:rPr>
              <a:t>u</a:t>
            </a:r>
            <a:r>
              <a:rPr sz="1800" spc="300" dirty="0">
                <a:solidFill>
                  <a:srgbClr val="CC0000"/>
                </a:solidFill>
                <a:latin typeface="Arial"/>
                <a:cs typeface="Arial"/>
              </a:rPr>
              <a:t>r</a:t>
            </a:r>
            <a:r>
              <a:rPr sz="1800" spc="-100" dirty="0">
                <a:solidFill>
                  <a:srgbClr val="CC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s </a:t>
            </a:r>
            <a:r>
              <a:rPr sz="1800" spc="-6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o</a:t>
            </a:r>
            <a:r>
              <a:rPr sz="1800" spc="395" dirty="0">
                <a:solidFill>
                  <a:srgbClr val="CC0000"/>
                </a:solidFill>
                <a:latin typeface="Arial"/>
                <a:cs typeface="Arial"/>
              </a:rPr>
              <a:t>f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8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210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h</a:t>
            </a:r>
            <a:r>
              <a:rPr sz="1800" spc="495" dirty="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s </a:t>
            </a:r>
            <a:r>
              <a:rPr sz="1800" spc="-6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405" dirty="0">
                <a:solidFill>
                  <a:srgbClr val="CC0000"/>
                </a:solidFill>
                <a:latin typeface="Arial"/>
                <a:cs typeface="Arial"/>
              </a:rPr>
              <a:t>C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ou</a:t>
            </a:r>
            <a:r>
              <a:rPr sz="1800" spc="295" dirty="0">
                <a:solidFill>
                  <a:srgbClr val="CC0000"/>
                </a:solidFill>
                <a:latin typeface="Arial"/>
                <a:cs typeface="Arial"/>
              </a:rPr>
              <a:t>r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） </a:t>
            </a:r>
            <a:r>
              <a:rPr sz="1800" dirty="0">
                <a:latin typeface="Microsoft JhengHei"/>
                <a:cs typeface="Microsoft JhengHei"/>
              </a:rPr>
              <a:t>交叉性</a:t>
            </a:r>
            <a:r>
              <a:rPr sz="1800" spc="10" dirty="0">
                <a:latin typeface="Microsoft JhengHei"/>
                <a:cs typeface="Microsoft JhengHei"/>
              </a:rPr>
              <a:t>课程，</a:t>
            </a:r>
            <a:r>
              <a:rPr sz="1800" spc="20" dirty="0">
                <a:latin typeface="Microsoft JhengHei"/>
                <a:cs typeface="Microsoft JhengHei"/>
              </a:rPr>
              <a:t>是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计算机技术</a:t>
            </a:r>
            <a:r>
              <a:rPr sz="1800" spc="10" dirty="0">
                <a:latin typeface="Microsoft JhengHei"/>
                <a:cs typeface="Microsoft JhengHei"/>
              </a:rPr>
              <a:t>、</a:t>
            </a:r>
            <a:r>
              <a:rPr sz="1800" spc="15" dirty="0">
                <a:solidFill>
                  <a:srgbClr val="008000"/>
                </a:solidFill>
                <a:latin typeface="Microsoft JhengHei"/>
                <a:cs typeface="Microsoft JhengHei"/>
              </a:rPr>
              <a:t>数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学理</a:t>
            </a:r>
            <a:r>
              <a:rPr sz="1800" spc="15" dirty="0">
                <a:solidFill>
                  <a:srgbClr val="008000"/>
                </a:solidFill>
                <a:latin typeface="Microsoft JhengHei"/>
                <a:cs typeface="Microsoft JhengHei"/>
              </a:rPr>
              <a:t>论</a:t>
            </a:r>
            <a:r>
              <a:rPr sz="1800" spc="10" dirty="0">
                <a:latin typeface="Microsoft JhengHei"/>
                <a:cs typeface="Microsoft JhengHei"/>
              </a:rPr>
              <a:t>知识以及诸多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工程</a:t>
            </a:r>
            <a:r>
              <a:rPr sz="1800" spc="15" dirty="0">
                <a:solidFill>
                  <a:srgbClr val="008000"/>
                </a:solidFill>
                <a:latin typeface="Microsoft JhengHei"/>
                <a:cs typeface="Microsoft JhengHei"/>
              </a:rPr>
              <a:t>理论</a:t>
            </a:r>
            <a:r>
              <a:rPr sz="1800" spc="10" dirty="0">
                <a:latin typeface="Microsoft JhengHei"/>
                <a:cs typeface="Microsoft JhengHei"/>
              </a:rPr>
              <a:t>知识的综合。 </a:t>
            </a:r>
            <a:r>
              <a:rPr sz="1800" dirty="0">
                <a:latin typeface="Microsoft JhengHei"/>
                <a:cs typeface="Microsoft JhengHei"/>
              </a:rPr>
              <a:t>实践性</a:t>
            </a:r>
            <a:r>
              <a:rPr sz="1800" spc="10" dirty="0">
                <a:latin typeface="Microsoft JhengHei"/>
                <a:cs typeface="Microsoft JhengHei"/>
              </a:rPr>
              <a:t>课程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  <a:p>
            <a:pPr marL="462915">
              <a:lnSpc>
                <a:spcPct val="100000"/>
              </a:lnSpc>
              <a:spcBef>
                <a:spcPts val="335"/>
              </a:spcBef>
            </a:pPr>
            <a:r>
              <a:rPr sz="1800" spc="10" dirty="0">
                <a:latin typeface="Microsoft JhengHei"/>
                <a:cs typeface="Microsoft JhengHei"/>
              </a:rPr>
              <a:t>内容多，课时少，要求同学上课认真听讲，要充分利用上机实践消化、理解、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462915">
              <a:lnSpc>
                <a:spcPts val="2155"/>
              </a:lnSpc>
            </a:pPr>
            <a:r>
              <a:rPr sz="1800" dirty="0">
                <a:latin typeface="Microsoft JhengHei"/>
                <a:cs typeface="Microsoft JhengHei"/>
              </a:rPr>
              <a:t>掌握课</a:t>
            </a:r>
            <a:r>
              <a:rPr sz="1800" spc="10" dirty="0">
                <a:latin typeface="Microsoft JhengHei"/>
                <a:cs typeface="Microsoft JhengHei"/>
              </a:rPr>
              <a:t>上讲解内容</a:t>
            </a:r>
            <a:r>
              <a:rPr sz="1800" dirty="0">
                <a:latin typeface="Microsoft JhengHei"/>
                <a:cs typeface="Microsoft JhengHei"/>
              </a:rPr>
              <a:t>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016" y="1035050"/>
            <a:ext cx="5147310" cy="30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380"/>
              </a:lnSpc>
            </a:pPr>
            <a:r>
              <a:rPr sz="2000" spc="-10" dirty="0">
                <a:solidFill>
                  <a:srgbClr val="CC0000"/>
                </a:solidFill>
                <a:latin typeface="Microsoft JhengHei"/>
                <a:cs typeface="Microsoft JhengHei"/>
              </a:rPr>
              <a:t>本课程的目的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（ </a:t>
            </a:r>
            <a:r>
              <a:rPr sz="1800" spc="-125" dirty="0">
                <a:solidFill>
                  <a:srgbClr val="CC0000"/>
                </a:solidFill>
                <a:latin typeface="微软雅黑"/>
                <a:cs typeface="微软雅黑"/>
              </a:rPr>
              <a:t> </a:t>
            </a:r>
            <a:r>
              <a:rPr sz="1800" spc="-505" dirty="0">
                <a:solidFill>
                  <a:srgbClr val="CC0000"/>
                </a:solidFill>
                <a:latin typeface="Arial"/>
                <a:cs typeface="Arial"/>
              </a:rPr>
              <a:t>O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b</a:t>
            </a:r>
            <a:r>
              <a:rPr sz="1800" spc="495" dirty="0">
                <a:solidFill>
                  <a:srgbClr val="CC0000"/>
                </a:solidFill>
                <a:latin typeface="Arial"/>
                <a:cs typeface="Arial"/>
              </a:rPr>
              <a:t>j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e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c</a:t>
            </a:r>
            <a:r>
              <a:rPr sz="1800" spc="400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500" dirty="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sz="1800" spc="-100" dirty="0">
                <a:solidFill>
                  <a:srgbClr val="CC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s </a:t>
            </a:r>
            <a:r>
              <a:rPr sz="1800" spc="-5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o</a:t>
            </a:r>
            <a:r>
              <a:rPr sz="1800" spc="395" dirty="0">
                <a:solidFill>
                  <a:srgbClr val="CC0000"/>
                </a:solidFill>
                <a:latin typeface="Arial"/>
                <a:cs typeface="Arial"/>
              </a:rPr>
              <a:t>f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8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210" dirty="0">
                <a:solidFill>
                  <a:srgbClr val="CC0000"/>
                </a:solidFill>
                <a:latin typeface="Arial"/>
                <a:cs typeface="Arial"/>
              </a:rPr>
              <a:t>T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h</a:t>
            </a:r>
            <a:r>
              <a:rPr sz="1800" spc="495" dirty="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s </a:t>
            </a:r>
            <a:r>
              <a:rPr sz="1800" spc="-65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405" dirty="0">
                <a:solidFill>
                  <a:srgbClr val="CC0000"/>
                </a:solidFill>
                <a:latin typeface="Arial"/>
                <a:cs typeface="Arial"/>
              </a:rPr>
              <a:t>C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ou</a:t>
            </a:r>
            <a:r>
              <a:rPr sz="1800" spc="300" dirty="0">
                <a:solidFill>
                  <a:srgbClr val="CC0000"/>
                </a:solidFill>
                <a:latin typeface="Arial"/>
                <a:cs typeface="Arial"/>
              </a:rPr>
              <a:t>r</a:t>
            </a:r>
            <a:r>
              <a:rPr sz="1800" spc="10" dirty="0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sz="1800" spc="-110" dirty="0">
                <a:solidFill>
                  <a:srgbClr val="CC0000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C0000"/>
                </a:solidFill>
                <a:latin typeface="微软雅黑"/>
                <a:cs typeface="微软雅黑"/>
              </a:rPr>
              <a:t>）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00100" y="4683252"/>
            <a:ext cx="114300" cy="11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0100" y="5040629"/>
            <a:ext cx="114300" cy="11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00100" y="5383529"/>
            <a:ext cx="114300" cy="114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34895" y="2060447"/>
            <a:ext cx="5327903" cy="3351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10716" y="1423415"/>
            <a:ext cx="1678939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拟合曲线图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016" y="5700521"/>
            <a:ext cx="3940810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由</a:t>
            </a: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图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可见，三次</a:t>
            </a:r>
            <a:r>
              <a:rPr sz="22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拟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合结果较好。</a:t>
            </a:r>
            <a:endParaRPr sz="2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265" dirty="0">
                <a:solidFill>
                  <a:srgbClr val="4D009A"/>
                </a:solidFill>
                <a:latin typeface="Arial"/>
                <a:cs typeface="Arial"/>
              </a:rPr>
              <a:t>2.</a:t>
            </a:r>
            <a:r>
              <a:rPr spc="-34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数值表示、变量及表达式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12926"/>
            <a:ext cx="7913370" cy="4615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1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1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1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1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3100" dirty="0">
                <a:solidFill>
                  <a:srgbClr val="4D009A"/>
                </a:solidFill>
                <a:latin typeface="Microsoft JhengHei"/>
                <a:cs typeface="Microsoft JhengHei"/>
              </a:rPr>
              <a:t>的记述</a:t>
            </a:r>
            <a:endParaRPr sz="3100">
              <a:latin typeface="Microsoft JhengHei"/>
              <a:cs typeface="Microsoft JhengHei"/>
            </a:endParaRPr>
          </a:p>
          <a:p>
            <a:pPr>
              <a:lnSpc>
                <a:spcPts val="1200"/>
              </a:lnSpc>
              <a:spcBef>
                <a:spcPts val="47"/>
              </a:spcBef>
            </a:pPr>
            <a:endParaRPr sz="1200"/>
          </a:p>
          <a:p>
            <a:pPr marL="622300" marR="6350" indent="-18415">
              <a:lnSpc>
                <a:spcPts val="2780"/>
              </a:lnSpc>
            </a:pPr>
            <a:r>
              <a:rPr sz="2400" spc="-2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400" spc="-95" dirty="0">
                <a:solidFill>
                  <a:srgbClr val="4D009A"/>
                </a:solidFill>
                <a:latin typeface="Arial"/>
                <a:cs typeface="Arial"/>
              </a:rPr>
              <a:t>tla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的数只采用习惯的十进制表示，可以带小数点 和负号</a:t>
            </a:r>
            <a:r>
              <a:rPr sz="2400" spc="-150" dirty="0">
                <a:solidFill>
                  <a:srgbClr val="4D009A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其缺省的数据类型为双精度浮点型（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double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）。</a:t>
            </a:r>
            <a:endParaRPr sz="2400">
              <a:latin typeface="Microsoft JhengHei"/>
              <a:cs typeface="Microsoft JhengHei"/>
            </a:endParaRPr>
          </a:p>
          <a:p>
            <a:pPr marL="393700">
              <a:lnSpc>
                <a:spcPct val="100000"/>
              </a:lnSpc>
              <a:spcBef>
                <a:spcPts val="210"/>
              </a:spcBef>
              <a:tabLst>
                <a:tab pos="1679575" algn="l"/>
                <a:tab pos="2288540" algn="l"/>
                <a:tab pos="3230880" algn="l"/>
                <a:tab pos="4302125" algn="l"/>
              </a:tabLst>
            </a:pP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例如：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6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10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0</a:t>
            </a:r>
            <a:r>
              <a:rPr sz="2400" spc="-200" dirty="0">
                <a:solidFill>
                  <a:srgbClr val="4D009A"/>
                </a:solidFill>
                <a:latin typeface="Arial"/>
                <a:cs typeface="Arial"/>
              </a:rPr>
              <a:t>.001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04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400" spc="-12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400" spc="-229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400" spc="-34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10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04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400" spc="-190" dirty="0">
                <a:solidFill>
                  <a:srgbClr val="4D009A"/>
                </a:solidFill>
                <a:latin typeface="Arial"/>
                <a:cs typeface="Arial"/>
              </a:rPr>
              <a:t>.25</a:t>
            </a:r>
            <a:r>
              <a:rPr sz="2400" spc="-225" dirty="0">
                <a:solidFill>
                  <a:srgbClr val="4D009A"/>
                </a:solidFill>
                <a:latin typeface="Arial"/>
                <a:cs typeface="Arial"/>
              </a:rPr>
              <a:t>6</a:t>
            </a:r>
            <a:r>
              <a:rPr sz="2400" spc="-34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400" spc="-6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  <a:tabLst>
                <a:tab pos="621665" algn="l"/>
              </a:tabLst>
            </a:pPr>
            <a:r>
              <a:rPr sz="31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1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100" dirty="0">
                <a:solidFill>
                  <a:srgbClr val="4D009A"/>
                </a:solidFill>
                <a:latin typeface="Microsoft JhengHei"/>
                <a:cs typeface="Microsoft JhengHei"/>
              </a:rPr>
              <a:t>变量命令规则</a:t>
            </a:r>
            <a:endParaRPr sz="31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3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变量名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、函数名对字母的大小写是敏感的。如</a:t>
            </a:r>
            <a:endParaRPr sz="2400">
              <a:latin typeface="Microsoft JhengHei"/>
              <a:cs typeface="Microsoft JhengHei"/>
            </a:endParaRPr>
          </a:p>
          <a:p>
            <a:pPr marL="1003300">
              <a:lnSpc>
                <a:spcPts val="2590"/>
              </a:lnSpc>
            </a:pPr>
            <a:r>
              <a:rPr sz="2400" spc="-22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13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00" spc="15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2400" spc="-229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-13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与</a:t>
            </a:r>
            <a:r>
              <a:rPr sz="2400" spc="-175" dirty="0">
                <a:solidFill>
                  <a:srgbClr val="FF0000"/>
                </a:solidFill>
                <a:latin typeface="Arial"/>
                <a:cs typeface="Arial"/>
              </a:rPr>
              <a:t>myva</a:t>
            </a:r>
            <a:r>
              <a:rPr sz="2400" spc="-10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表示两个不同的变</a:t>
            </a:r>
            <a:r>
              <a:rPr sz="24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名第一个字母必须是英文字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母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名可以包含英文字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母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、下划线和数字。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名不能包含空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格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、标点。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变量名最多可包含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63</a:t>
            </a:r>
            <a:r>
              <a:rPr sz="2400" spc="-215" dirty="0">
                <a:solidFill>
                  <a:srgbClr val="4D009A"/>
                </a:solidFill>
                <a:latin typeface="Microsoft JhengHei"/>
                <a:cs typeface="Microsoft JhengHei"/>
              </a:rPr>
              <a:t>个字符（</a:t>
            </a:r>
            <a:r>
              <a:rPr sz="2400" spc="-190" dirty="0">
                <a:solidFill>
                  <a:srgbClr val="4D009A"/>
                </a:solidFill>
                <a:latin typeface="Arial"/>
                <a:cs typeface="Arial"/>
              </a:rPr>
              <a:t>6.5</a:t>
            </a:r>
            <a:r>
              <a:rPr sz="2400" spc="-190" dirty="0">
                <a:solidFill>
                  <a:srgbClr val="4D009A"/>
                </a:solidFill>
                <a:latin typeface="Microsoft JhengHei"/>
                <a:cs typeface="Microsoft JhengHei"/>
              </a:rPr>
              <a:t>及以后的版</a:t>
            </a:r>
            <a:r>
              <a:rPr sz="24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本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）。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表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示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、变量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及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表达式</a:t>
            </a:r>
            <a:r>
              <a:rPr sz="32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88034"/>
            <a:ext cx="3503929" cy="410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600" spc="-20" dirty="0">
                <a:latin typeface="Arial"/>
                <a:cs typeface="Arial"/>
              </a:rPr>
              <a:t>M</a:t>
            </a:r>
            <a:r>
              <a:rPr sz="2600" spc="-250" dirty="0">
                <a:latin typeface="Arial"/>
                <a:cs typeface="Arial"/>
              </a:rPr>
              <a:t>a</a:t>
            </a:r>
            <a:r>
              <a:rPr sz="2600" spc="-120" dirty="0">
                <a:latin typeface="Arial"/>
                <a:cs typeface="Arial"/>
              </a:rPr>
              <a:t>t</a:t>
            </a:r>
            <a:r>
              <a:rPr sz="2600" spc="-110" dirty="0">
                <a:latin typeface="Arial"/>
                <a:cs typeface="Arial"/>
              </a:rPr>
              <a:t>l</a:t>
            </a:r>
            <a:r>
              <a:rPr sz="2600" spc="-265" dirty="0">
                <a:latin typeface="Arial"/>
                <a:cs typeface="Arial"/>
              </a:rPr>
              <a:t>a</a:t>
            </a:r>
            <a:r>
              <a:rPr sz="2600" spc="-125" dirty="0">
                <a:latin typeface="Arial"/>
                <a:cs typeface="Arial"/>
              </a:rPr>
              <a:t>b</a:t>
            </a:r>
            <a:r>
              <a:rPr sz="2600" spc="-30" dirty="0">
                <a:latin typeface="Microsoft JhengHei"/>
                <a:cs typeface="Microsoft JhengHei"/>
              </a:rPr>
              <a:t>预定</a:t>
            </a:r>
            <a:r>
              <a:rPr sz="2600" spc="-20" dirty="0">
                <a:latin typeface="Microsoft JhengHei"/>
                <a:cs typeface="Microsoft JhengHei"/>
              </a:rPr>
              <a:t>义</a:t>
            </a:r>
            <a:r>
              <a:rPr sz="2600" spc="-30" dirty="0">
                <a:latin typeface="Microsoft JhengHei"/>
                <a:cs typeface="Microsoft JhengHei"/>
              </a:rPr>
              <a:t>的变量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94816" y="4536440"/>
            <a:ext cx="942340" cy="873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〖说明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〗</a:t>
            </a:r>
            <a:endParaRPr sz="1800">
              <a:latin typeface="Microsoft JhengHei"/>
              <a:cs typeface="Microsoft JhengHei"/>
            </a:endParaRPr>
          </a:p>
          <a:p>
            <a:pPr marL="149225" algn="ctr">
              <a:lnSpc>
                <a:spcPct val="100000"/>
              </a:lnSpc>
              <a:spcBef>
                <a:spcPts val="400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  <a:p>
            <a:pPr marL="149225" algn="ctr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85416" y="4837683"/>
            <a:ext cx="6737350" cy="1118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14935">
              <a:lnSpc>
                <a:spcPct val="110000"/>
              </a:lnSpc>
            </a:pP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每当</a:t>
            </a:r>
            <a:r>
              <a:rPr sz="16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4D009A"/>
                </a:solidFill>
                <a:latin typeface="Arial"/>
                <a:cs typeface="Arial"/>
              </a:rPr>
              <a:t>AT</a:t>
            </a:r>
            <a:r>
              <a:rPr sz="1600" spc="-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600" spc="-4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启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动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完成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这些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量就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被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产生。 </a:t>
            </a:r>
            <a:r>
              <a:rPr sz="16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600" spc="5" dirty="0">
                <a:solidFill>
                  <a:srgbClr val="4D009A"/>
                </a:solidFill>
                <a:latin typeface="Arial"/>
                <a:cs typeface="Arial"/>
              </a:rPr>
              <a:t>AT</a:t>
            </a:r>
            <a:r>
              <a:rPr sz="1600" spc="1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600" spc="-45" dirty="0">
                <a:solidFill>
                  <a:srgbClr val="4D009A"/>
                </a:solidFill>
                <a:latin typeface="Arial"/>
                <a:cs typeface="Arial"/>
              </a:rPr>
              <a:t>AB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中，被</a:t>
            </a:r>
            <a:r>
              <a:rPr sz="1600" spc="-150" dirty="0">
                <a:solidFill>
                  <a:srgbClr val="4D009A"/>
                </a:solidFill>
                <a:latin typeface="Arial"/>
                <a:cs typeface="Arial"/>
              </a:rPr>
              <a:t>0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除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不会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引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起程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序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中断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给出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报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警的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同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时用</a:t>
            </a:r>
            <a:r>
              <a:rPr sz="1600" dirty="0">
                <a:solidFill>
                  <a:srgbClr val="4D009A"/>
                </a:solidFill>
                <a:latin typeface="Arial"/>
                <a:cs typeface="Arial"/>
              </a:rPr>
              <a:t>in</a:t>
            </a:r>
            <a:r>
              <a:rPr sz="1600" spc="-10" dirty="0">
                <a:solidFill>
                  <a:srgbClr val="4D009A"/>
                </a:solidFill>
                <a:latin typeface="Arial"/>
                <a:cs typeface="Arial"/>
              </a:rPr>
              <a:t>f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或</a:t>
            </a:r>
            <a:r>
              <a:rPr sz="1600" spc="-35" dirty="0">
                <a:solidFill>
                  <a:srgbClr val="4D009A"/>
                </a:solidFill>
                <a:latin typeface="Arial"/>
                <a:cs typeface="Arial"/>
              </a:rPr>
              <a:t>Na</a:t>
            </a:r>
            <a:r>
              <a:rPr sz="1600" spc="-40" dirty="0">
                <a:solidFill>
                  <a:srgbClr val="4D009A"/>
                </a:solidFill>
                <a:latin typeface="Arial"/>
                <a:cs typeface="Arial"/>
              </a:rPr>
              <a:t>N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给出结 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果。</a:t>
            </a:r>
            <a:endParaRPr sz="16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用户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只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能临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时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覆盖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这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些预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定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义变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的值，</a:t>
            </a:r>
            <a:r>
              <a:rPr sz="1600" spc="-125" dirty="0">
                <a:solidFill>
                  <a:srgbClr val="4D009A"/>
                </a:solidFill>
                <a:latin typeface="Arial"/>
                <a:cs typeface="Arial"/>
              </a:rPr>
              <a:t>Clear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或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重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启</a:t>
            </a:r>
            <a:r>
              <a:rPr sz="1600" spc="10" dirty="0">
                <a:solidFill>
                  <a:srgbClr val="4D009A"/>
                </a:solidFill>
                <a:latin typeface="Arial"/>
                <a:cs typeface="Arial"/>
              </a:rPr>
              <a:t>MATLA</a:t>
            </a:r>
            <a:r>
              <a:rPr sz="1600" spc="-9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可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恢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复其</a:t>
            </a:r>
            <a:r>
              <a:rPr sz="16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52016" y="5691123"/>
            <a:ext cx="17780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54125" y="1768538"/>
          <a:ext cx="6999351" cy="27510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262"/>
                <a:gridCol w="5392801"/>
              </a:tblGrid>
              <a:tr h="365760">
                <a:tc>
                  <a:txBody>
                    <a:bodyPr/>
                    <a:lstStyle/>
                    <a:p>
                      <a:pPr marL="4095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变量名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意义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58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最近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的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计算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结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果的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变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量</a:t>
                      </a:r>
                      <a:r>
                        <a:rPr sz="200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名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eps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3709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2000" b="1" spc="-15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TL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定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义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的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正的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极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小</a:t>
                      </a:r>
                      <a:r>
                        <a:rPr sz="2000" spc="2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值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=2.2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04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-16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pi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圆周率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π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inf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∞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值，无限大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45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067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虚数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单元，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sqrt(-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NaN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46885">
                        <a:lnSpc>
                          <a:spcPct val="100000"/>
                        </a:lnSpc>
                      </a:pP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非数，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0/0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、</a:t>
                      </a: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∞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∞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表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示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、变量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及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表达式</a:t>
            </a:r>
            <a:r>
              <a:rPr sz="3200" spc="9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44853"/>
            <a:ext cx="3303270" cy="473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000" dirty="0">
                <a:solidFill>
                  <a:srgbClr val="4D009A"/>
                </a:solidFill>
                <a:latin typeface="Microsoft JhengHei"/>
                <a:cs typeface="Microsoft JhengHei"/>
              </a:rPr>
              <a:t>运</a:t>
            </a: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000" dirty="0">
                <a:solidFill>
                  <a:srgbClr val="4D009A"/>
                </a:solidFill>
                <a:latin typeface="Microsoft JhengHei"/>
                <a:cs typeface="Microsoft JhengHei"/>
              </a:rPr>
              <a:t>符和表达式</a:t>
            </a:r>
            <a:endParaRPr sz="3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21917" y="4129278"/>
            <a:ext cx="843280" cy="537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〖说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明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〗</a:t>
            </a:r>
            <a:endParaRPr sz="16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05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12517" y="4382719"/>
            <a:ext cx="6582409" cy="16979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2000"/>
              </a:lnSpc>
            </a:pPr>
            <a:r>
              <a:rPr sz="1600" spc="5" dirty="0">
                <a:solidFill>
                  <a:srgbClr val="4D009A"/>
                </a:solidFill>
                <a:latin typeface="Arial"/>
                <a:cs typeface="Arial"/>
              </a:rPr>
              <a:t>Matlab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用“</a:t>
            </a:r>
            <a:r>
              <a:rPr sz="1600" spc="360" dirty="0">
                <a:solidFill>
                  <a:srgbClr val="4D009A"/>
                </a:solidFill>
                <a:latin typeface="Arial"/>
                <a:cs typeface="Arial"/>
              </a:rPr>
              <a:t>\</a:t>
            </a:r>
            <a:r>
              <a:rPr sz="16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和”</a:t>
            </a:r>
            <a:r>
              <a:rPr sz="1600" spc="360" dirty="0">
                <a:solidFill>
                  <a:srgbClr val="4D009A"/>
                </a:solidFill>
                <a:latin typeface="Arial"/>
                <a:cs typeface="Arial"/>
              </a:rPr>
              <a:t>/</a:t>
            </a:r>
            <a:r>
              <a:rPr sz="16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分别表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示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“左除”和“右除”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。对标量而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言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，两者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没 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有区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别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。对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矩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阵产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生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不同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影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响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。 </a:t>
            </a:r>
            <a:r>
              <a:rPr sz="1600" spc="-53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600" spc="-2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600" spc="-18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600" spc="-8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600" spc="-26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600" spc="-25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表达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式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的书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写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规则</a:t>
            </a:r>
            <a:r>
              <a:rPr sz="1600" spc="20" dirty="0">
                <a:solidFill>
                  <a:srgbClr val="4D009A"/>
                </a:solidFill>
                <a:latin typeface="Microsoft JhengHei"/>
                <a:cs typeface="Microsoft JhengHei"/>
              </a:rPr>
              <a:t>与</a:t>
            </a:r>
            <a:r>
              <a:rPr sz="1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“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手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写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方</a:t>
            </a:r>
            <a:r>
              <a:rPr sz="1600" spc="15" dirty="0">
                <a:solidFill>
                  <a:srgbClr val="4D009A"/>
                </a:solidFill>
                <a:latin typeface="Microsoft JhengHei"/>
                <a:cs typeface="Microsoft JhengHei"/>
              </a:rPr>
              <a:t>式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”几乎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完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全相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同。</a:t>
            </a:r>
            <a:endParaRPr sz="1600">
              <a:latin typeface="Microsoft JhengHei"/>
              <a:cs typeface="Microsoft JhengHei"/>
            </a:endParaRPr>
          </a:p>
          <a:p>
            <a:pPr marL="12700" marR="1861185">
              <a:lnSpc>
                <a:spcPct val="120000"/>
              </a:lnSpc>
            </a:pP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表达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式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按与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常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规相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同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的优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先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级自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左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至右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执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行运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算。 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优先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级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：指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运算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级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别最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高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，乘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除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次之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加减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最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低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。 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括号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改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变运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1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的次</a:t>
            </a:r>
            <a:r>
              <a:rPr sz="1600" dirty="0">
                <a:solidFill>
                  <a:srgbClr val="4D009A"/>
                </a:solidFill>
                <a:latin typeface="Microsoft JhengHei"/>
                <a:cs typeface="Microsoft JhengHei"/>
              </a:rPr>
              <a:t>序。</a:t>
            </a:r>
            <a:endParaRPr sz="16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79117" y="4958333"/>
            <a:ext cx="177800" cy="1132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16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endParaRPr sz="1600">
              <a:latin typeface="Wingdings"/>
              <a:cs typeface="Wingding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828800" y="1838325"/>
          <a:ext cx="6716776" cy="2027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3225"/>
                <a:gridCol w="1676400"/>
                <a:gridCol w="1674876"/>
                <a:gridCol w="1673225"/>
              </a:tblGrid>
              <a:tr h="33527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运算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1310">
                        <a:lnSpc>
                          <a:spcPct val="100000"/>
                        </a:lnSpc>
                      </a:pP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数学表达式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MATLA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运算符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MATLA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表达式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4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加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a+b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+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a+b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66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乘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axb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*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a*b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除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31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a/b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/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a/b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幂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</a:pPr>
                      <a:r>
                        <a:rPr sz="3300" i="1" spc="75" baseline="-25252" dirty="0">
                          <a:solidFill>
                            <a:srgbClr val="462778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50" i="1" dirty="0">
                          <a:solidFill>
                            <a:srgbClr val="462778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^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a^b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7789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数值表示、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变量及表达式</a:t>
            </a:r>
            <a:r>
              <a:rPr sz="3200" spc="19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）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6963409" cy="1085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复数及其运算</a:t>
            </a:r>
            <a:endParaRPr sz="26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中复数的表达：</a:t>
            </a:r>
            <a:r>
              <a:rPr sz="1800" spc="-135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1800" spc="-65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1800" spc="-5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30" dirty="0">
                <a:solidFill>
                  <a:srgbClr val="4D009A"/>
                </a:solidFill>
                <a:latin typeface="Arial"/>
                <a:cs typeface="Arial"/>
              </a:rPr>
              <a:t>+b</a:t>
            </a:r>
            <a:r>
              <a:rPr sz="1800" spc="15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，其中</a:t>
            </a:r>
            <a:r>
              <a:rPr sz="1800" spc="-27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1800" spc="-8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为实数。</a:t>
            </a:r>
            <a:endParaRPr sz="1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  <a:tabLst>
                <a:tab pos="10026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把复数作为一个整体，象计算实数一样计算复数。</a:t>
            </a:r>
            <a:endParaRPr sz="1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94816" y="2673997"/>
            <a:ext cx="6189980" cy="411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739130" algn="l"/>
              </a:tabLst>
            </a:pPr>
            <a:r>
              <a:rPr sz="3900" spc="-37" baseline="2136" dirty="0">
                <a:solidFill>
                  <a:srgbClr val="4D009A"/>
                </a:solidFill>
                <a:latin typeface="Microsoft JhengHei"/>
                <a:cs typeface="Microsoft JhengHei"/>
              </a:rPr>
              <a:t>【例</a:t>
            </a:r>
            <a:r>
              <a:rPr sz="3900" b="1" spc="-22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2.3-</a:t>
            </a:r>
            <a:r>
              <a:rPr sz="3900" b="1" spc="-15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1</a:t>
            </a:r>
            <a:r>
              <a:rPr sz="3900" spc="-37" baseline="2136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3900" spc="-44" baseline="2136" dirty="0">
                <a:solidFill>
                  <a:srgbClr val="4D009A"/>
                </a:solidFill>
                <a:latin typeface="Microsoft JhengHei"/>
                <a:cs typeface="Microsoft JhengHei"/>
              </a:rPr>
              <a:t>复</a:t>
            </a:r>
            <a:r>
              <a:rPr sz="3900" spc="-37" baseline="2136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900" b="1" spc="-22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z1=3+4i</a:t>
            </a:r>
            <a:r>
              <a:rPr sz="3900" spc="-37" baseline="2136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3900" b="1" spc="-22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z2=1+</a:t>
            </a:r>
            <a:r>
              <a:rPr sz="3900" b="1" spc="-15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2i,</a:t>
            </a:r>
            <a:r>
              <a:rPr sz="3900" b="1" spc="-7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3900" b="1" spc="-22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z3=</a:t>
            </a:r>
            <a:r>
              <a:rPr sz="3900" b="1" baseline="2136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500" spc="30" dirty="0">
                <a:solidFill>
                  <a:srgbClr val="462778"/>
                </a:solidFill>
                <a:latin typeface="Times New Roman"/>
                <a:cs typeface="Times New Roman"/>
              </a:rPr>
              <a:t>2</a:t>
            </a:r>
            <a:r>
              <a:rPr sz="2500" i="1" dirty="0">
                <a:solidFill>
                  <a:srgbClr val="462778"/>
                </a:solidFill>
                <a:latin typeface="Times New Roman"/>
                <a:cs typeface="Times New Roman"/>
              </a:rPr>
              <a:t>e</a:t>
            </a:r>
            <a:r>
              <a:rPr sz="2500" i="1" spc="-300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2175" spc="-15" baseline="30651" dirty="0">
                <a:solidFill>
                  <a:srgbClr val="462778"/>
                </a:solidFill>
                <a:latin typeface="Times New Roman"/>
                <a:cs typeface="Times New Roman"/>
              </a:rPr>
              <a:t>6</a:t>
            </a:r>
            <a:endParaRPr sz="2175" baseline="30651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98673" y="3137661"/>
            <a:ext cx="687070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计算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43139" y="2444238"/>
            <a:ext cx="229235" cy="361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50" u="sng" spc="-60" dirty="0">
                <a:solidFill>
                  <a:srgbClr val="462778"/>
                </a:solidFill>
                <a:latin typeface="Symbol"/>
                <a:cs typeface="Symbol"/>
              </a:rPr>
              <a:t></a:t>
            </a:r>
            <a:r>
              <a:rPr sz="1550" spc="20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2175" i="1" spc="-7" baseline="-34482" dirty="0">
                <a:solidFill>
                  <a:srgbClr val="462778"/>
                </a:solidFill>
                <a:latin typeface="Times New Roman"/>
                <a:cs typeface="Times New Roman"/>
              </a:rPr>
              <a:t>i</a:t>
            </a:r>
            <a:endParaRPr sz="2175" baseline="-34482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76362" y="3161783"/>
            <a:ext cx="284480" cy="180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spc="20" dirty="0">
                <a:solidFill>
                  <a:srgbClr val="462778"/>
                </a:solidFill>
                <a:latin typeface="Times New Roman"/>
                <a:cs typeface="Times New Roman"/>
              </a:rPr>
              <a:t>1  </a:t>
            </a:r>
            <a:r>
              <a:rPr sz="1100" spc="65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1100" spc="20" dirty="0">
                <a:solidFill>
                  <a:srgbClr val="462778"/>
                </a:solidFill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82048" y="3346653"/>
            <a:ext cx="193675" cy="353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950" i="1" spc="-20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1650" spc="30" baseline="-25252" dirty="0">
                <a:solidFill>
                  <a:srgbClr val="462778"/>
                </a:solidFill>
                <a:latin typeface="Times New Roman"/>
                <a:cs typeface="Times New Roman"/>
              </a:rPr>
              <a:t>3</a:t>
            </a:r>
            <a:endParaRPr sz="1650" baseline="-25252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5621" y="2989576"/>
            <a:ext cx="791845" cy="471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778510" algn="l"/>
              </a:tabLst>
            </a:pPr>
            <a:r>
              <a:rPr sz="2925" i="1" spc="7" baseline="-37037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2925" i="1" spc="30" baseline="-37037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2925" spc="15" baseline="-37037" dirty="0">
                <a:solidFill>
                  <a:srgbClr val="462778"/>
                </a:solidFill>
                <a:latin typeface="Symbol"/>
                <a:cs typeface="Symbol"/>
              </a:rPr>
              <a:t></a:t>
            </a:r>
            <a:r>
              <a:rPr sz="2925" spc="270" baseline="-37037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1950" i="1" u="sng" spc="5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1950" i="1" u="sng" spc="75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1950" i="1" u="sng" spc="5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1950" i="1" u="sng" dirty="0">
                <a:solidFill>
                  <a:srgbClr val="462778"/>
                </a:solidFill>
                <a:latin typeface="Times New Roman"/>
                <a:cs typeface="Times New Roman"/>
              </a:rPr>
              <a:t> 	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94816" y="3953764"/>
            <a:ext cx="7269480" cy="1574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21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22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-21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22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600" spc="-2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-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600" spc="-20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600" spc="-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2600" spc="70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600" spc="50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600" spc="-160" dirty="0">
                <a:solidFill>
                  <a:srgbClr val="4D009A"/>
                </a:solidFill>
                <a:latin typeface="Arial"/>
                <a:cs typeface="Arial"/>
              </a:rPr>
              <a:t>,</a:t>
            </a:r>
            <a:r>
              <a:rPr sz="2600" spc="-7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70" dirty="0">
                <a:solidFill>
                  <a:srgbClr val="4D009A"/>
                </a:solidFill>
                <a:latin typeface="Arial"/>
                <a:cs typeface="Arial"/>
              </a:rPr>
              <a:t>z2=</a:t>
            </a:r>
            <a:r>
              <a:rPr sz="2600" spc="-1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600" spc="-10" dirty="0">
                <a:solidFill>
                  <a:srgbClr val="4D009A"/>
                </a:solidFill>
                <a:latin typeface="Arial"/>
                <a:cs typeface="Arial"/>
              </a:rPr>
              <a:t>+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55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600" spc="-75" dirty="0">
                <a:solidFill>
                  <a:srgbClr val="4D009A"/>
                </a:solidFill>
                <a:latin typeface="Arial"/>
                <a:cs typeface="Arial"/>
              </a:rPr>
              <a:t>i,</a:t>
            </a:r>
            <a:r>
              <a:rPr sz="2600" spc="-6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70" dirty="0">
                <a:solidFill>
                  <a:srgbClr val="4D009A"/>
                </a:solidFill>
                <a:latin typeface="Arial"/>
                <a:cs typeface="Arial"/>
              </a:rPr>
              <a:t>z3=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55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600" spc="-375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600" spc="-55" dirty="0">
                <a:solidFill>
                  <a:srgbClr val="4D009A"/>
                </a:solidFill>
                <a:latin typeface="Arial"/>
                <a:cs typeface="Arial"/>
              </a:rPr>
              <a:t>xp(i</a:t>
            </a:r>
            <a:r>
              <a:rPr sz="2600" spc="-45" dirty="0">
                <a:solidFill>
                  <a:srgbClr val="4D009A"/>
                </a:solidFill>
                <a:latin typeface="Arial"/>
                <a:cs typeface="Arial"/>
              </a:rPr>
              <a:t>*</a:t>
            </a:r>
            <a:r>
              <a:rPr sz="2600" spc="45" dirty="0">
                <a:solidFill>
                  <a:srgbClr val="4D009A"/>
                </a:solidFill>
                <a:latin typeface="Arial"/>
                <a:cs typeface="Arial"/>
              </a:rPr>
              <a:t>pi/</a:t>
            </a:r>
            <a:r>
              <a:rPr sz="2600" spc="75" dirty="0">
                <a:solidFill>
                  <a:srgbClr val="4D009A"/>
                </a:solidFill>
                <a:latin typeface="Arial"/>
                <a:cs typeface="Arial"/>
              </a:rPr>
              <a:t>6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),</a:t>
            </a:r>
            <a:r>
              <a:rPr sz="2600" spc="-8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1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-21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225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600" spc="-55" dirty="0">
                <a:solidFill>
                  <a:srgbClr val="4D009A"/>
                </a:solidFill>
                <a:latin typeface="Arial"/>
                <a:cs typeface="Arial"/>
              </a:rPr>
              <a:t>*z</a:t>
            </a:r>
            <a:r>
              <a:rPr sz="2600" spc="229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120" dirty="0">
                <a:solidFill>
                  <a:srgbClr val="4D009A"/>
                </a:solidFill>
                <a:latin typeface="Arial"/>
                <a:cs typeface="Arial"/>
              </a:rPr>
              <a:t>/</a:t>
            </a:r>
            <a:r>
              <a:rPr sz="2600" spc="-220" dirty="0">
                <a:solidFill>
                  <a:srgbClr val="4D009A"/>
                </a:solidFill>
                <a:latin typeface="Arial"/>
                <a:cs typeface="Arial"/>
              </a:rPr>
              <a:t>z3</a:t>
            </a:r>
            <a:endParaRPr sz="26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5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600" spc="21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22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-17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85" dirty="0">
                <a:solidFill>
                  <a:srgbClr val="4D009A"/>
                </a:solidFill>
                <a:latin typeface="Arial"/>
                <a:cs typeface="Arial"/>
              </a:rPr>
              <a:t>_</a:t>
            </a:r>
            <a:r>
              <a:rPr sz="2600" spc="-245" dirty="0">
                <a:solidFill>
                  <a:srgbClr val="4D009A"/>
                </a:solidFill>
                <a:latin typeface="Arial"/>
                <a:cs typeface="Arial"/>
              </a:rPr>
              <a:t>re</a:t>
            </a:r>
            <a:r>
              <a:rPr sz="2600" spc="-29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6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600" spc="175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-245" dirty="0">
                <a:solidFill>
                  <a:srgbClr val="4D009A"/>
                </a:solidFill>
                <a:latin typeface="Arial"/>
                <a:cs typeface="Arial"/>
              </a:rPr>
              <a:t>re</a:t>
            </a:r>
            <a:r>
              <a:rPr sz="2600" spc="-30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4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600" spc="-60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600" spc="-185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20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600" spc="-160" dirty="0">
                <a:solidFill>
                  <a:srgbClr val="4D009A"/>
                </a:solidFill>
                <a:latin typeface="Arial"/>
                <a:cs typeface="Arial"/>
              </a:rPr>
              <a:t>,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17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85" dirty="0">
                <a:solidFill>
                  <a:srgbClr val="4D009A"/>
                </a:solidFill>
                <a:latin typeface="Arial"/>
                <a:cs typeface="Arial"/>
              </a:rPr>
              <a:t>_</a:t>
            </a:r>
            <a:r>
              <a:rPr sz="2600" spc="-35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600" spc="-1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-35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340" dirty="0">
                <a:solidFill>
                  <a:srgbClr val="4D009A"/>
                </a:solidFill>
                <a:latin typeface="Arial"/>
                <a:cs typeface="Arial"/>
              </a:rPr>
              <a:t>g</a:t>
            </a:r>
            <a:r>
              <a:rPr sz="2600" spc="-375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600" spc="165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70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600" spc="-35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-22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200" dirty="0">
                <a:solidFill>
                  <a:srgbClr val="4D009A"/>
                </a:solidFill>
                <a:latin typeface="Arial"/>
                <a:cs typeface="Arial"/>
              </a:rPr>
              <a:t>g(</a:t>
            </a:r>
            <a:r>
              <a:rPr sz="2600" spc="-22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),</a:t>
            </a:r>
            <a:endParaRPr sz="2600">
              <a:latin typeface="Arial"/>
              <a:cs typeface="Arial"/>
            </a:endParaRPr>
          </a:p>
          <a:p>
            <a:pPr>
              <a:lnSpc>
                <a:spcPts val="1400"/>
              </a:lnSpc>
              <a:spcBef>
                <a:spcPts val="17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600" spc="21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220" dirty="0">
                <a:solidFill>
                  <a:srgbClr val="4D009A"/>
                </a:solidFill>
                <a:latin typeface="Arial"/>
                <a:cs typeface="Arial"/>
              </a:rPr>
              <a:t>&gt;</a:t>
            </a:r>
            <a:r>
              <a:rPr sz="2600" spc="-17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85" dirty="0">
                <a:solidFill>
                  <a:srgbClr val="4D009A"/>
                </a:solidFill>
                <a:latin typeface="Arial"/>
                <a:cs typeface="Arial"/>
              </a:rPr>
              <a:t>_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254" dirty="0">
                <a:solidFill>
                  <a:srgbClr val="4D009A"/>
                </a:solidFill>
                <a:latin typeface="Arial"/>
                <a:cs typeface="Arial"/>
              </a:rPr>
              <a:t>n</a:t>
            </a:r>
            <a:r>
              <a:rPr sz="2600" spc="-105" dirty="0">
                <a:solidFill>
                  <a:srgbClr val="4D009A"/>
                </a:solidFill>
                <a:latin typeface="Arial"/>
                <a:cs typeface="Arial"/>
              </a:rPr>
              <a:t>gle</a:t>
            </a:r>
            <a:r>
              <a:rPr sz="2600" spc="-13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260" dirty="0">
                <a:solidFill>
                  <a:srgbClr val="4D009A"/>
                </a:solidFill>
                <a:latin typeface="Arial"/>
                <a:cs typeface="Arial"/>
              </a:rPr>
              <a:t>n</a:t>
            </a:r>
            <a:r>
              <a:rPr sz="2600" spc="-200" dirty="0">
                <a:solidFill>
                  <a:srgbClr val="4D009A"/>
                </a:solidFill>
                <a:latin typeface="Arial"/>
                <a:cs typeface="Arial"/>
              </a:rPr>
              <a:t>gle</a:t>
            </a:r>
            <a:r>
              <a:rPr sz="2600" spc="-145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2600" spc="-155" dirty="0">
                <a:solidFill>
                  <a:srgbClr val="4D009A"/>
                </a:solidFill>
                <a:latin typeface="Arial"/>
                <a:cs typeface="Arial"/>
              </a:rPr>
              <a:t>z),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170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85" dirty="0">
                <a:solidFill>
                  <a:srgbClr val="4D009A"/>
                </a:solidFill>
                <a:latin typeface="Arial"/>
                <a:cs typeface="Arial"/>
              </a:rPr>
              <a:t>_</a:t>
            </a:r>
            <a:r>
              <a:rPr sz="2600" spc="-10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600" spc="-254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600" spc="-160" dirty="0">
                <a:solidFill>
                  <a:srgbClr val="4D009A"/>
                </a:solidFill>
                <a:latin typeface="Arial"/>
                <a:cs typeface="Arial"/>
              </a:rPr>
              <a:t>ng</a:t>
            </a:r>
            <a:r>
              <a:rPr sz="2600" spc="-7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600" spc="40" dirty="0">
                <a:solidFill>
                  <a:srgbClr val="4D009A"/>
                </a:solidFill>
                <a:latin typeface="Arial"/>
                <a:cs typeface="Arial"/>
              </a:rPr>
              <a:t>h</a:t>
            </a:r>
            <a:r>
              <a:rPr sz="2600" spc="50" dirty="0">
                <a:solidFill>
                  <a:srgbClr val="4D009A"/>
                </a:solidFill>
                <a:latin typeface="Arial"/>
                <a:cs typeface="Arial"/>
              </a:rPr>
              <a:t>=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26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spc="-210" dirty="0">
                <a:solidFill>
                  <a:srgbClr val="4D009A"/>
                </a:solidFill>
                <a:latin typeface="Arial"/>
                <a:cs typeface="Arial"/>
              </a:rPr>
              <a:t>s(</a:t>
            </a:r>
            <a:r>
              <a:rPr sz="2600" spc="-245" dirty="0">
                <a:solidFill>
                  <a:srgbClr val="4D009A"/>
                </a:solidFill>
                <a:latin typeface="Arial"/>
                <a:cs typeface="Arial"/>
              </a:rPr>
              <a:t>z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),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908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课堂总结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5916295" cy="4522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对</a:t>
            </a:r>
            <a:r>
              <a:rPr sz="2600" spc="-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2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600" spc="-35" dirty="0">
                <a:solidFill>
                  <a:srgbClr val="4D009A"/>
                </a:solidFill>
                <a:latin typeface="Arial"/>
                <a:cs typeface="Arial"/>
              </a:rPr>
              <a:t>AL</a:t>
            </a:r>
            <a:r>
              <a:rPr sz="2600" spc="-2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整个软件产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品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进行了概述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12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历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史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发展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软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件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产品家族体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系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构成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spc="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语言的特点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40"/>
              </a:spcBef>
            </a:pPr>
            <a:endParaRPr sz="550"/>
          </a:p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6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15" dirty="0">
                <a:solidFill>
                  <a:srgbClr val="4D009A"/>
                </a:solidFill>
                <a:latin typeface="Arial"/>
                <a:cs typeface="Arial"/>
              </a:rPr>
              <a:t>TL</a:t>
            </a:r>
            <a:r>
              <a:rPr sz="2600" spc="2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-14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dirty="0">
                <a:solidFill>
                  <a:srgbClr val="4D009A"/>
                </a:solidFill>
                <a:latin typeface="Microsoft JhengHei"/>
                <a:cs typeface="Microsoft JhengHei"/>
              </a:rPr>
              <a:t>的入门知识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13"/>
              </a:spcBef>
              <a:buClr>
                <a:srgbClr val="4D009A"/>
              </a:buClr>
              <a:buFont typeface="Wingdings"/>
              <a:buChar char=""/>
            </a:pPr>
            <a:endParaRPr sz="550"/>
          </a:p>
          <a:p>
            <a:pPr marL="1003300" lvl="1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200" spc="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200" spc="10" dirty="0">
                <a:solidFill>
                  <a:srgbClr val="0000FF"/>
                </a:solidFill>
                <a:latin typeface="Arial"/>
                <a:cs typeface="Arial"/>
              </a:rPr>
              <a:t>AT</a:t>
            </a:r>
            <a:r>
              <a:rPr sz="2200" spc="1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200" spc="-6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200" spc="-6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2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桌面</a:t>
            </a:r>
            <a:endParaRPr sz="2200">
              <a:latin typeface="Microsoft JhengHei"/>
              <a:cs typeface="Microsoft JhengHei"/>
            </a:endParaRPr>
          </a:p>
          <a:p>
            <a:pPr lvl="1">
              <a:lnSpc>
                <a:spcPts val="500"/>
              </a:lnSpc>
              <a:spcBef>
                <a:spcPts val="27"/>
              </a:spcBef>
              <a:buClr>
                <a:srgbClr val="4D009A"/>
              </a:buClr>
              <a:buFont typeface="Wingdings"/>
              <a:buChar char=""/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spc="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200" spc="10" dirty="0">
                <a:solidFill>
                  <a:srgbClr val="0000FF"/>
                </a:solidFill>
                <a:latin typeface="Arial"/>
                <a:cs typeface="Arial"/>
              </a:rPr>
              <a:t>AT</a:t>
            </a:r>
            <a:r>
              <a:rPr sz="2200" spc="1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200" spc="-6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200" spc="-6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数值的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记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述和数据显</a:t>
            </a:r>
            <a:r>
              <a:rPr sz="22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格式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变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及其命名规则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7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运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算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符及表达式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1003300" lvl="1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常用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的</a:t>
            </a:r>
            <a:r>
              <a:rPr sz="2200" spc="-15" dirty="0">
                <a:solidFill>
                  <a:srgbClr val="0000FF"/>
                </a:solidFill>
                <a:latin typeface="Arial"/>
                <a:cs typeface="Arial"/>
              </a:rPr>
              <a:t>MATLA</a:t>
            </a:r>
            <a:r>
              <a:rPr sz="2200" spc="-2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2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命令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2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线</a:t>
            </a:r>
            <a:r>
              <a:rPr sz="2200" dirty="0">
                <a:solidFill>
                  <a:srgbClr val="0000FF"/>
                </a:solidFill>
                <a:latin typeface="Microsoft JhengHei"/>
                <a:cs typeface="Microsoft JhengHei"/>
              </a:rPr>
              <a:t>帮助的使用</a:t>
            </a:r>
            <a:endParaRPr sz="2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6189" y="360171"/>
            <a:ext cx="139827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思考题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5588635" cy="410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60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简述</a:t>
            </a:r>
            <a:r>
              <a:rPr sz="2600" spc="-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2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600" spc="-35" dirty="0">
                <a:solidFill>
                  <a:srgbClr val="4D009A"/>
                </a:solidFill>
                <a:latin typeface="Arial"/>
                <a:cs typeface="Arial"/>
              </a:rPr>
              <a:t>AL</a:t>
            </a:r>
            <a:r>
              <a:rPr sz="2600" spc="-3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软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件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的功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能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及特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点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1617" y="1836673"/>
            <a:ext cx="5257800" cy="8858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6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简述</a:t>
            </a:r>
            <a:r>
              <a:rPr sz="2600" spc="-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600" spc="2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600" spc="-35" dirty="0">
                <a:solidFill>
                  <a:srgbClr val="4D009A"/>
                </a:solidFill>
                <a:latin typeface="Arial"/>
                <a:cs typeface="Arial"/>
              </a:rPr>
              <a:t>AL</a:t>
            </a:r>
            <a:r>
              <a:rPr sz="2600" spc="-3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的命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名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规则。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60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600" spc="-13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熟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悉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课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件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中的例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子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492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Matla</a:t>
            </a:r>
            <a:r>
              <a:rPr b="1" spc="-10" dirty="0">
                <a:latin typeface="Times New Roman"/>
                <a:cs typeface="Times New Roman"/>
              </a:rPr>
              <a:t>b</a:t>
            </a:r>
            <a:r>
              <a:rPr dirty="0">
                <a:latin typeface="Microsoft JhengHei"/>
                <a:cs typeface="Microsoft JhengHei"/>
              </a:rPr>
              <a:t>语言及其应用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0154" y="224027"/>
            <a:ext cx="438150" cy="474725"/>
          </a:xfrm>
          <a:custGeom>
            <a:avLst/>
            <a:gdLst/>
            <a:ahLst/>
            <a:cxnLst/>
            <a:rect l="l" t="t" r="r" b="b"/>
            <a:pathLst>
              <a:path w="438150" h="474725">
                <a:moveTo>
                  <a:pt x="0" y="474725"/>
                </a:moveTo>
                <a:lnTo>
                  <a:pt x="438150" y="474725"/>
                </a:lnTo>
                <a:lnTo>
                  <a:pt x="438150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52677" y="224027"/>
            <a:ext cx="328422" cy="474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93598" y="646176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63930" y="646176"/>
            <a:ext cx="368046" cy="474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9070" y="573023"/>
            <a:ext cx="560832" cy="4221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0199" y="115823"/>
            <a:ext cx="0" cy="1052322"/>
          </a:xfrm>
          <a:custGeom>
            <a:avLst/>
            <a:gdLst/>
            <a:ahLst/>
            <a:cxnLst/>
            <a:rect l="l" t="t" r="r" b="b"/>
            <a:pathLst>
              <a:path h="1052322">
                <a:moveTo>
                  <a:pt x="0" y="0"/>
                </a:moveTo>
                <a:lnTo>
                  <a:pt x="0" y="1052322"/>
                </a:lnTo>
              </a:path>
            </a:pathLst>
          </a:custGeom>
          <a:ln w="32511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5300" y="906780"/>
            <a:ext cx="8226552" cy="312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9130" y="6236970"/>
            <a:ext cx="8225790" cy="3200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50619" y="1197102"/>
            <a:ext cx="7166609" cy="49225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95702" y="3789807"/>
            <a:ext cx="900684" cy="288798"/>
          </a:xfrm>
          <a:custGeom>
            <a:avLst/>
            <a:gdLst/>
            <a:ahLst/>
            <a:cxnLst/>
            <a:rect l="l" t="t" r="r" b="b"/>
            <a:pathLst>
              <a:path w="900684" h="288798">
                <a:moveTo>
                  <a:pt x="0" y="144399"/>
                </a:moveTo>
                <a:lnTo>
                  <a:pt x="22963" y="98755"/>
                </a:lnTo>
                <a:lnTo>
                  <a:pt x="67483" y="68332"/>
                </a:lnTo>
                <a:lnTo>
                  <a:pt x="108422" y="50422"/>
                </a:lnTo>
                <a:lnTo>
                  <a:pt x="157285" y="34757"/>
                </a:lnTo>
                <a:lnTo>
                  <a:pt x="213143" y="21632"/>
                </a:lnTo>
                <a:lnTo>
                  <a:pt x="275070" y="11346"/>
                </a:lnTo>
                <a:lnTo>
                  <a:pt x="342136" y="4196"/>
                </a:lnTo>
                <a:lnTo>
                  <a:pt x="413413" y="478"/>
                </a:lnTo>
                <a:lnTo>
                  <a:pt x="450342" y="0"/>
                </a:lnTo>
                <a:lnTo>
                  <a:pt x="487270" y="478"/>
                </a:lnTo>
                <a:lnTo>
                  <a:pt x="558547" y="4196"/>
                </a:lnTo>
                <a:lnTo>
                  <a:pt x="625613" y="11346"/>
                </a:lnTo>
                <a:lnTo>
                  <a:pt x="687540" y="21632"/>
                </a:lnTo>
                <a:lnTo>
                  <a:pt x="743398" y="34757"/>
                </a:lnTo>
                <a:lnTo>
                  <a:pt x="792261" y="50422"/>
                </a:lnTo>
                <a:lnTo>
                  <a:pt x="833200" y="68332"/>
                </a:lnTo>
                <a:lnTo>
                  <a:pt x="877720" y="98755"/>
                </a:lnTo>
                <a:lnTo>
                  <a:pt x="899190" y="132555"/>
                </a:lnTo>
                <a:lnTo>
                  <a:pt x="900684" y="144399"/>
                </a:lnTo>
                <a:lnTo>
                  <a:pt x="899190" y="156242"/>
                </a:lnTo>
                <a:lnTo>
                  <a:pt x="877720" y="190042"/>
                </a:lnTo>
                <a:lnTo>
                  <a:pt x="833200" y="220465"/>
                </a:lnTo>
                <a:lnTo>
                  <a:pt x="792261" y="238375"/>
                </a:lnTo>
                <a:lnTo>
                  <a:pt x="743398" y="254040"/>
                </a:lnTo>
                <a:lnTo>
                  <a:pt x="687540" y="267165"/>
                </a:lnTo>
                <a:lnTo>
                  <a:pt x="625613" y="277451"/>
                </a:lnTo>
                <a:lnTo>
                  <a:pt x="558547" y="284601"/>
                </a:lnTo>
                <a:lnTo>
                  <a:pt x="487270" y="288319"/>
                </a:lnTo>
                <a:lnTo>
                  <a:pt x="450342" y="288798"/>
                </a:lnTo>
                <a:lnTo>
                  <a:pt x="413413" y="288319"/>
                </a:lnTo>
                <a:lnTo>
                  <a:pt x="342136" y="284601"/>
                </a:lnTo>
                <a:lnTo>
                  <a:pt x="275070" y="277451"/>
                </a:lnTo>
                <a:lnTo>
                  <a:pt x="213143" y="267165"/>
                </a:lnTo>
                <a:lnTo>
                  <a:pt x="157285" y="254040"/>
                </a:lnTo>
                <a:lnTo>
                  <a:pt x="108422" y="238375"/>
                </a:lnTo>
                <a:lnTo>
                  <a:pt x="67483" y="220465"/>
                </a:lnTo>
                <a:lnTo>
                  <a:pt x="22963" y="190042"/>
                </a:lnTo>
                <a:lnTo>
                  <a:pt x="1493" y="156242"/>
                </a:lnTo>
                <a:lnTo>
                  <a:pt x="0" y="144399"/>
                </a:lnTo>
                <a:close/>
              </a:path>
            </a:pathLst>
          </a:custGeom>
          <a:ln w="25146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64410" y="2960751"/>
            <a:ext cx="1260348" cy="360425"/>
          </a:xfrm>
          <a:custGeom>
            <a:avLst/>
            <a:gdLst/>
            <a:ahLst/>
            <a:cxnLst/>
            <a:rect l="l" t="t" r="r" b="b"/>
            <a:pathLst>
              <a:path w="1260348" h="360425">
                <a:moveTo>
                  <a:pt x="0" y="360425"/>
                </a:moveTo>
                <a:lnTo>
                  <a:pt x="1260348" y="360425"/>
                </a:lnTo>
                <a:lnTo>
                  <a:pt x="1260348" y="0"/>
                </a:lnTo>
                <a:lnTo>
                  <a:pt x="0" y="0"/>
                </a:lnTo>
                <a:lnTo>
                  <a:pt x="0" y="3604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764410" y="2960751"/>
            <a:ext cx="1260348" cy="360425"/>
          </a:xfrm>
          <a:custGeom>
            <a:avLst/>
            <a:gdLst/>
            <a:ahLst/>
            <a:cxnLst/>
            <a:rect l="l" t="t" r="r" b="b"/>
            <a:pathLst>
              <a:path w="1260348" h="360425">
                <a:moveTo>
                  <a:pt x="0" y="360425"/>
                </a:moveTo>
                <a:lnTo>
                  <a:pt x="1260348" y="360425"/>
                </a:lnTo>
                <a:lnTo>
                  <a:pt x="1260348" y="0"/>
                </a:lnTo>
                <a:lnTo>
                  <a:pt x="0" y="0"/>
                </a:lnTo>
                <a:lnTo>
                  <a:pt x="0" y="360425"/>
                </a:lnTo>
                <a:close/>
              </a:path>
            </a:pathLst>
          </a:custGeom>
          <a:ln w="9906">
            <a:solidFill>
              <a:srgbClr val="80008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00958" y="3075051"/>
            <a:ext cx="15875" cy="808228"/>
          </a:xfrm>
          <a:custGeom>
            <a:avLst/>
            <a:gdLst/>
            <a:ahLst/>
            <a:cxnLst/>
            <a:rect l="l" t="t" r="r" b="b"/>
            <a:pathLst>
              <a:path w="15875" h="808227">
                <a:moveTo>
                  <a:pt x="0" y="0"/>
                </a:moveTo>
                <a:lnTo>
                  <a:pt x="3175" y="0"/>
                </a:lnTo>
                <a:lnTo>
                  <a:pt x="15875" y="808228"/>
                </a:lnTo>
              </a:path>
            </a:pathLst>
          </a:custGeom>
          <a:ln w="9906">
            <a:solidFill>
              <a:srgbClr val="80008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922526" y="3006597"/>
            <a:ext cx="94297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155"/>
              </a:lnSpc>
            </a:pPr>
            <a:r>
              <a:rPr sz="1800" spc="5" dirty="0">
                <a:solidFill>
                  <a:srgbClr val="480092"/>
                </a:solidFill>
                <a:latin typeface="微软雅黑"/>
                <a:cs typeface="微软雅黑"/>
              </a:rPr>
              <a:t>工作空间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10716" y="414273"/>
            <a:ext cx="2679700" cy="4292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0000FF"/>
                </a:solidFill>
                <a:latin typeface="Tahoma"/>
                <a:cs typeface="Tahoma"/>
              </a:rPr>
              <a:t>Matla</a:t>
            </a:r>
            <a:r>
              <a:rPr sz="2800" b="1" spc="5" dirty="0">
                <a:solidFill>
                  <a:srgbClr val="0000FF"/>
                </a:solidFill>
                <a:latin typeface="Tahoma"/>
                <a:cs typeface="Tahoma"/>
              </a:rPr>
              <a:t>b</a:t>
            </a:r>
            <a:r>
              <a:rPr sz="28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系统界面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9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1185"/>
            <a:ext cx="6924040" cy="17614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【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例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12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spc="-229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6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600" spc="-240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】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计算半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径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为</a:t>
            </a:r>
            <a:r>
              <a:rPr sz="2600" spc="-26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2600" spc="-125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2600" spc="-160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2600" spc="-2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的圆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周长和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面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积。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46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1900555" algn="l"/>
              </a:tabLst>
            </a:pPr>
            <a:r>
              <a:rPr sz="2400" spc="19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radius=5.2;	</a:t>
            </a:r>
            <a:r>
              <a:rPr sz="2400" spc="-160" dirty="0">
                <a:solidFill>
                  <a:srgbClr val="4D009A"/>
                </a:solidFill>
                <a:latin typeface="Arial"/>
                <a:cs typeface="Arial"/>
              </a:rPr>
              <a:t>%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圆的半径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spc="195" dirty="0">
                <a:solidFill>
                  <a:srgbClr val="4D009A"/>
                </a:solidFill>
                <a:latin typeface="Arial"/>
                <a:cs typeface="Arial"/>
              </a:rPr>
              <a:t>&gt;&gt;</a:t>
            </a:r>
            <a:r>
              <a:rPr sz="2400" spc="-125" dirty="0">
                <a:solidFill>
                  <a:srgbClr val="4D009A"/>
                </a:solidFill>
                <a:latin typeface="Arial"/>
                <a:cs typeface="Arial"/>
              </a:rPr>
              <a:t>area=pi*5.2^2,</a:t>
            </a:r>
            <a:r>
              <a:rPr sz="2400" spc="-8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400" spc="-135" dirty="0">
                <a:solidFill>
                  <a:srgbClr val="4D009A"/>
                </a:solidFill>
                <a:latin typeface="Arial"/>
                <a:cs typeface="Arial"/>
              </a:rPr>
              <a:t>c</a:t>
            </a:r>
            <a:r>
              <a:rPr sz="2400" spc="-50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2400" spc="-100" dirty="0">
                <a:solidFill>
                  <a:srgbClr val="4D009A"/>
                </a:solidFill>
                <a:latin typeface="Arial"/>
                <a:cs typeface="Arial"/>
              </a:rPr>
              <a:t>rcle_len=2*pi*5.2</a:t>
            </a:r>
            <a:endParaRPr sz="2400">
              <a:latin typeface="Arial"/>
              <a:cs typeface="Arial"/>
            </a:endParaRPr>
          </a:p>
          <a:p>
            <a:pPr>
              <a:lnSpc>
                <a:spcPts val="900"/>
              </a:lnSpc>
              <a:spcBef>
                <a:spcPts val="6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ea</a:t>
            </a:r>
            <a:r>
              <a:rPr sz="2400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3300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1617" y="3191764"/>
            <a:ext cx="2353945" cy="1247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9450">
              <a:lnSpc>
                <a:spcPct val="100000"/>
              </a:lnSpc>
            </a:pP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8</a:t>
            </a:r>
            <a:r>
              <a:rPr sz="2400" spc="-45" dirty="0">
                <a:solidFill>
                  <a:srgbClr val="003300"/>
                </a:solidFill>
                <a:latin typeface="Tahoma"/>
                <a:cs typeface="Tahoma"/>
              </a:rPr>
              <a:t>4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.94</a:t>
            </a:r>
            <a:r>
              <a:rPr sz="2400" spc="-25" dirty="0">
                <a:solidFill>
                  <a:srgbClr val="003300"/>
                </a:solidFill>
                <a:latin typeface="Tahoma"/>
                <a:cs typeface="Tahoma"/>
              </a:rPr>
              <a:t>8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7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3300"/>
                </a:solidFill>
                <a:latin typeface="Tahoma"/>
                <a:cs typeface="Tahoma"/>
              </a:rPr>
              <a:t>ci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rcle_len</a:t>
            </a:r>
            <a:r>
              <a:rPr sz="2400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solidFill>
                  <a:srgbClr val="003300"/>
                </a:solidFill>
                <a:latin typeface="Tahoma"/>
                <a:cs typeface="Tahoma"/>
              </a:rPr>
              <a:t>=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50950">
              <a:lnSpc>
                <a:spcPct val="100000"/>
              </a:lnSpc>
            </a:pP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32.</a:t>
            </a:r>
            <a:r>
              <a:rPr sz="2400" spc="-25" dirty="0">
                <a:solidFill>
                  <a:srgbClr val="003300"/>
                </a:solidFill>
                <a:latin typeface="Tahoma"/>
                <a:cs typeface="Tahoma"/>
              </a:rPr>
              <a:t>6</a:t>
            </a:r>
            <a:r>
              <a:rPr sz="2400" spc="-15" dirty="0">
                <a:solidFill>
                  <a:srgbClr val="003300"/>
                </a:solidFill>
                <a:latin typeface="Tahoma"/>
                <a:cs typeface="Tahoma"/>
              </a:rPr>
              <a:t>726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924680" y="3142107"/>
            <a:ext cx="4465320" cy="2795778"/>
          </a:xfrm>
          <a:custGeom>
            <a:avLst/>
            <a:gdLst/>
            <a:ahLst/>
            <a:cxnLst/>
            <a:rect l="l" t="t" r="r" b="b"/>
            <a:pathLst>
              <a:path w="4465320" h="2795778">
                <a:moveTo>
                  <a:pt x="0" y="2795778"/>
                </a:moveTo>
                <a:lnTo>
                  <a:pt x="4465320" y="2795778"/>
                </a:lnTo>
                <a:lnTo>
                  <a:pt x="4465320" y="0"/>
                </a:lnTo>
                <a:lnTo>
                  <a:pt x="0" y="0"/>
                </a:lnTo>
                <a:lnTo>
                  <a:pt x="0" y="2795778"/>
                </a:lnTo>
                <a:close/>
              </a:path>
            </a:pathLst>
          </a:custGeom>
          <a:ln w="9906">
            <a:solidFill>
              <a:srgbClr val="FF66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003294" y="3183890"/>
            <a:ext cx="4351020" cy="614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以上两例，命令行中用到了等号“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=</a:t>
            </a:r>
            <a:r>
              <a:rPr sz="18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计算结果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不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再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赋</a:t>
            </a:r>
            <a:r>
              <a:rPr sz="1800" spc="25" dirty="0">
                <a:solidFill>
                  <a:srgbClr val="4D009A"/>
                </a:solidFill>
                <a:latin typeface="微软雅黑"/>
                <a:cs typeface="微软雅黑"/>
              </a:rPr>
              <a:t>给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“</a:t>
            </a:r>
            <a:r>
              <a:rPr sz="1800" b="1" spc="-15" dirty="0">
                <a:solidFill>
                  <a:srgbClr val="4D009A"/>
                </a:solidFill>
                <a:latin typeface="Tahoma"/>
                <a:cs typeface="Tahoma"/>
              </a:rPr>
              <a:t>ans</a:t>
            </a:r>
            <a:r>
              <a:rPr sz="1800" b="1" dirty="0">
                <a:solidFill>
                  <a:srgbClr val="4D009A"/>
                </a:solidFill>
                <a:latin typeface="Arial"/>
                <a:cs typeface="Arial"/>
              </a:rPr>
              <a:t>”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，而是赋给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49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46194" y="3791204"/>
            <a:ext cx="4075429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用户指定的变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量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y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、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area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、</a:t>
            </a:r>
            <a:r>
              <a:rPr sz="1800" b="1" dirty="0">
                <a:solidFill>
                  <a:srgbClr val="4D009A"/>
                </a:solidFill>
                <a:latin typeface="Tahoma"/>
                <a:cs typeface="Tahoma"/>
              </a:rPr>
              <a:t>cir</a:t>
            </a:r>
            <a:r>
              <a:rPr sz="1800" b="1" spc="-10" dirty="0">
                <a:solidFill>
                  <a:srgbClr val="4D009A"/>
                </a:solidFill>
                <a:latin typeface="Tahoma"/>
                <a:cs typeface="Tahoma"/>
              </a:rPr>
              <a:t>cle_len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003294" y="4130537"/>
            <a:ext cx="4274820" cy="1756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350" indent="-342900" algn="just">
              <a:lnSpc>
                <a:spcPct val="98800"/>
              </a:lnSpc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无论是预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定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义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变量还是用户自定义变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量 都被存储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在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系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统的工作空间内，即系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统 定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义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的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一个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存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储窗口变量的内存空间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  <a:p>
            <a:pPr marL="355600" marR="26034" indent="-342900" algn="just">
              <a:lnSpc>
                <a:spcPct val="100000"/>
              </a:lnSpc>
              <a:spcBef>
                <a:spcPts val="434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b="1" dirty="0">
                <a:solidFill>
                  <a:srgbClr val="FF0000"/>
                </a:solidFill>
                <a:latin typeface="Tahoma"/>
                <a:cs typeface="Tahoma"/>
              </a:rPr>
              <a:t>Wh</a:t>
            </a:r>
            <a:r>
              <a:rPr sz="1800" b="1" spc="-5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1800" spc="5" dirty="0">
                <a:solidFill>
                  <a:srgbClr val="FF0000"/>
                </a:solidFill>
                <a:latin typeface="微软雅黑"/>
                <a:cs typeface="微软雅黑"/>
              </a:rPr>
              <a:t>、</a:t>
            </a:r>
            <a:r>
              <a:rPr sz="1800" b="1" spc="-15" dirty="0">
                <a:solidFill>
                  <a:srgbClr val="FF0000"/>
                </a:solidFill>
                <a:latin typeface="Tahoma"/>
                <a:cs typeface="Tahoma"/>
              </a:rPr>
              <a:t>whos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命令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用来显示工作空间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的 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变量</a:t>
            </a:r>
            <a:endParaRPr sz="18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b="1" spc="-10" dirty="0">
                <a:solidFill>
                  <a:srgbClr val="FF0000"/>
                </a:solidFill>
                <a:latin typeface="Tahoma"/>
                <a:cs typeface="Tahoma"/>
              </a:rPr>
              <a:t>clear</a:t>
            </a:r>
            <a:r>
              <a:rPr sz="1800" spc="5" dirty="0">
                <a:solidFill>
                  <a:srgbClr val="4D009A"/>
                </a:solidFill>
                <a:latin typeface="微软雅黑"/>
                <a:cs typeface="微软雅黑"/>
              </a:rPr>
              <a:t>命令用来清</a:t>
            </a:r>
            <a:r>
              <a:rPr sz="1800" spc="10" dirty="0">
                <a:solidFill>
                  <a:srgbClr val="4D009A"/>
                </a:solidFill>
                <a:latin typeface="微软雅黑"/>
                <a:cs typeface="微软雅黑"/>
              </a:rPr>
              <a:t>除工作空间的变</a:t>
            </a:r>
            <a:r>
              <a:rPr sz="1800" spc="15" dirty="0">
                <a:solidFill>
                  <a:srgbClr val="4D009A"/>
                </a:solidFill>
                <a:latin typeface="微软雅黑"/>
                <a:cs typeface="微软雅黑"/>
              </a:rPr>
              <a:t>量</a:t>
            </a:r>
            <a:r>
              <a:rPr sz="1800" dirty="0">
                <a:solidFill>
                  <a:srgbClr val="4D009A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525" y="1386585"/>
            <a:ext cx="250190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Wingdings"/>
                <a:cs typeface="Wingdings"/>
              </a:rPr>
              <a:t></a:t>
            </a:r>
            <a:r>
              <a:rPr sz="2400" spc="-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通用程序的编写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63725" y="1793494"/>
            <a:ext cx="4234180" cy="4180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910" algn="ctr">
              <a:lnSpc>
                <a:spcPct val="100000"/>
              </a:lnSpc>
            </a:pPr>
            <a:r>
              <a:rPr sz="1300" spc="10" dirty="0">
                <a:latin typeface="Cambria Math"/>
                <a:cs typeface="Cambria Math"/>
              </a:rPr>
              <a:t>𝑚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950"/>
              </a:lnSpc>
              <a:spcBef>
                <a:spcPts val="45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</a:t>
            </a:r>
            <a:r>
              <a:rPr sz="1800" spc="19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FF"/>
                </a:solidFill>
                <a:latin typeface="微软雅黑"/>
                <a:cs typeface="微软雅黑"/>
              </a:rPr>
              <a:t>矩阵乘法</a:t>
            </a:r>
            <a:r>
              <a:rPr sz="1800" spc="-110" dirty="0">
                <a:solidFill>
                  <a:srgbClr val="0000FF"/>
                </a:solidFill>
                <a:latin typeface="微软雅黑"/>
                <a:cs typeface="微软雅黑"/>
              </a:rPr>
              <a:t>：</a:t>
            </a:r>
            <a:r>
              <a:rPr sz="2700" spc="-67" baseline="12345" dirty="0">
                <a:latin typeface="Cambria Math"/>
                <a:cs typeface="Cambria Math"/>
              </a:rPr>
              <a:t>�</a:t>
            </a:r>
            <a:r>
              <a:rPr sz="1300" spc="10" dirty="0">
                <a:latin typeface="Cambria Math"/>
                <a:cs typeface="Cambria Math"/>
              </a:rPr>
              <a:t>��</a:t>
            </a:r>
            <a:r>
              <a:rPr sz="1300" dirty="0">
                <a:latin typeface="Cambria Math"/>
                <a:cs typeface="Cambria Math"/>
              </a:rPr>
              <a:t> </a:t>
            </a:r>
            <a:r>
              <a:rPr sz="1300" spc="40" dirty="0">
                <a:latin typeface="Cambria Math"/>
                <a:cs typeface="Cambria Math"/>
              </a:rPr>
              <a:t> </a:t>
            </a:r>
            <a:r>
              <a:rPr sz="2700" baseline="12345" dirty="0">
                <a:latin typeface="Cambria Math"/>
                <a:cs typeface="Cambria Math"/>
              </a:rPr>
              <a:t>=</a:t>
            </a:r>
            <a:r>
              <a:rPr sz="2700" spc="277" baseline="12345" dirty="0">
                <a:latin typeface="Cambria Math"/>
                <a:cs typeface="Cambria Math"/>
              </a:rPr>
              <a:t> </a:t>
            </a:r>
            <a:r>
              <a:rPr sz="2700" spc="2970" baseline="12345" dirty="0">
                <a:latin typeface="Cambria Math"/>
                <a:cs typeface="Cambria Math"/>
              </a:rPr>
              <a:t> </a:t>
            </a:r>
            <a:r>
              <a:rPr sz="2700" spc="-22" baseline="12345" dirty="0">
                <a:latin typeface="Cambria Math"/>
                <a:cs typeface="Cambria Math"/>
              </a:rPr>
              <a:t> </a:t>
            </a:r>
            <a:r>
              <a:rPr sz="2700" spc="-7" baseline="12345" dirty="0">
                <a:latin typeface="Cambria Math"/>
                <a:cs typeface="Cambria Math"/>
              </a:rPr>
              <a:t>�</a:t>
            </a:r>
            <a:r>
              <a:rPr sz="1300" spc="10" dirty="0">
                <a:latin typeface="Cambria Math"/>
                <a:cs typeface="Cambria Math"/>
              </a:rPr>
              <a:t>��</a:t>
            </a:r>
            <a:r>
              <a:rPr sz="1300" spc="-170" dirty="0">
                <a:latin typeface="Cambria Math"/>
                <a:cs typeface="Cambria Math"/>
              </a:rPr>
              <a:t> </a:t>
            </a:r>
            <a:r>
              <a:rPr sz="2700" spc="-89" baseline="12345" dirty="0">
                <a:latin typeface="Cambria Math"/>
                <a:cs typeface="Cambria Math"/>
              </a:rPr>
              <a:t>�</a:t>
            </a:r>
            <a:r>
              <a:rPr sz="1300" spc="10" dirty="0">
                <a:latin typeface="Cambria Math"/>
                <a:cs typeface="Cambria Math"/>
              </a:rPr>
              <a:t>��</a:t>
            </a:r>
            <a:endParaRPr sz="1300">
              <a:latin typeface="Cambria Math"/>
              <a:cs typeface="Cambria Math"/>
            </a:endParaRPr>
          </a:p>
          <a:p>
            <a:pPr marL="45085" algn="ctr">
              <a:lnSpc>
                <a:spcPct val="100000"/>
              </a:lnSpc>
              <a:spcBef>
                <a:spcPts val="260"/>
              </a:spcBef>
            </a:pPr>
            <a:r>
              <a:rPr sz="1300" spc="50" dirty="0">
                <a:latin typeface="Cambria Math"/>
                <a:cs typeface="Cambria Math"/>
              </a:rPr>
              <a:t>�</a:t>
            </a:r>
            <a:r>
              <a:rPr sz="1300" spc="-25" dirty="0">
                <a:latin typeface="Cambria Math"/>
                <a:cs typeface="Cambria Math"/>
              </a:rPr>
              <a:t>=</a:t>
            </a:r>
            <a:r>
              <a:rPr sz="1300" spc="35" dirty="0">
                <a:latin typeface="Cambria Math"/>
                <a:cs typeface="Cambria Math"/>
              </a:rPr>
              <a:t>1</a:t>
            </a:r>
            <a:endParaRPr sz="1300">
              <a:latin typeface="Cambria Math"/>
              <a:cs typeface="Cambria Math"/>
            </a:endParaRPr>
          </a:p>
          <a:p>
            <a:pPr>
              <a:lnSpc>
                <a:spcPts val="500"/>
              </a:lnSpc>
              <a:spcBef>
                <a:spcPts val="1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</a:t>
            </a:r>
            <a:r>
              <a:rPr sz="1800" spc="19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语言程序核心部分：</a:t>
            </a:r>
            <a:endParaRPr sz="1800">
              <a:latin typeface="微软雅黑"/>
              <a:cs typeface="微软雅黑"/>
            </a:endParaRPr>
          </a:p>
          <a:p>
            <a:pPr marL="683895">
              <a:lnSpc>
                <a:spcPts val="2150"/>
              </a:lnSpc>
            </a:pP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or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(i=1;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i&lt;n;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i++)</a:t>
            </a:r>
            <a:endParaRPr sz="1800">
              <a:latin typeface="Tahoma"/>
              <a:cs typeface="Tahoma"/>
            </a:endParaRPr>
          </a:p>
          <a:p>
            <a:pPr marL="683895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{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or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(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j=0;</a:t>
            </a:r>
            <a:r>
              <a:rPr sz="1800" spc="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j&lt;m;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 j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++)</a:t>
            </a:r>
            <a:endParaRPr sz="1800">
              <a:latin typeface="Tahoma"/>
              <a:cs typeface="Tahoma"/>
            </a:endParaRPr>
          </a:p>
          <a:p>
            <a:pPr marL="969644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{</a:t>
            </a:r>
            <a:endParaRPr sz="1800">
              <a:latin typeface="Tahoma"/>
              <a:cs typeface="Tahoma"/>
            </a:endParaRPr>
          </a:p>
          <a:p>
            <a:pPr marL="1255395" marR="6350">
              <a:lnSpc>
                <a:spcPct val="100000"/>
              </a:lnSpc>
            </a:pP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c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i]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j]=0;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or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(</a:t>
            </a:r>
            <a:r>
              <a:rPr sz="1800" spc="-20" dirty="0">
                <a:solidFill>
                  <a:srgbClr val="6F2F9F"/>
                </a:solidFill>
                <a:latin typeface="Tahoma"/>
                <a:cs typeface="Tahoma"/>
              </a:rPr>
              <a:t>k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=0;k</a:t>
            </a:r>
            <a:r>
              <a:rPr sz="1800" spc="-20" dirty="0">
                <a:solidFill>
                  <a:srgbClr val="6F2F9F"/>
                </a:solidFill>
                <a:latin typeface="Tahoma"/>
                <a:cs typeface="Tahoma"/>
              </a:rPr>
              <a:t>&lt;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p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;</a:t>
            </a:r>
            <a:r>
              <a:rPr sz="1800" spc="5" dirty="0">
                <a:solidFill>
                  <a:srgbClr val="6F2F9F"/>
                </a:solidFill>
                <a:latin typeface="Tahoma"/>
                <a:cs typeface="Tahoma"/>
              </a:rPr>
              <a:t>k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++)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c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i]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j]+=a[i][k]*b[k]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[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j];</a:t>
            </a:r>
            <a:endParaRPr sz="1800">
              <a:latin typeface="Tahoma"/>
              <a:cs typeface="Tahoma"/>
            </a:endParaRPr>
          </a:p>
          <a:p>
            <a:pPr marL="969644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}</a:t>
            </a:r>
            <a:endParaRPr sz="1800">
              <a:latin typeface="Tahoma"/>
              <a:cs typeface="Tahoma"/>
            </a:endParaRPr>
          </a:p>
          <a:p>
            <a:pPr marL="755650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}</a:t>
            </a:r>
            <a:endParaRPr sz="1800">
              <a:latin typeface="Tahoma"/>
              <a:cs typeface="Tahoma"/>
            </a:endParaRPr>
          </a:p>
          <a:p>
            <a:pPr marL="469900">
              <a:lnSpc>
                <a:spcPct val="100000"/>
              </a:lnSpc>
              <a:spcBef>
                <a:spcPts val="15"/>
              </a:spcBef>
              <a:tabLst>
                <a:tab pos="826769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程序漏洞及修补</a:t>
            </a:r>
            <a:endParaRPr sz="1800">
              <a:latin typeface="微软雅黑"/>
              <a:cs typeface="微软雅黑"/>
            </a:endParaRPr>
          </a:p>
          <a:p>
            <a:pPr marL="469900">
              <a:lnSpc>
                <a:spcPct val="100000"/>
              </a:lnSpc>
              <a:tabLst>
                <a:tab pos="826769" algn="l"/>
              </a:tabLst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任何漏洞都可能导致错误的结果</a:t>
            </a:r>
            <a:endParaRPr sz="1800">
              <a:latin typeface="微软雅黑"/>
              <a:cs typeface="微软雅黑"/>
            </a:endParaRPr>
          </a:p>
          <a:p>
            <a:pPr marL="298450" indent="-285750">
              <a:lnSpc>
                <a:spcPts val="2135"/>
              </a:lnSpc>
              <a:buClr>
                <a:srgbClr val="0000FF"/>
              </a:buClr>
              <a:buFont typeface="Wingdings"/>
              <a:buChar char="□"/>
              <a:tabLst>
                <a:tab pos="298450" algn="l"/>
              </a:tabLst>
            </a:pP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M</a:t>
            </a:r>
            <a:r>
              <a:rPr sz="1800" spc="-120" dirty="0">
                <a:solidFill>
                  <a:srgbClr val="0000FF"/>
                </a:solidFill>
                <a:latin typeface="Tahoma"/>
                <a:cs typeface="Tahoma"/>
              </a:rPr>
              <a:t>A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T</a:t>
            </a:r>
            <a:r>
              <a:rPr sz="1800" spc="-50" dirty="0">
                <a:solidFill>
                  <a:srgbClr val="0000FF"/>
                </a:solidFill>
                <a:latin typeface="Tahoma"/>
                <a:cs typeface="Tahoma"/>
              </a:rPr>
              <a:t>L</a:t>
            </a:r>
            <a:r>
              <a:rPr sz="1800" spc="-15" dirty="0">
                <a:solidFill>
                  <a:srgbClr val="0000FF"/>
                </a:solidFill>
                <a:latin typeface="Tahoma"/>
                <a:cs typeface="Tahoma"/>
              </a:rPr>
              <a:t>AB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实现：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C</a:t>
            </a:r>
            <a:r>
              <a:rPr sz="1800" spc="1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=</a:t>
            </a:r>
            <a:r>
              <a:rPr sz="1800" spc="105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800" spc="15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∗</a:t>
            </a:r>
            <a:r>
              <a:rPr sz="1800" spc="1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为</a:t>
            </a:r>
            <a:r>
              <a:rPr sz="4000" spc="10" dirty="0">
                <a:solidFill>
                  <a:srgbClr val="CC0000"/>
                </a:solidFill>
                <a:latin typeface="Microsoft JhengHei"/>
                <a:cs typeface="Microsoft JhengHei"/>
              </a:rPr>
              <a:t>什</a:t>
            </a: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么需要</a:t>
            </a:r>
            <a:r>
              <a:rPr sz="4000" spc="165" dirty="0">
                <a:solidFill>
                  <a:srgbClr val="CC0000"/>
                </a:solidFill>
                <a:latin typeface="Microsoft JhengHei"/>
                <a:cs typeface="Microsoft JhengHei"/>
              </a:rPr>
              <a:t> </a:t>
            </a:r>
            <a:r>
              <a:rPr sz="4000" b="1" dirty="0">
                <a:solidFill>
                  <a:srgbClr val="CC0000"/>
                </a:solidFill>
                <a:latin typeface="Tahoma"/>
                <a:cs typeface="Tahoma"/>
              </a:rPr>
              <a:t>MATLAB</a:t>
            </a: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？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447038"/>
            <a:ext cx="2990215" cy="1278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&gt;&gt;who</a:t>
            </a:r>
            <a:endParaRPr sz="2600">
              <a:latin typeface="Times New Roman"/>
              <a:cs typeface="Times New Roman"/>
            </a:endParaRPr>
          </a:p>
          <a:p>
            <a:pPr marL="85090">
              <a:lnSpc>
                <a:spcPct val="100000"/>
              </a:lnSpc>
              <a:spcBef>
                <a:spcPts val="359"/>
              </a:spcBef>
            </a:pP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4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v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riables</a:t>
            </a:r>
            <a:r>
              <a:rPr sz="24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e: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750"/>
              </a:lnSpc>
              <a:spcBef>
                <a:spcPts val="47"/>
              </a:spcBef>
            </a:pPr>
            <a:endParaRPr sz="750"/>
          </a:p>
          <a:p>
            <a:pPr marL="85090">
              <a:lnSpc>
                <a:spcPct val="100000"/>
              </a:lnSpc>
              <a:tabLst>
                <a:tab pos="1920239" algn="l"/>
              </a:tabLst>
            </a:pP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circle_len	a</a:t>
            </a:r>
            <a:r>
              <a:rPr sz="2400" b="1" spc="-10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ea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6017" y="3095244"/>
            <a:ext cx="2400300" cy="1931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o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s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49"/>
              </a:spcBef>
            </a:pPr>
            <a:endParaRPr sz="950"/>
          </a:p>
          <a:p>
            <a:pPr marL="83820">
              <a:lnSpc>
                <a:spcPct val="100000"/>
              </a:lnSpc>
              <a:tabLst>
                <a:tab pos="1793875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Name	Size</a:t>
            </a:r>
            <a:endParaRPr sz="2000">
              <a:latin typeface="Tahoma"/>
              <a:cs typeface="Tahoma"/>
            </a:endParaRPr>
          </a:p>
          <a:p>
            <a:pPr marL="233045" marR="6350">
              <a:lnSpc>
                <a:spcPct val="120000"/>
              </a:lnSpc>
              <a:tabLst>
                <a:tab pos="1766570" algn="l"/>
                <a:tab pos="191008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area	1x1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 circle_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len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		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1x1</a:t>
            </a:r>
            <a:endParaRPr sz="2000">
              <a:latin typeface="Tahoma"/>
              <a:cs typeface="Tahoma"/>
            </a:endParaRPr>
          </a:p>
          <a:p>
            <a:pPr marL="233045">
              <a:lnSpc>
                <a:spcPct val="100000"/>
              </a:lnSpc>
              <a:spcBef>
                <a:spcPts val="480"/>
              </a:spcBef>
              <a:tabLst>
                <a:tab pos="1843405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radius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	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1x1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2726" y="2356103"/>
            <a:ext cx="975994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spc="-1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dius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99338" y="3618483"/>
            <a:ext cx="2542540" cy="1407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6586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	Class</a:t>
            </a:r>
            <a:endParaRPr sz="2000">
              <a:latin typeface="Tahoma"/>
              <a:cs typeface="Tahoma"/>
            </a:endParaRPr>
          </a:p>
          <a:p>
            <a:pPr marL="314960">
              <a:lnSpc>
                <a:spcPct val="100000"/>
              </a:lnSpc>
              <a:spcBef>
                <a:spcPts val="480"/>
              </a:spcBef>
              <a:tabLst>
                <a:tab pos="77470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d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ouble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ay</a:t>
            </a:r>
            <a:endParaRPr sz="2000">
              <a:latin typeface="Tahoma"/>
              <a:cs typeface="Tahoma"/>
            </a:endParaRPr>
          </a:p>
          <a:p>
            <a:pPr marL="458470">
              <a:lnSpc>
                <a:spcPct val="100000"/>
              </a:lnSpc>
              <a:spcBef>
                <a:spcPts val="480"/>
              </a:spcBef>
              <a:tabLst>
                <a:tab pos="918844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doub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l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e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ay</a:t>
            </a:r>
            <a:endParaRPr sz="2000">
              <a:latin typeface="Tahoma"/>
              <a:cs typeface="Tahoma"/>
            </a:endParaRPr>
          </a:p>
          <a:p>
            <a:pPr marL="391160">
              <a:lnSpc>
                <a:spcPct val="100000"/>
              </a:lnSpc>
              <a:spcBef>
                <a:spcPts val="480"/>
              </a:spcBef>
              <a:tabLst>
                <a:tab pos="85090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d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ouble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ay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7391" y="5081778"/>
            <a:ext cx="515937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Gr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nd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total is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3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elements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us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i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ng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24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22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z="3200" spc="9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36040"/>
            <a:ext cx="2990215" cy="3444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&gt;&gt;clear</a:t>
            </a:r>
            <a:r>
              <a:rPr sz="2600" b="1" spc="-4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radius</a:t>
            </a:r>
            <a:endParaRPr sz="2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&gt;&gt;who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0"/>
              </a:spcBef>
            </a:pPr>
            <a:endParaRPr sz="600"/>
          </a:p>
          <a:p>
            <a:pPr marL="85090" marR="6350">
              <a:lnSpc>
                <a:spcPct val="100000"/>
              </a:lnSpc>
              <a:tabLst>
                <a:tab pos="1920239" algn="l"/>
              </a:tabLst>
            </a:pP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4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v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riables</a:t>
            </a:r>
            <a:r>
              <a:rPr sz="24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e: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circle_len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	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ea</a:t>
            </a:r>
            <a:endParaRPr sz="2400">
              <a:latin typeface="Tahoma"/>
              <a:cs typeface="Tahoma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35"/>
              </a:spcBef>
            </a:pPr>
            <a:endParaRPr sz="1200"/>
          </a:p>
          <a:p>
            <a:pPr marL="17145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&gt;&gt;clear</a:t>
            </a:r>
            <a:r>
              <a:rPr sz="2600" b="1" spc="-4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600" b="1" spc="-65" dirty="0">
                <a:solidFill>
                  <a:srgbClr val="4D009A"/>
                </a:solidFill>
                <a:latin typeface="Times New Roman"/>
                <a:cs typeface="Times New Roman"/>
              </a:rPr>
              <a:t>r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ea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7145">
              <a:lnSpc>
                <a:spcPct val="100000"/>
              </a:lnSpc>
            </a:pP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&gt;&gt;wh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o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s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53"/>
              </a:spcBef>
            </a:pPr>
            <a:endParaRPr sz="1100"/>
          </a:p>
          <a:p>
            <a:pPr marL="17145">
              <a:lnSpc>
                <a:spcPct val="100000"/>
              </a:lnSpc>
            </a:pP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Your</a:t>
            </a:r>
            <a:r>
              <a:rPr sz="24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v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riables</a:t>
            </a:r>
            <a:r>
              <a:rPr sz="24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400" b="1" spc="-15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400" b="1" spc="-25" dirty="0">
                <a:solidFill>
                  <a:srgbClr val="003300"/>
                </a:solidFill>
                <a:latin typeface="Tahoma"/>
                <a:cs typeface="Tahoma"/>
              </a:rPr>
              <a:t>r</a:t>
            </a:r>
            <a:r>
              <a:rPr sz="2400" b="1" dirty="0">
                <a:solidFill>
                  <a:srgbClr val="003300"/>
                </a:solidFill>
                <a:latin typeface="Tahoma"/>
                <a:cs typeface="Tahoma"/>
              </a:rPr>
              <a:t>e: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6189" y="4776470"/>
            <a:ext cx="1408430" cy="737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1925" marR="6350" indent="-149860">
              <a:lnSpc>
                <a:spcPct val="12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Name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 circle_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len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76184" y="4837429"/>
            <a:ext cx="695325" cy="676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Size</a:t>
            </a:r>
            <a:endParaRPr sz="2000">
              <a:latin typeface="Tahoma"/>
              <a:cs typeface="Tahoma"/>
            </a:endParaRPr>
          </a:p>
          <a:p>
            <a:pPr marL="205104">
              <a:lnSpc>
                <a:spcPct val="100000"/>
              </a:lnSpc>
              <a:spcBef>
                <a:spcPts val="480"/>
              </a:spcBef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1x1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88136" y="4837429"/>
            <a:ext cx="2546350" cy="676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4234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	C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l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ass</a:t>
            </a:r>
            <a:endParaRPr sz="2000">
              <a:latin typeface="Tahoma"/>
              <a:cs typeface="Tahoma"/>
            </a:endParaRPr>
          </a:p>
          <a:p>
            <a:pPr marL="534670">
              <a:lnSpc>
                <a:spcPct val="100000"/>
              </a:lnSpc>
              <a:spcBef>
                <a:spcPts val="480"/>
              </a:spcBef>
              <a:tabLst>
                <a:tab pos="920750" algn="l"/>
              </a:tabLst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	d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o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uble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array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6189" y="5569203"/>
            <a:ext cx="4998085" cy="310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Gr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a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nd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0" dirty="0">
                <a:solidFill>
                  <a:srgbClr val="003300"/>
                </a:solidFill>
                <a:latin typeface="Tahoma"/>
                <a:cs typeface="Tahoma"/>
              </a:rPr>
              <a:t>total is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1</a:t>
            </a:r>
            <a:r>
              <a:rPr sz="2000" b="1" spc="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elements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us</a:t>
            </a:r>
            <a:r>
              <a:rPr sz="2000" b="1" spc="-20" dirty="0">
                <a:solidFill>
                  <a:srgbClr val="003300"/>
                </a:solidFill>
                <a:latin typeface="Tahoma"/>
                <a:cs typeface="Tahoma"/>
              </a:rPr>
              <a:t>i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ng</a:t>
            </a:r>
            <a:r>
              <a:rPr sz="2000" b="1" spc="-5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8</a:t>
            </a:r>
            <a:r>
              <a:rPr sz="2000" b="1" dirty="0">
                <a:solidFill>
                  <a:srgbClr val="003300"/>
                </a:solidFill>
                <a:latin typeface="Tahoma"/>
                <a:cs typeface="Tahoma"/>
              </a:rPr>
              <a:t> </a:t>
            </a:r>
            <a:r>
              <a:rPr sz="2000" b="1" spc="-15" dirty="0">
                <a:solidFill>
                  <a:srgbClr val="003300"/>
                </a:solidFill>
                <a:latin typeface="Tahoma"/>
                <a:cs typeface="Tahoma"/>
              </a:rPr>
              <a:t>bytes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6989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-285" dirty="0">
                <a:solidFill>
                  <a:srgbClr val="4D009A"/>
                </a:solidFill>
                <a:latin typeface="Arial"/>
                <a:cs typeface="Arial"/>
              </a:rPr>
              <a:t>2.2</a:t>
            </a:r>
            <a:r>
              <a:rPr spc="-11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pc="8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9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9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726"/>
            <a:ext cx="7169150" cy="2073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显示格式设置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003300" marR="6350" indent="-5334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缺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省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显示格式：简洁的短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（</a:t>
            </a:r>
            <a:r>
              <a:rPr sz="2400" spc="-110" dirty="0">
                <a:solidFill>
                  <a:srgbClr val="0000FF"/>
                </a:solidFill>
                <a:latin typeface="Arial"/>
                <a:cs typeface="Arial"/>
              </a:rPr>
              <a:t>short</a:t>
            </a:r>
            <a:r>
              <a:rPr sz="2400" spc="-8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spc="-270" dirty="0">
                <a:solidFill>
                  <a:srgbClr val="0000FF"/>
                </a:solidFill>
                <a:latin typeface="Arial"/>
                <a:cs typeface="Arial"/>
              </a:rPr>
              <a:t>g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400" spc="-210" dirty="0">
                <a:solidFill>
                  <a:srgbClr val="0000FF"/>
                </a:solidFill>
                <a:latin typeface="Arial"/>
                <a:cs typeface="Arial"/>
              </a:rPr>
              <a:t>7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位有效数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字）格式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1002665" algn="l"/>
                <a:tab pos="500761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窗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口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命令及语法格式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：</a:t>
            </a:r>
            <a:r>
              <a:rPr sz="2400" spc="-95" dirty="0">
                <a:solidFill>
                  <a:srgbClr val="0000FF"/>
                </a:solidFill>
                <a:latin typeface="Arial"/>
                <a:cs typeface="Arial"/>
              </a:rPr>
              <a:t>format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显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格式关键字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003300">
              <a:lnSpc>
                <a:spcPct val="100000"/>
              </a:lnSpc>
              <a:tabLst>
                <a:tab pos="3237865" algn="l"/>
              </a:tabLst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如：</a:t>
            </a:r>
            <a:r>
              <a:rPr sz="2400" spc="-10" dirty="0">
                <a:solidFill>
                  <a:srgbClr val="0000FF"/>
                </a:solidFill>
                <a:latin typeface="Arial"/>
                <a:cs typeface="Arial"/>
              </a:rPr>
              <a:t>for</a:t>
            </a:r>
            <a:r>
              <a:rPr sz="2400" spc="-160" dirty="0">
                <a:solidFill>
                  <a:srgbClr val="0000FF"/>
                </a:solidFill>
                <a:latin typeface="Arial"/>
                <a:cs typeface="Arial"/>
              </a:rPr>
              <a:t>mat</a:t>
            </a:r>
            <a:r>
              <a:rPr sz="2400" spc="-95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spc="1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400" spc="-120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2400" spc="-114" dirty="0">
                <a:solidFill>
                  <a:srgbClr val="0000FF"/>
                </a:solidFill>
                <a:latin typeface="Arial"/>
                <a:cs typeface="Arial"/>
              </a:rPr>
              <a:t>n</a:t>
            </a:r>
            <a:r>
              <a:rPr sz="2400" spc="-270" dirty="0">
                <a:solidFill>
                  <a:srgbClr val="0000FF"/>
                </a:solidFill>
                <a:latin typeface="Arial"/>
                <a:cs typeface="Arial"/>
              </a:rPr>
              <a:t>g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	</a:t>
            </a:r>
            <a:r>
              <a:rPr sz="2400" spc="-235" dirty="0">
                <a:solidFill>
                  <a:srgbClr val="008000"/>
                </a:solidFill>
                <a:latin typeface="Arial"/>
                <a:cs typeface="Arial"/>
              </a:rPr>
              <a:t>%</a:t>
            </a:r>
            <a:r>
              <a:rPr sz="2400" spc="-145" dirty="0">
                <a:solidFill>
                  <a:srgbClr val="008000"/>
                </a:solidFill>
                <a:latin typeface="Arial"/>
                <a:cs typeface="Arial"/>
              </a:rPr>
              <a:t>1</a:t>
            </a:r>
            <a:r>
              <a:rPr sz="2400" spc="-204" dirty="0">
                <a:solidFill>
                  <a:srgbClr val="008000"/>
                </a:solidFill>
                <a:latin typeface="Arial"/>
                <a:cs typeface="Arial"/>
              </a:rPr>
              <a:t>5</a:t>
            </a:r>
            <a:r>
              <a:rPr sz="2400" spc="-5" dirty="0">
                <a:solidFill>
                  <a:srgbClr val="008000"/>
                </a:solidFill>
                <a:latin typeface="Microsoft JhengHei"/>
                <a:cs typeface="Microsoft JhengHei"/>
              </a:rPr>
              <a:t>位数字显示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6989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-285" dirty="0">
                <a:solidFill>
                  <a:srgbClr val="4D009A"/>
                </a:solidFill>
                <a:latin typeface="Arial"/>
                <a:cs typeface="Arial"/>
              </a:rPr>
              <a:t>2.2</a:t>
            </a:r>
            <a:r>
              <a:rPr spc="-11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命令窗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口</a:t>
            </a:r>
            <a:r>
              <a:rPr spc="8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9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29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8490" y="1341628"/>
            <a:ext cx="2465070" cy="3683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常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见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通用命令</a:t>
            </a:r>
            <a:endParaRPr sz="2400">
              <a:latin typeface="Microsoft JhengHei"/>
              <a:cs typeface="Microsoft JhengHei"/>
            </a:endParaRPr>
          </a:p>
          <a:p>
            <a:pPr marL="469900" marR="1377315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命令 </a:t>
            </a:r>
            <a:r>
              <a:rPr sz="2400" spc="-135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sz="2400" spc="-50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400" spc="-204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sz="2400" spc="-114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spc="-135" dirty="0">
                <a:solidFill>
                  <a:srgbClr val="0000FF"/>
                </a:solidFill>
                <a:latin typeface="Arial"/>
                <a:cs typeface="Arial"/>
              </a:rPr>
              <a:t>c</a:t>
            </a:r>
            <a:r>
              <a:rPr sz="2400" spc="-50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400" spc="-235" dirty="0">
                <a:solidFill>
                  <a:srgbClr val="0000FF"/>
                </a:solidFill>
                <a:latin typeface="Arial"/>
                <a:cs typeface="Arial"/>
              </a:rPr>
              <a:t>ear</a:t>
            </a:r>
            <a:endParaRPr sz="2400">
              <a:latin typeface="Arial"/>
              <a:cs typeface="Arial"/>
            </a:endParaRPr>
          </a:p>
          <a:p>
            <a:pPr marL="469900" marR="541020">
              <a:lnSpc>
                <a:spcPct val="100000"/>
              </a:lnSpc>
            </a:pPr>
            <a:r>
              <a:rPr sz="2400" spc="-140" dirty="0">
                <a:solidFill>
                  <a:srgbClr val="0000FF"/>
                </a:solidFill>
                <a:latin typeface="Arial"/>
                <a:cs typeface="Arial"/>
              </a:rPr>
              <a:t>w</a:t>
            </a:r>
            <a:r>
              <a:rPr sz="2400" spc="-120" dirty="0">
                <a:solidFill>
                  <a:srgbClr val="0000FF"/>
                </a:solidFill>
                <a:latin typeface="Arial"/>
                <a:cs typeface="Arial"/>
              </a:rPr>
              <a:t>h</a:t>
            </a:r>
            <a:r>
              <a:rPr sz="2400" spc="-105" dirty="0">
                <a:solidFill>
                  <a:srgbClr val="0000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400" spc="-185" dirty="0">
                <a:solidFill>
                  <a:srgbClr val="0000FF"/>
                </a:solidFill>
                <a:latin typeface="Arial"/>
                <a:cs typeface="Arial"/>
              </a:rPr>
              <a:t>whos</a:t>
            </a:r>
            <a:r>
              <a:rPr sz="2400" spc="-9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spc="-95" dirty="0">
                <a:solidFill>
                  <a:srgbClr val="0000FF"/>
                </a:solidFill>
                <a:latin typeface="Arial"/>
                <a:cs typeface="Arial"/>
              </a:rPr>
              <a:t>d</a:t>
            </a:r>
            <a:r>
              <a:rPr sz="2400" spc="-3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endParaRPr sz="2400">
              <a:latin typeface="Arial"/>
              <a:cs typeface="Arial"/>
            </a:endParaRPr>
          </a:p>
          <a:p>
            <a:pPr marL="469900" marR="1489075">
              <a:lnSpc>
                <a:spcPct val="100000"/>
              </a:lnSpc>
            </a:pPr>
            <a:r>
              <a:rPr sz="2400" spc="-175" dirty="0">
                <a:solidFill>
                  <a:srgbClr val="0000FF"/>
                </a:solidFill>
                <a:latin typeface="Arial"/>
                <a:cs typeface="Arial"/>
              </a:rPr>
              <a:t>cd</a:t>
            </a:r>
            <a:r>
              <a:rPr sz="2400" spc="-9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2400" spc="30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2400" spc="-220" dirty="0">
                <a:solidFill>
                  <a:srgbClr val="0000FF"/>
                </a:solidFill>
                <a:latin typeface="Arial"/>
                <a:cs typeface="Arial"/>
              </a:rPr>
              <a:t>ype</a:t>
            </a:r>
            <a:endParaRPr sz="2400">
              <a:latin typeface="Arial"/>
              <a:cs typeface="Arial"/>
            </a:endParaRPr>
          </a:p>
          <a:p>
            <a:pPr marL="469900" marR="737870">
              <a:lnSpc>
                <a:spcPct val="100000"/>
              </a:lnSpc>
            </a:pPr>
            <a:r>
              <a:rPr sz="2400" spc="-229" dirty="0">
                <a:solidFill>
                  <a:srgbClr val="0000FF"/>
                </a:solidFill>
                <a:latin typeface="Arial"/>
                <a:cs typeface="Arial"/>
              </a:rPr>
              <a:t>h</a:t>
            </a:r>
            <a:r>
              <a:rPr sz="2400" spc="-220" dirty="0">
                <a:solidFill>
                  <a:srgbClr val="0000FF"/>
                </a:solidFill>
                <a:latin typeface="Arial"/>
                <a:cs typeface="Arial"/>
              </a:rPr>
              <a:t>e</a:t>
            </a:r>
            <a:r>
              <a:rPr sz="2400" spc="1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400" spc="-114" dirty="0">
                <a:solidFill>
                  <a:srgbClr val="0000FF"/>
                </a:solidFill>
                <a:latin typeface="Arial"/>
                <a:cs typeface="Arial"/>
              </a:rPr>
              <a:t>p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400" spc="-155" dirty="0">
                <a:solidFill>
                  <a:srgbClr val="0000FF"/>
                </a:solidFill>
                <a:latin typeface="Arial"/>
                <a:cs typeface="Arial"/>
              </a:rPr>
              <a:t>doc</a:t>
            </a:r>
            <a:r>
              <a:rPr sz="2400" spc="-120" dirty="0">
                <a:solidFill>
                  <a:srgbClr val="0000FF"/>
                </a:solidFill>
                <a:latin typeface="Arial"/>
                <a:cs typeface="Arial"/>
              </a:rPr>
              <a:t> q</a:t>
            </a:r>
            <a:r>
              <a:rPr sz="2400" spc="-160" dirty="0">
                <a:solidFill>
                  <a:srgbClr val="0000FF"/>
                </a:solidFill>
                <a:latin typeface="Arial"/>
                <a:cs typeface="Arial"/>
              </a:rPr>
              <a:t>u</a:t>
            </a:r>
            <a:r>
              <a:rPr sz="2400" spc="20" dirty="0">
                <a:solidFill>
                  <a:srgbClr val="0000FF"/>
                </a:solidFill>
                <a:latin typeface="Arial"/>
                <a:cs typeface="Arial"/>
              </a:rPr>
              <a:t>i</a:t>
            </a:r>
            <a:r>
              <a:rPr sz="2400" spc="30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400" spc="-105" dirty="0">
                <a:solidFill>
                  <a:srgbClr val="0000FF"/>
                </a:solidFill>
                <a:latin typeface="Arial"/>
                <a:cs typeface="Arial"/>
              </a:rPr>
              <a:t>exit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73709" rIns="0" bIns="0" rtlCol="0">
            <a:spAutoFit/>
          </a:bodyPr>
          <a:lstStyle/>
          <a:p>
            <a:pPr marL="2893060" marR="711200" indent="9144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含义 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清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命令窗口的显示内容 清除</a:t>
            </a:r>
            <a:r>
              <a:rPr sz="2400" spc="-135" dirty="0">
                <a:solidFill>
                  <a:srgbClr val="0000FF"/>
                </a:solidFill>
                <a:latin typeface="Arial"/>
                <a:cs typeface="Arial"/>
              </a:rPr>
              <a:t>Matlab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工作空间中保存的变量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显示</a:t>
            </a:r>
            <a:r>
              <a:rPr sz="2400" spc="-220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400" spc="-145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400" spc="-110" dirty="0">
                <a:solidFill>
                  <a:srgbClr val="0000FF"/>
                </a:solidFill>
                <a:latin typeface="Arial"/>
                <a:cs typeface="Arial"/>
              </a:rPr>
              <a:t>tlab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工作空间中的变量信息</a:t>
            </a:r>
            <a:endParaRPr sz="2400">
              <a:latin typeface="Microsoft JhengHei"/>
              <a:cs typeface="Microsoft JhengHei"/>
            </a:endParaRPr>
          </a:p>
          <a:p>
            <a:pPr marL="2893060" marR="6350" indent="635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显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当前工作目录的文件和子目录清单 显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或设置当前工作目录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显示指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定</a:t>
            </a:r>
            <a:r>
              <a:rPr sz="2400" spc="-16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文件的内容</a:t>
            </a:r>
            <a:endParaRPr sz="2400">
              <a:latin typeface="Microsoft JhengHei"/>
              <a:cs typeface="Microsoft JhengHei"/>
            </a:endParaRPr>
          </a:p>
          <a:p>
            <a:pPr marL="2893060" marR="259842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获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取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在线帮助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关闭</a:t>
            </a:r>
            <a:r>
              <a:rPr sz="2400" spc="530" dirty="0">
                <a:solidFill>
                  <a:srgbClr val="0000FF"/>
                </a:solidFill>
                <a:latin typeface="Arial"/>
                <a:cs typeface="Arial"/>
              </a:rPr>
              <a:t>/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退出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MAT</a:t>
            </a:r>
            <a:r>
              <a:rPr sz="2400" spc="5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400" spc="-45" dirty="0">
                <a:solidFill>
                  <a:srgbClr val="0000FF"/>
                </a:solidFill>
                <a:latin typeface="Arial"/>
                <a:cs typeface="Arial"/>
              </a:rPr>
              <a:t>LB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352552"/>
            <a:ext cx="2730500" cy="568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83919" algn="l"/>
              </a:tabLst>
            </a:pPr>
            <a:r>
              <a:rPr sz="3600" spc="-285" dirty="0">
                <a:solidFill>
                  <a:srgbClr val="4D009A"/>
                </a:solidFill>
                <a:latin typeface="Arial"/>
                <a:cs typeface="Arial"/>
              </a:rPr>
              <a:t>2.3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工作空间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61185"/>
            <a:ext cx="7236459" cy="3263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看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作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空间内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存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变量，可以</a:t>
            </a:r>
            <a:r>
              <a:rPr sz="26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由</a:t>
            </a:r>
            <a:r>
              <a:rPr sz="2600" spc="-145" dirty="0">
                <a:solidFill>
                  <a:srgbClr val="4D009A"/>
                </a:solidFill>
                <a:latin typeface="Arial"/>
                <a:cs typeface="Arial"/>
              </a:rPr>
              <a:t>who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2600" spc="-155" dirty="0">
                <a:solidFill>
                  <a:srgbClr val="4D009A"/>
                </a:solidFill>
                <a:latin typeface="Arial"/>
                <a:cs typeface="Arial"/>
              </a:rPr>
              <a:t>w</a:t>
            </a:r>
            <a:r>
              <a:rPr sz="2600" spc="-114" dirty="0">
                <a:solidFill>
                  <a:srgbClr val="4D009A"/>
                </a:solidFill>
                <a:latin typeface="Arial"/>
                <a:cs typeface="Arial"/>
              </a:rPr>
              <a:t>h</a:t>
            </a:r>
            <a:r>
              <a:rPr sz="2600" spc="-250" dirty="0">
                <a:solidFill>
                  <a:srgbClr val="4D009A"/>
                </a:solidFill>
                <a:latin typeface="Arial"/>
                <a:cs typeface="Arial"/>
              </a:rPr>
              <a:t>os</a:t>
            </a:r>
            <a:r>
              <a:rPr sz="2600" spc="-9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命名新变量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修改变量名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删除变量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5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绘图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保存变量数据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600" spc="-2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装入数据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067555" y="2565654"/>
            <a:ext cx="4392167" cy="3031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54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历史窗口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8068" y="1382521"/>
            <a:ext cx="7630795" cy="4700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895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历史窗口：</a:t>
            </a:r>
            <a:endParaRPr sz="2600">
              <a:latin typeface="Microsoft JhengHei"/>
              <a:cs typeface="Microsoft JhengHei"/>
            </a:endParaRPr>
          </a:p>
          <a:p>
            <a:pPr marL="506095" marR="3839845" algn="just">
              <a:lnSpc>
                <a:spcPct val="100000"/>
              </a:lnSpc>
              <a:spcBef>
                <a:spcPts val="315"/>
              </a:spcBef>
            </a:pPr>
            <a:r>
              <a:rPr sz="2400" spc="-10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首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先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记录每次启动</a:t>
            </a:r>
            <a:r>
              <a:rPr sz="24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时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间</a:t>
            </a:r>
            <a:endParaRPr sz="2400">
              <a:latin typeface="Microsoft JhengHei"/>
              <a:cs typeface="Microsoft JhengHei"/>
            </a:endParaRPr>
          </a:p>
          <a:p>
            <a:pPr marL="506095" marR="715645" algn="just">
              <a:lnSpc>
                <a:spcPct val="110000"/>
              </a:lnSpc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并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记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录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在命令窗口输入命令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，此次运行期间， 输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入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的所有命令被记录为一组，并以此次启动时 间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标志。</a:t>
            </a:r>
            <a:endParaRPr sz="2400">
              <a:latin typeface="Microsoft JhengHei"/>
              <a:cs typeface="Microsoft JhengHei"/>
            </a:endParaRPr>
          </a:p>
          <a:p>
            <a:pPr marL="48895">
              <a:lnSpc>
                <a:spcPct val="100000"/>
              </a:lnSpc>
              <a:spcBef>
                <a:spcPts val="285"/>
              </a:spcBef>
            </a:pPr>
            <a:r>
              <a:rPr sz="26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使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用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历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史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窗口：</a:t>
            </a:r>
            <a:endParaRPr sz="2600">
              <a:latin typeface="Microsoft JhengHei"/>
              <a:cs typeface="Microsoft JhengHei"/>
            </a:endParaRPr>
          </a:p>
          <a:p>
            <a:pPr marL="506095" marR="1704975" algn="just">
              <a:lnSpc>
                <a:spcPct val="100000"/>
              </a:lnSpc>
              <a:spcBef>
                <a:spcPts val="310"/>
              </a:spcBef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可以查看命令窗口输入过的命令或语句</a:t>
            </a:r>
            <a:endParaRPr sz="2400">
              <a:latin typeface="Microsoft JhengHei"/>
              <a:cs typeface="Microsoft JhengHei"/>
            </a:endParaRPr>
          </a:p>
          <a:p>
            <a:pPr marL="506095" marR="789940" algn="just">
              <a:lnSpc>
                <a:spcPct val="100000"/>
              </a:lnSpc>
              <a:spcBef>
                <a:spcPts val="285"/>
              </a:spcBef>
            </a:pPr>
            <a:r>
              <a:rPr sz="2400" spc="-5" dirty="0">
                <a:solidFill>
                  <a:srgbClr val="0000FF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可以选择一条或多条命令执行拷贝、执行、创</a:t>
            </a:r>
            <a:endParaRPr sz="2400">
              <a:latin typeface="Microsoft JhengHei"/>
              <a:cs typeface="Microsoft JhengHei"/>
            </a:endParaRPr>
          </a:p>
          <a:p>
            <a:pPr marL="506095" marR="5337175" algn="just">
              <a:lnSpc>
                <a:spcPct val="100000"/>
              </a:lnSpc>
              <a:spcBef>
                <a:spcPts val="285"/>
              </a:spcBef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文件等。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98"/>
              </a:spcBef>
            </a:pPr>
            <a:endParaRPr sz="1200"/>
          </a:p>
          <a:p>
            <a:pPr marL="12700" marR="635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要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清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除历史记录，可以选</a:t>
            </a:r>
            <a:r>
              <a:rPr sz="24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择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Edi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菜单中的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Clear</a:t>
            </a:r>
            <a:r>
              <a:rPr sz="2400" b="1" spc="-7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Command History</a:t>
            </a:r>
            <a:r>
              <a:rPr sz="24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命令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598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325" dirty="0">
                <a:solidFill>
                  <a:srgbClr val="4D009A"/>
                </a:solidFill>
                <a:latin typeface="Arial"/>
                <a:cs typeface="Arial"/>
              </a:rPr>
              <a:t>2</a:t>
            </a:r>
            <a:r>
              <a:rPr sz="3200" spc="-160" dirty="0">
                <a:solidFill>
                  <a:srgbClr val="4D009A"/>
                </a:solidFill>
                <a:latin typeface="Arial"/>
                <a:cs typeface="Arial"/>
              </a:rPr>
              <a:t>.</a:t>
            </a:r>
            <a:r>
              <a:rPr sz="3200" spc="-285" dirty="0">
                <a:solidFill>
                  <a:srgbClr val="4D009A"/>
                </a:solidFill>
                <a:latin typeface="Arial"/>
                <a:cs typeface="Arial"/>
              </a:rPr>
              <a:t>5</a:t>
            </a:r>
            <a:r>
              <a:rPr sz="3200" spc="-10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当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前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目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录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窗口和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搜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索路径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350009"/>
            <a:ext cx="7951470" cy="274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当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前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目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录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窗口</a:t>
            </a:r>
            <a:r>
              <a:rPr sz="26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：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指</a:t>
            </a: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Mat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lab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运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时的工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作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目录。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34"/>
              </a:spcBef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只有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当前目录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和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搜索路径下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的文件、函数才可以被</a:t>
            </a:r>
            <a:endParaRPr sz="2400">
              <a:latin typeface="Microsoft JhengHei"/>
              <a:cs typeface="Microsoft JhengHei"/>
            </a:endParaRPr>
          </a:p>
          <a:p>
            <a:pPr marL="622300">
              <a:lnSpc>
                <a:spcPct val="100000"/>
              </a:lnSpc>
              <a:spcBef>
                <a:spcPts val="430"/>
              </a:spcBef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运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行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和调用。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9"/>
              </a:spcBef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如果没有特殊指明，数据文件也将存放</a:t>
            </a:r>
            <a:r>
              <a:rPr sz="24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当前目录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下；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622300" marR="307340" indent="-609600">
              <a:lnSpc>
                <a:spcPct val="114999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用户可以将自己的工作目录设置成当前目录，从而使 得所有操作都在当前目录中进行。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47622" y="4167378"/>
            <a:ext cx="2800350" cy="2076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56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1123949"/>
            <a:ext cx="7660005" cy="9378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14999"/>
              </a:lnSpc>
            </a:pP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搜索路径：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指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Matla</a:t>
            </a: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执行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过程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中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对变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、函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和文件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 进行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搜</a:t>
            </a:r>
            <a:r>
              <a:rPr sz="26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索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的路径。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2111755"/>
            <a:ext cx="7095490" cy="866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14999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Fil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菜单中选择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Set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Pat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h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命令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或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命令窗口输入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pathtoo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令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现搜索路径设置对话框：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76755" y="2924555"/>
            <a:ext cx="3889248" cy="30952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875273" y="4742251"/>
            <a:ext cx="3073400" cy="766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01299"/>
              </a:lnSpc>
            </a:pP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！修改完搜索路径后， 需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要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进行保存。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57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357123"/>
            <a:ext cx="3571240" cy="5810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812165" algn="l"/>
              </a:tabLst>
            </a:pPr>
            <a:r>
              <a:rPr sz="3600" b="1" dirty="0">
                <a:solidFill>
                  <a:srgbClr val="4D009A"/>
                </a:solidFill>
                <a:latin typeface="Times New Roman"/>
                <a:cs typeface="Times New Roman"/>
              </a:rPr>
              <a:t>2.6	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获</a:t>
            </a:r>
            <a:r>
              <a:rPr sz="3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取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在线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帮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助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15796"/>
            <a:ext cx="7771765" cy="40227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b="1" dirty="0">
                <a:solidFill>
                  <a:srgbClr val="4D009A"/>
                </a:solidFill>
                <a:latin typeface="Times New Roman"/>
                <a:cs typeface="Times New Roman"/>
              </a:rPr>
              <a:t>M</a:t>
            </a:r>
            <a:r>
              <a:rPr sz="2800" b="1" spc="-215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4D009A"/>
                </a:solidFill>
                <a:latin typeface="Times New Roman"/>
                <a:cs typeface="Times New Roman"/>
              </a:rPr>
              <a:t>TLA</a:t>
            </a:r>
            <a:r>
              <a:rPr sz="28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提供的帮助信息有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两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类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43"/>
              </a:spcBef>
            </a:pPr>
            <a:endParaRPr sz="13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简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单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纯文本帮助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信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息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44"/>
              </a:spcBef>
            </a:pPr>
            <a:endParaRPr sz="13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help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45"/>
              </a:spcBef>
              <a:buClr>
                <a:srgbClr val="4D009A"/>
              </a:buClr>
              <a:buFont typeface="Wingdings"/>
              <a:buChar char=""/>
            </a:pPr>
            <a:endParaRPr sz="13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loo</a:t>
            </a:r>
            <a:r>
              <a:rPr sz="2800" b="1" spc="5" dirty="0">
                <a:solidFill>
                  <a:srgbClr val="008000"/>
                </a:solidFill>
                <a:latin typeface="Times New Roman"/>
                <a:cs typeface="Times New Roman"/>
              </a:rPr>
              <a:t>k</a:t>
            </a:r>
            <a:r>
              <a:rPr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fo</a:t>
            </a:r>
            <a:r>
              <a:rPr sz="2800" b="1" spc="5" dirty="0">
                <a:solidFill>
                  <a:srgbClr val="008000"/>
                </a:solidFill>
                <a:latin typeface="Times New Roman"/>
                <a:cs typeface="Times New Roman"/>
              </a:rPr>
              <a:t>r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（条件比较宽松</a:t>
            </a:r>
            <a:r>
              <a:rPr sz="28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）</a:t>
            </a:r>
            <a:r>
              <a:rPr sz="2800" dirty="0">
                <a:solidFill>
                  <a:srgbClr val="008000"/>
                </a:solidFill>
                <a:latin typeface="Microsoft JhengHei"/>
                <a:cs typeface="Microsoft JhengHei"/>
              </a:rPr>
              <a:t>例：</a:t>
            </a:r>
            <a:r>
              <a:rPr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inver</a:t>
            </a:r>
            <a:r>
              <a:rPr sz="2800" b="1" spc="-15" dirty="0">
                <a:solidFill>
                  <a:srgbClr val="008000"/>
                </a:solidFill>
                <a:latin typeface="Times New Roman"/>
                <a:cs typeface="Times New Roman"/>
              </a:rPr>
              <a:t>s</a:t>
            </a:r>
            <a:r>
              <a:rPr sz="2800" b="1" dirty="0">
                <a:solidFill>
                  <a:srgbClr val="008000"/>
                </a:solidFill>
                <a:latin typeface="Times New Roman"/>
                <a:cs typeface="Times New Roman"/>
              </a:rPr>
              <a:t>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44"/>
              </a:spcBef>
              <a:buClr>
                <a:srgbClr val="4D009A"/>
              </a:buClr>
              <a:buFont typeface="Wingdings"/>
              <a:buChar char=""/>
            </a:pPr>
            <a:endParaRPr sz="13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窗口式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综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合帮助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信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息（文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字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、公式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图形）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43"/>
              </a:spcBef>
            </a:pPr>
            <a:endParaRPr sz="13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800" b="1" dirty="0">
                <a:solidFill>
                  <a:srgbClr val="4D009A"/>
                </a:solidFill>
                <a:latin typeface="Times New Roman"/>
                <a:cs typeface="Times New Roman"/>
              </a:rPr>
              <a:t>doc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44"/>
              </a:spcBef>
              <a:buClr>
                <a:srgbClr val="4D009A"/>
              </a:buClr>
              <a:buFont typeface="Wingdings"/>
              <a:buChar char=""/>
            </a:pPr>
            <a:endParaRPr sz="13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800" b="1" dirty="0">
                <a:solidFill>
                  <a:srgbClr val="4D009A"/>
                </a:solidFill>
                <a:latin typeface="Times New Roman"/>
                <a:cs typeface="Times New Roman"/>
              </a:rPr>
              <a:t>helpwin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【</a:t>
            </a:r>
            <a:r>
              <a:rPr dirty="0">
                <a:latin typeface="Microsoft JhengHei"/>
                <a:cs typeface="Microsoft JhengHei"/>
              </a:rPr>
              <a:t>功</a:t>
            </a:r>
            <a:r>
              <a:rPr spc="5" dirty="0">
                <a:latin typeface="Microsoft JhengHei"/>
                <a:cs typeface="Microsoft JhengHei"/>
              </a:rPr>
              <a:t>能</a:t>
            </a:r>
            <a:r>
              <a:rPr dirty="0">
                <a:latin typeface="Microsoft JhengHei"/>
                <a:cs typeface="Microsoft JhengHei"/>
              </a:rPr>
              <a:t>演</a:t>
            </a:r>
            <a:r>
              <a:rPr spc="5" dirty="0">
                <a:latin typeface="Microsoft JhengHei"/>
                <a:cs typeface="Microsoft JhengHei"/>
              </a:rPr>
              <a:t>示</a:t>
            </a:r>
            <a:r>
              <a:rPr spc="-85" dirty="0">
                <a:latin typeface="Arial"/>
                <a:cs typeface="Arial"/>
              </a:rPr>
              <a:t>-</a:t>
            </a:r>
            <a:r>
              <a:rPr spc="-330" dirty="0">
                <a:latin typeface="Arial"/>
                <a:cs typeface="Arial"/>
              </a:rPr>
              <a:t>1</a:t>
            </a:r>
            <a:r>
              <a:rPr dirty="0">
                <a:latin typeface="Microsoft JhengHei"/>
                <a:cs typeface="Microsoft JhengHei"/>
              </a:rPr>
              <a:t>】求方程的根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59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29009"/>
            <a:ext cx="5895975" cy="442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235075" algn="l"/>
              </a:tabLst>
            </a:pPr>
            <a:r>
              <a:rPr sz="4200" spc="7" baseline="-4960" dirty="0">
                <a:solidFill>
                  <a:srgbClr val="4D009A"/>
                </a:solidFill>
                <a:latin typeface="Microsoft JhengHei"/>
                <a:cs typeface="Microsoft JhengHei"/>
              </a:rPr>
              <a:t>求方</a:t>
            </a:r>
            <a:r>
              <a:rPr sz="4200" baseline="-4960" dirty="0">
                <a:solidFill>
                  <a:srgbClr val="4D009A"/>
                </a:solidFill>
                <a:latin typeface="Microsoft JhengHei"/>
                <a:cs typeface="Microsoft JhengHei"/>
              </a:rPr>
              <a:t>程	</a:t>
            </a:r>
            <a:r>
              <a:rPr sz="2850" b="1" spc="250" dirty="0">
                <a:latin typeface="Times New Roman"/>
                <a:cs typeface="Times New Roman"/>
              </a:rPr>
              <a:t>2</a:t>
            </a:r>
            <a:r>
              <a:rPr sz="2850" b="1" i="1" spc="150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5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52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</a:t>
            </a:r>
            <a:r>
              <a:rPr sz="2850" spc="-135" dirty="0">
                <a:latin typeface="Times New Roman"/>
                <a:cs typeface="Times New Roman"/>
              </a:rPr>
              <a:t> </a:t>
            </a:r>
            <a:r>
              <a:rPr sz="2850" b="1" spc="250" dirty="0">
                <a:latin typeface="Times New Roman"/>
                <a:cs typeface="Times New Roman"/>
              </a:rPr>
              <a:t>3</a:t>
            </a:r>
            <a:r>
              <a:rPr sz="2850" b="1" i="1" spc="175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3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52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</a:t>
            </a:r>
            <a:r>
              <a:rPr sz="2850" spc="-135" dirty="0">
                <a:latin typeface="Times New Roman"/>
                <a:cs typeface="Times New Roman"/>
              </a:rPr>
              <a:t> </a:t>
            </a:r>
            <a:r>
              <a:rPr sz="2850" b="1" spc="-20" dirty="0">
                <a:latin typeface="Times New Roman"/>
                <a:cs typeface="Times New Roman"/>
              </a:rPr>
              <a:t>7</a:t>
            </a:r>
            <a:r>
              <a:rPr sz="2850" b="1" spc="160" dirty="0">
                <a:latin typeface="Times New Roman"/>
                <a:cs typeface="Times New Roman"/>
              </a:rPr>
              <a:t>1</a:t>
            </a:r>
            <a:r>
              <a:rPr sz="2850" b="1" i="1" spc="175" dirty="0">
                <a:latin typeface="Times New Roman"/>
                <a:cs typeface="Times New Roman"/>
              </a:rPr>
              <a:t>x</a:t>
            </a:r>
            <a:r>
              <a:rPr sz="2475" b="1" spc="7" baseline="43771" dirty="0">
                <a:latin typeface="Times New Roman"/>
                <a:cs typeface="Times New Roman"/>
              </a:rPr>
              <a:t>2</a:t>
            </a:r>
            <a:r>
              <a:rPr sz="2475" b="1" baseline="43771" dirty="0">
                <a:latin typeface="Times New Roman"/>
                <a:cs typeface="Times New Roman"/>
              </a:rPr>
              <a:t> </a:t>
            </a:r>
            <a:r>
              <a:rPr sz="2475" b="1" spc="-60" baseline="43771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</a:t>
            </a:r>
            <a:r>
              <a:rPr sz="2850" spc="-175" dirty="0">
                <a:latin typeface="Times New Roman"/>
                <a:cs typeface="Times New Roman"/>
              </a:rPr>
              <a:t> </a:t>
            </a:r>
            <a:r>
              <a:rPr sz="2850" b="1" spc="245" dirty="0">
                <a:latin typeface="Times New Roman"/>
                <a:cs typeface="Times New Roman"/>
              </a:rPr>
              <a:t>9</a:t>
            </a:r>
            <a:r>
              <a:rPr sz="2850" b="1" i="1" spc="10" dirty="0">
                <a:latin typeface="Times New Roman"/>
                <a:cs typeface="Times New Roman"/>
              </a:rPr>
              <a:t>x</a:t>
            </a:r>
            <a:r>
              <a:rPr sz="2850" b="1" i="1" spc="-120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</a:t>
            </a:r>
            <a:r>
              <a:rPr sz="2850" spc="-265" dirty="0">
                <a:latin typeface="Times New Roman"/>
                <a:cs typeface="Times New Roman"/>
              </a:rPr>
              <a:t> </a:t>
            </a:r>
            <a:r>
              <a:rPr sz="2850" b="1" spc="-20" dirty="0">
                <a:latin typeface="Times New Roman"/>
                <a:cs typeface="Times New Roman"/>
              </a:rPr>
              <a:t>1</a:t>
            </a:r>
            <a:r>
              <a:rPr sz="2850" b="1" spc="10" dirty="0">
                <a:latin typeface="Times New Roman"/>
                <a:cs typeface="Times New Roman"/>
              </a:rPr>
              <a:t>3</a:t>
            </a:r>
            <a:r>
              <a:rPr sz="2850" b="1" spc="-125" dirty="0">
                <a:latin typeface="Times New Roman"/>
                <a:cs typeface="Times New Roman"/>
              </a:rPr>
              <a:t> </a:t>
            </a:r>
            <a:r>
              <a:rPr sz="2850" spc="15" dirty="0">
                <a:latin typeface="Symbol"/>
                <a:cs typeface="Symbol"/>
              </a:rPr>
              <a:t></a:t>
            </a:r>
            <a:r>
              <a:rPr sz="2850" spc="-45" dirty="0">
                <a:latin typeface="Times New Roman"/>
                <a:cs typeface="Times New Roman"/>
              </a:rPr>
              <a:t> </a:t>
            </a:r>
            <a:r>
              <a:rPr sz="2850" b="1" spc="10" dirty="0">
                <a:latin typeface="Times New Roman"/>
                <a:cs typeface="Times New Roman"/>
              </a:rPr>
              <a:t>0</a:t>
            </a:r>
            <a:endParaRPr sz="285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95"/>
              </a:spcBef>
            </a:pPr>
            <a:endParaRPr sz="1200"/>
          </a:p>
          <a:p>
            <a:pPr marL="228600">
              <a:lnSpc>
                <a:spcPct val="100000"/>
              </a:lnSpc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p = 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2,0,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3,71,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9,13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];</a:t>
            </a:r>
            <a:r>
              <a:rPr sz="2400" spc="5" dirty="0">
                <a:solidFill>
                  <a:srgbClr val="008000"/>
                </a:solidFill>
                <a:latin typeface="微软雅黑"/>
                <a:cs typeface="微软雅黑"/>
              </a:rPr>
              <a:t>％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建立多项式系数向量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286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= </a:t>
            </a:r>
            <a:r>
              <a:rPr sz="24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oots(p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spc="5" dirty="0">
                <a:solidFill>
                  <a:srgbClr val="FF0000"/>
                </a:solidFill>
                <a:latin typeface="微软雅黑"/>
                <a:cs typeface="微软雅黑"/>
              </a:rPr>
              <a:t>；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求根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0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62484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x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0104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3.4914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85344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1.6863 + 2.6947i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85344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1.686</a:t>
            </a:r>
            <a:r>
              <a:rPr sz="2400" b="1" dirty="0">
                <a:latin typeface="Times New Roman"/>
                <a:cs typeface="Times New Roman"/>
              </a:rPr>
              <a:t>3 -</a:t>
            </a:r>
            <a:r>
              <a:rPr sz="2400" b="1" spc="-5" dirty="0">
                <a:latin typeface="Times New Roman"/>
                <a:cs typeface="Times New Roman"/>
              </a:rPr>
              <a:t> 2.6947i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85344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0.0594 + 0.4251i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85344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0.0594 -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0.4251i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3400" y="1292352"/>
            <a:ext cx="1805939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全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部根。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78408" y="1268729"/>
            <a:ext cx="2501900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Wingdings"/>
                <a:cs typeface="Wingdings"/>
              </a:rPr>
              <a:t></a:t>
            </a:r>
            <a:r>
              <a:rPr sz="2400" spc="-2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微软雅黑"/>
                <a:cs typeface="微软雅黑"/>
              </a:rPr>
              <a:t>数据结构的例子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35608" y="1996440"/>
            <a:ext cx="3085465" cy="873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buClr>
                <a:srgbClr val="0000FF"/>
              </a:buClr>
              <a:buFont typeface="Wingdings"/>
              <a:buChar char="□"/>
              <a:tabLst>
                <a:tab pos="298450" algn="l"/>
              </a:tabLst>
            </a:pP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生成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Fibona</a:t>
            </a:r>
            <a:r>
              <a:rPr sz="1800" spc="-25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spc="-10" dirty="0">
                <a:solidFill>
                  <a:srgbClr val="0000FF"/>
                </a:solidFill>
                <a:latin typeface="Tahoma"/>
                <a:cs typeface="Tahoma"/>
              </a:rPr>
              <a:t>ci</a:t>
            </a:r>
            <a:r>
              <a:rPr sz="1800" dirty="0">
                <a:solidFill>
                  <a:srgbClr val="0000FF"/>
                </a:solidFill>
                <a:latin typeface="微软雅黑"/>
                <a:cs typeface="微软雅黑"/>
              </a:rPr>
              <a:t>序列</a:t>
            </a:r>
            <a:endParaRPr sz="1800">
              <a:latin typeface="微软雅黑"/>
              <a:cs typeface="微软雅黑"/>
            </a:endParaRPr>
          </a:p>
          <a:p>
            <a:pPr marL="1346200">
              <a:lnSpc>
                <a:spcPts val="2140"/>
              </a:lnSpc>
            </a:pPr>
            <a:r>
              <a:rPr sz="1800" spc="-45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950" spc="52" baseline="-14957" dirty="0">
                <a:solidFill>
                  <a:srgbClr val="0000FF"/>
                </a:solidFill>
                <a:latin typeface="Cambria Math"/>
                <a:cs typeface="Cambria Math"/>
              </a:rPr>
              <a:t>1</a:t>
            </a:r>
            <a:r>
              <a:rPr sz="1950" baseline="-14957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950" spc="-7" baseline="-14957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=</a:t>
            </a:r>
            <a:r>
              <a:rPr sz="1800" spc="11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spc="-5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950" spc="52" baseline="-14957" dirty="0">
                <a:solidFill>
                  <a:srgbClr val="0000FF"/>
                </a:solidFill>
                <a:latin typeface="Cambria Math"/>
                <a:cs typeface="Cambria Math"/>
              </a:rPr>
              <a:t>2</a:t>
            </a:r>
            <a:r>
              <a:rPr sz="1950" baseline="-14957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950" spc="-7" baseline="-14957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=</a:t>
            </a:r>
            <a:r>
              <a:rPr sz="1800" spc="105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1</a:t>
            </a:r>
            <a:endParaRPr sz="1800">
              <a:latin typeface="Cambria Math"/>
              <a:cs typeface="Cambria Math"/>
            </a:endParaRPr>
          </a:p>
          <a:p>
            <a:pPr marL="1346200">
              <a:lnSpc>
                <a:spcPct val="100000"/>
              </a:lnSpc>
              <a:spcBef>
                <a:spcPts val="375"/>
              </a:spcBef>
            </a:pPr>
            <a:r>
              <a:rPr sz="2700" spc="-7" baseline="10802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spc="10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300" spc="4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2700" baseline="10802" dirty="0">
                <a:solidFill>
                  <a:srgbClr val="0000FF"/>
                </a:solidFill>
                <a:latin typeface="Cambria Math"/>
                <a:cs typeface="Cambria Math"/>
              </a:rPr>
              <a:t>=</a:t>
            </a:r>
            <a:r>
              <a:rPr sz="2700" spc="157" baseline="10802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2700" spc="-7" baseline="10802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spc="50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spc="-25" dirty="0">
                <a:solidFill>
                  <a:srgbClr val="0000FF"/>
                </a:solidFill>
                <a:latin typeface="Cambria Math"/>
                <a:cs typeface="Cambria Math"/>
              </a:rPr>
              <a:t>−</a:t>
            </a:r>
            <a:r>
              <a:rPr sz="1300" spc="35" dirty="0">
                <a:solidFill>
                  <a:srgbClr val="0000FF"/>
                </a:solidFill>
                <a:latin typeface="Cambria Math"/>
                <a:cs typeface="Cambria Math"/>
              </a:rPr>
              <a:t>1</a:t>
            </a:r>
            <a:r>
              <a:rPr sz="13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300" spc="-105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2700" baseline="10802" dirty="0">
                <a:solidFill>
                  <a:srgbClr val="0000FF"/>
                </a:solidFill>
                <a:latin typeface="Cambria Math"/>
                <a:cs typeface="Cambria Math"/>
              </a:rPr>
              <a:t>+</a:t>
            </a:r>
            <a:r>
              <a:rPr sz="2700" spc="15" baseline="10802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2700" spc="-7" baseline="10802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spc="45" dirty="0">
                <a:solidFill>
                  <a:srgbClr val="0000FF"/>
                </a:solidFill>
                <a:latin typeface="Cambria Math"/>
                <a:cs typeface="Cambria Math"/>
              </a:rPr>
              <a:t>�</a:t>
            </a:r>
            <a:r>
              <a:rPr sz="1300" spc="-25" dirty="0">
                <a:solidFill>
                  <a:srgbClr val="0000FF"/>
                </a:solidFill>
                <a:latin typeface="Cambria Math"/>
                <a:cs typeface="Cambria Math"/>
              </a:rPr>
              <a:t>−</a:t>
            </a:r>
            <a:r>
              <a:rPr sz="1300" spc="35" dirty="0">
                <a:solidFill>
                  <a:srgbClr val="0000FF"/>
                </a:solidFill>
                <a:latin typeface="Cambria Math"/>
                <a:cs typeface="Cambria Math"/>
              </a:rPr>
              <a:t>2</a:t>
            </a:r>
            <a:endParaRPr sz="1300">
              <a:latin typeface="Cambria Math"/>
              <a:cs typeface="Cambria Math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58182" y="2544317"/>
            <a:ext cx="1447800" cy="292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𝑘=</a:t>
            </a:r>
            <a:r>
              <a:rPr sz="1800" spc="105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3</a:t>
            </a:r>
            <a:r>
              <a:rPr sz="1800" spc="5" dirty="0">
                <a:solidFill>
                  <a:srgbClr val="0000FF"/>
                </a:solidFill>
                <a:latin typeface="Cambria Math"/>
                <a:cs typeface="Cambria Math"/>
              </a:rPr>
              <a:t>,</a:t>
            </a:r>
            <a:r>
              <a:rPr sz="1800" spc="-5" dirty="0">
                <a:solidFill>
                  <a:srgbClr val="0000FF"/>
                </a:solidFill>
                <a:latin typeface="Cambria Math"/>
                <a:cs typeface="Cambria Math"/>
              </a:rPr>
              <a:t>4</a:t>
            </a:r>
            <a:r>
              <a:rPr sz="1800" spc="5" dirty="0">
                <a:solidFill>
                  <a:srgbClr val="0000FF"/>
                </a:solidFill>
                <a:latin typeface="Cambria Math"/>
                <a:cs typeface="Cambria Math"/>
              </a:rPr>
              <a:t>,</a:t>
            </a:r>
            <a:r>
              <a:rPr sz="1800" spc="-5" dirty="0">
                <a:solidFill>
                  <a:srgbClr val="0000FF"/>
                </a:solidFill>
                <a:latin typeface="Cambria Math"/>
                <a:cs typeface="Cambria Math"/>
              </a:rPr>
              <a:t>5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,</a:t>
            </a:r>
            <a:r>
              <a:rPr sz="1800" spc="-9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⋯</a:t>
            </a:r>
            <a:r>
              <a:rPr sz="1800" spc="-1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0000FF"/>
                </a:solidFill>
                <a:latin typeface="Cambria Math"/>
                <a:cs typeface="Cambria Math"/>
              </a:rPr>
              <a:t>⋯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35608" y="3097529"/>
            <a:ext cx="3359785" cy="2748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0000FF"/>
                </a:solidFill>
                <a:latin typeface="Wingdings"/>
                <a:cs typeface="Wingdings"/>
              </a:rPr>
              <a:t></a:t>
            </a:r>
            <a:r>
              <a:rPr sz="1800" spc="19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000FF"/>
                </a:solidFill>
                <a:latin typeface="Tahoma"/>
                <a:cs typeface="Tahoma"/>
              </a:rPr>
              <a:t>C</a:t>
            </a:r>
            <a:r>
              <a:rPr sz="1800" spc="-5" dirty="0">
                <a:solidFill>
                  <a:srgbClr val="0000FF"/>
                </a:solidFill>
                <a:latin typeface="微软雅黑"/>
                <a:cs typeface="微软雅黑"/>
              </a:rPr>
              <a:t>语言程序实现</a:t>
            </a:r>
            <a:endParaRPr sz="1800">
              <a:latin typeface="微软雅黑"/>
              <a:cs typeface="微软雅黑"/>
            </a:endParaRPr>
          </a:p>
          <a:p>
            <a:pPr marL="683895">
              <a:lnSpc>
                <a:spcPts val="2150"/>
              </a:lnSpc>
            </a:pP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main ()</a:t>
            </a:r>
            <a:endParaRPr sz="1800">
              <a:latin typeface="Tahoma"/>
              <a:cs typeface="Tahoma"/>
            </a:endParaRPr>
          </a:p>
          <a:p>
            <a:pPr marL="683895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{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int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a1,a2,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a3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,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i;</a:t>
            </a:r>
            <a:endParaRPr sz="1800">
              <a:latin typeface="Tahoma"/>
              <a:cs typeface="Tahoma"/>
            </a:endParaRPr>
          </a:p>
          <a:p>
            <a:pPr marL="898525" marR="6350">
              <a:lnSpc>
                <a:spcPct val="100000"/>
              </a:lnSpc>
            </a:pP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a1=1;</a:t>
            </a:r>
            <a:r>
              <a:rPr sz="1800" spc="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a2=1;</a:t>
            </a:r>
            <a:r>
              <a:rPr sz="1800" spc="2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printf(“%d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f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or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(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i=3;</a:t>
            </a:r>
            <a:r>
              <a:rPr sz="1800" spc="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i&lt;=100;</a:t>
            </a:r>
            <a:r>
              <a:rPr sz="1800" spc="1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i</a:t>
            </a:r>
            <a:r>
              <a:rPr sz="1800" spc="-20" dirty="0">
                <a:solidFill>
                  <a:srgbClr val="6F2F9F"/>
                </a:solidFill>
                <a:latin typeface="Tahoma"/>
                <a:cs typeface="Tahoma"/>
              </a:rPr>
              <a:t>++)</a:t>
            </a:r>
            <a:endParaRPr sz="1800">
              <a:latin typeface="Tahoma"/>
              <a:cs typeface="Tahoma"/>
            </a:endParaRPr>
          </a:p>
          <a:p>
            <a:pPr marL="1255395" marR="333375" indent="-286385">
              <a:lnSpc>
                <a:spcPct val="100000"/>
              </a:lnSpc>
              <a:tabLst>
                <a:tab pos="1222375" algn="l"/>
              </a:tabLst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{	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a3=a1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+a</a:t>
            </a:r>
            <a:r>
              <a:rPr sz="1800" spc="-5" dirty="0">
                <a:solidFill>
                  <a:srgbClr val="6F2F9F"/>
                </a:solidFill>
                <a:latin typeface="Tahoma"/>
                <a:cs typeface="Tahoma"/>
              </a:rPr>
              <a:t>2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; 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printf(“%d</a:t>
            </a:r>
            <a:r>
              <a:rPr sz="1800" spc="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80" dirty="0">
                <a:solidFill>
                  <a:srgbClr val="6F2F9F"/>
                </a:solidFill>
                <a:latin typeface="Tahoma"/>
                <a:cs typeface="Tahoma"/>
              </a:rPr>
              <a:t>”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,</a:t>
            </a:r>
            <a:r>
              <a:rPr sz="1800" spc="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a3);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a1=</a:t>
            </a:r>
            <a:r>
              <a:rPr sz="1800" spc="-20" dirty="0">
                <a:solidFill>
                  <a:srgbClr val="6F2F9F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2;</a:t>
            </a:r>
            <a:r>
              <a:rPr sz="1800" spc="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spc="-15" dirty="0">
                <a:solidFill>
                  <a:srgbClr val="6F2F9F"/>
                </a:solidFill>
                <a:latin typeface="Tahoma"/>
                <a:cs typeface="Tahoma"/>
              </a:rPr>
              <a:t>a2=</a:t>
            </a:r>
            <a:r>
              <a:rPr sz="1800" spc="-20" dirty="0">
                <a:solidFill>
                  <a:srgbClr val="6F2F9F"/>
                </a:solidFill>
                <a:latin typeface="Tahoma"/>
                <a:cs typeface="Tahoma"/>
              </a:rPr>
              <a:t>a</a:t>
            </a:r>
            <a:r>
              <a:rPr sz="1800" spc="-10" dirty="0">
                <a:solidFill>
                  <a:srgbClr val="6F2F9F"/>
                </a:solidFill>
                <a:latin typeface="Tahoma"/>
                <a:cs typeface="Tahoma"/>
              </a:rPr>
              <a:t>3;</a:t>
            </a:r>
            <a:endParaRPr sz="1800">
              <a:latin typeface="Tahoma"/>
              <a:cs typeface="Tahoma"/>
            </a:endParaRPr>
          </a:p>
          <a:p>
            <a:pPr marL="969644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}</a:t>
            </a:r>
            <a:endParaRPr sz="1800">
              <a:latin typeface="Tahoma"/>
              <a:cs typeface="Tahoma"/>
            </a:endParaRPr>
          </a:p>
          <a:p>
            <a:pPr marL="755650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}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14010" y="3919220"/>
            <a:ext cx="124206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%d</a:t>
            </a:r>
            <a:r>
              <a:rPr sz="1800" spc="-175" dirty="0">
                <a:solidFill>
                  <a:srgbClr val="6F2F9F"/>
                </a:solidFill>
                <a:latin typeface="Tahoma"/>
                <a:cs typeface="Tahoma"/>
              </a:rPr>
              <a:t>”</a:t>
            </a:r>
            <a:r>
              <a:rPr sz="1800" dirty="0">
                <a:solidFill>
                  <a:srgbClr val="6F2F9F"/>
                </a:solidFill>
                <a:latin typeface="Tahoma"/>
                <a:cs typeface="Tahoma"/>
              </a:rPr>
              <a:t>,a1,a2);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为</a:t>
            </a:r>
            <a:r>
              <a:rPr sz="4000" spc="10" dirty="0">
                <a:solidFill>
                  <a:srgbClr val="CC0000"/>
                </a:solidFill>
                <a:latin typeface="Microsoft JhengHei"/>
                <a:cs typeface="Microsoft JhengHei"/>
              </a:rPr>
              <a:t>什</a:t>
            </a: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么需要</a:t>
            </a:r>
            <a:r>
              <a:rPr sz="4000" spc="165" dirty="0">
                <a:solidFill>
                  <a:srgbClr val="CC0000"/>
                </a:solidFill>
                <a:latin typeface="Microsoft JhengHei"/>
                <a:cs typeface="Microsoft JhengHei"/>
              </a:rPr>
              <a:t> </a:t>
            </a:r>
            <a:r>
              <a:rPr sz="4000" b="1" dirty="0">
                <a:solidFill>
                  <a:srgbClr val="CC0000"/>
                </a:solidFill>
                <a:latin typeface="Tahoma"/>
                <a:cs typeface="Tahoma"/>
              </a:rPr>
              <a:t>MATLAB</a:t>
            </a:r>
            <a:r>
              <a:rPr sz="4000" dirty="0">
                <a:solidFill>
                  <a:srgbClr val="CC0000"/>
                </a:solidFill>
                <a:latin typeface="Microsoft JhengHei"/>
                <a:cs typeface="Microsoft JhengHei"/>
              </a:rPr>
              <a:t>？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【</a:t>
            </a:r>
            <a:r>
              <a:rPr dirty="0">
                <a:latin typeface="Microsoft JhengHei"/>
                <a:cs typeface="Microsoft JhengHei"/>
              </a:rPr>
              <a:t>功</a:t>
            </a:r>
            <a:r>
              <a:rPr spc="5" dirty="0">
                <a:latin typeface="Microsoft JhengHei"/>
                <a:cs typeface="Microsoft JhengHei"/>
              </a:rPr>
              <a:t>能</a:t>
            </a:r>
            <a:r>
              <a:rPr dirty="0">
                <a:latin typeface="Microsoft JhengHei"/>
                <a:cs typeface="Microsoft JhengHei"/>
              </a:rPr>
              <a:t>演</a:t>
            </a:r>
            <a:r>
              <a:rPr spc="5" dirty="0">
                <a:latin typeface="Microsoft JhengHei"/>
                <a:cs typeface="Microsoft JhengHei"/>
              </a:rPr>
              <a:t>示</a:t>
            </a:r>
            <a:r>
              <a:rPr spc="-85" dirty="0">
                <a:latin typeface="Arial"/>
                <a:cs typeface="Arial"/>
              </a:rPr>
              <a:t>-</a:t>
            </a:r>
            <a:r>
              <a:rPr spc="-330" dirty="0">
                <a:latin typeface="Arial"/>
                <a:cs typeface="Arial"/>
              </a:rPr>
              <a:t>2</a:t>
            </a:r>
            <a:r>
              <a:rPr dirty="0">
                <a:latin typeface="Microsoft JhengHei"/>
                <a:cs typeface="Microsoft JhengHei"/>
              </a:rPr>
              <a:t>】求解线性方程组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18253" y="1107333"/>
            <a:ext cx="212661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209" baseline="-4535" dirty="0">
                <a:latin typeface="Symbol"/>
                <a:cs typeface="Symbol"/>
              </a:rPr>
              <a:t>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3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</a:t>
            </a:r>
            <a:r>
              <a:rPr sz="2450" spc="-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3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18253" y="1576301"/>
            <a:ext cx="2282825" cy="38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150" baseline="32879" dirty="0">
                <a:latin typeface="Symbol"/>
                <a:cs typeface="Symbol"/>
              </a:rPr>
              <a:t></a:t>
            </a:r>
            <a:r>
              <a:rPr sz="2450" b="1" dirty="0">
                <a:latin typeface="Times New Roman"/>
                <a:cs typeface="Times New Roman"/>
              </a:rPr>
              <a:t>8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spc="114" dirty="0">
                <a:latin typeface="Times New Roman"/>
                <a:cs typeface="Times New Roman"/>
              </a:rPr>
              <a:t>3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-10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4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18253" y="2045268"/>
            <a:ext cx="2595880" cy="38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75" spc="150" baseline="20408" dirty="0">
                <a:latin typeface="Symbol"/>
                <a:cs typeface="Symbol"/>
              </a:rPr>
              <a:t></a:t>
            </a:r>
            <a:r>
              <a:rPr sz="2450" b="1" dirty="0">
                <a:latin typeface="Times New Roman"/>
                <a:cs typeface="Times New Roman"/>
              </a:rPr>
              <a:t>45</a:t>
            </a:r>
            <a:r>
              <a:rPr sz="2450" b="1" spc="-380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7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45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3</a:t>
            </a:r>
            <a:r>
              <a:rPr sz="2450" b="1" spc="-265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y</a:t>
            </a:r>
            <a:r>
              <a:rPr sz="2450" b="1" i="1" spc="-95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-85" dirty="0">
                <a:latin typeface="Times New Roman"/>
                <a:cs typeface="Times New Roman"/>
              </a:rPr>
              <a:t> </a:t>
            </a:r>
            <a:r>
              <a:rPr sz="2450" b="1" spc="114" dirty="0">
                <a:latin typeface="Times New Roman"/>
                <a:cs typeface="Times New Roman"/>
              </a:rPr>
              <a:t>9</a:t>
            </a:r>
            <a:r>
              <a:rPr sz="2450" b="1" i="1" dirty="0">
                <a:latin typeface="Times New Roman"/>
                <a:cs typeface="Times New Roman"/>
              </a:rPr>
              <a:t>z</a:t>
            </a:r>
            <a:r>
              <a:rPr sz="2450" b="1" i="1" spc="4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</a:t>
            </a:r>
            <a:r>
              <a:rPr sz="2450" spc="30" dirty="0">
                <a:latin typeface="Times New Roman"/>
                <a:cs typeface="Times New Roman"/>
              </a:rPr>
              <a:t> </a:t>
            </a:r>
            <a:r>
              <a:rPr sz="2450" b="1" dirty="0">
                <a:latin typeface="Times New Roman"/>
                <a:cs typeface="Times New Roman"/>
              </a:rPr>
              <a:t>23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18253" y="1625048"/>
            <a:ext cx="180340" cy="380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50" dirty="0">
                <a:latin typeface="Symbol"/>
                <a:cs typeface="Symbol"/>
              </a:rPr>
              <a:t>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6189" y="2118748"/>
            <a:ext cx="5382895" cy="1880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64335">
              <a:lnSpc>
                <a:spcPct val="100000"/>
              </a:lnSpc>
            </a:pPr>
            <a:r>
              <a:rPr sz="2450" dirty="0">
                <a:latin typeface="Symbol"/>
                <a:cs typeface="Symbol"/>
              </a:rPr>
              <a:t></a:t>
            </a:r>
            <a:endParaRPr sz="2450">
              <a:latin typeface="Symbol"/>
              <a:cs typeface="Symbol"/>
            </a:endParaRPr>
          </a:p>
          <a:p>
            <a:pPr>
              <a:lnSpc>
                <a:spcPts val="900"/>
              </a:lnSpc>
              <a:spcBef>
                <a:spcPts val="2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 =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2,3,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1;8,2,3;45,3,9]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％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立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系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数矩</a:t>
            </a:r>
            <a:r>
              <a:rPr sz="24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阵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 marL="12700" marR="1749425">
              <a:lnSpc>
                <a:spcPts val="3529"/>
              </a:lnSpc>
              <a:spcBef>
                <a:spcPts val="15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b = [2;4;23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％建立列向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量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b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z =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inv(a)*b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55241" y="4328159"/>
            <a:ext cx="1193800" cy="1694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z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79400" algn="ctr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0.5531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79400" algn="ctr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0.2051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228600" algn="ctr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0.2784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687" rIns="0" bIns="0" rtlCol="0">
            <a:spAutoFit/>
          </a:bodyPr>
          <a:lstStyle/>
          <a:p>
            <a:pPr marL="1138555">
              <a:lnSpc>
                <a:spcPct val="100000"/>
              </a:lnSpc>
            </a:pPr>
            <a:r>
              <a:rPr sz="3200" spc="-30" dirty="0">
                <a:latin typeface="Microsoft JhengHei"/>
                <a:cs typeface="Microsoft JhengHei"/>
              </a:rPr>
              <a:t>符号计算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4389" y="1438147"/>
            <a:ext cx="7770495" cy="402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58595" algn="l"/>
              </a:tabLst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syms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 y z	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％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建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立符号变量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[x,</a:t>
            </a:r>
            <a:r>
              <a:rPr sz="2400" b="1" spc="-13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,z]=solve(2*x+3*</a:t>
            </a:r>
            <a:r>
              <a:rPr sz="24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-z-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2,8*x+2*y+3*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z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4,45*x+3*y</a:t>
            </a:r>
            <a:r>
              <a:rPr sz="24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9*z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23)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64"/>
              </a:spcBef>
            </a:pPr>
            <a:endParaRPr sz="1400"/>
          </a:p>
          <a:p>
            <a:pPr marL="228600" marR="6536055">
              <a:lnSpc>
                <a:spcPct val="120000"/>
              </a:lnSpc>
            </a:pPr>
            <a:r>
              <a:rPr sz="2400" b="1" dirty="0">
                <a:latin typeface="Times New Roman"/>
                <a:cs typeface="Times New Roman"/>
              </a:rPr>
              <a:t>x = 151/273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286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y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2286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8/39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2286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z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2286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dirty="0">
                <a:latin typeface="Times New Roman"/>
                <a:cs typeface="Times New Roman"/>
              </a:rPr>
              <a:t>76/273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753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【</a:t>
            </a:r>
            <a:r>
              <a:rPr dirty="0">
                <a:latin typeface="Microsoft JhengHei"/>
                <a:cs typeface="Microsoft JhengHei"/>
              </a:rPr>
              <a:t>功</a:t>
            </a:r>
            <a:r>
              <a:rPr spc="5" dirty="0">
                <a:latin typeface="Microsoft JhengHei"/>
                <a:cs typeface="Microsoft JhengHei"/>
              </a:rPr>
              <a:t>能</a:t>
            </a:r>
            <a:r>
              <a:rPr dirty="0">
                <a:latin typeface="Microsoft JhengHei"/>
                <a:cs typeface="Microsoft JhengHei"/>
              </a:rPr>
              <a:t>演</a:t>
            </a:r>
            <a:r>
              <a:rPr spc="5" dirty="0">
                <a:latin typeface="Microsoft JhengHei"/>
                <a:cs typeface="Microsoft JhengHei"/>
              </a:rPr>
              <a:t>示</a:t>
            </a:r>
            <a:r>
              <a:rPr spc="-85" dirty="0">
                <a:latin typeface="Arial"/>
                <a:cs typeface="Arial"/>
              </a:rPr>
              <a:t>-</a:t>
            </a:r>
            <a:r>
              <a:rPr spc="-330" dirty="0">
                <a:latin typeface="Arial"/>
                <a:cs typeface="Arial"/>
              </a:rPr>
              <a:t>3</a:t>
            </a:r>
            <a:r>
              <a:rPr dirty="0">
                <a:latin typeface="Microsoft JhengHei"/>
                <a:cs typeface="Microsoft JhengHei"/>
              </a:rPr>
              <a:t>】求解定积分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3963" y="1203967"/>
            <a:ext cx="3921125" cy="50234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spc="-44" baseline="-13888" dirty="0">
                <a:solidFill>
                  <a:srgbClr val="4D009A"/>
                </a:solidFill>
                <a:latin typeface="Microsoft JhengHei"/>
                <a:cs typeface="Microsoft JhengHei"/>
              </a:rPr>
              <a:t>求</a:t>
            </a:r>
            <a:r>
              <a:rPr sz="4800" spc="-52" baseline="-13888" dirty="0">
                <a:solidFill>
                  <a:srgbClr val="4D009A"/>
                </a:solidFill>
                <a:latin typeface="Microsoft JhengHei"/>
                <a:cs typeface="Microsoft JhengHei"/>
              </a:rPr>
              <a:t>解</a:t>
            </a:r>
            <a:r>
              <a:rPr sz="4800" spc="292" baseline="-13888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4800" b="1" spc="-30" baseline="-13888" dirty="0">
                <a:latin typeface="Times New Roman"/>
                <a:cs typeface="Times New Roman"/>
              </a:rPr>
              <a:t>I</a:t>
            </a:r>
            <a:r>
              <a:rPr sz="4800" spc="-1177" baseline="-13888" dirty="0">
                <a:latin typeface="Tahoma"/>
                <a:cs typeface="Tahoma"/>
              </a:rPr>
              <a:t>=</a:t>
            </a:r>
            <a:r>
              <a:rPr sz="5475" baseline="-12176" dirty="0">
                <a:latin typeface="Symbol"/>
                <a:cs typeface="Symbol"/>
              </a:rPr>
              <a:t></a:t>
            </a:r>
            <a:r>
              <a:rPr sz="2100" b="1" spc="15" baseline="-53571" dirty="0">
                <a:latin typeface="Times New Roman"/>
                <a:cs typeface="Times New Roman"/>
              </a:rPr>
              <a:t>0</a:t>
            </a:r>
            <a:r>
              <a:rPr sz="2100" b="1" baseline="-53571" dirty="0">
                <a:latin typeface="Times New Roman"/>
                <a:cs typeface="Times New Roman"/>
              </a:rPr>
              <a:t> </a:t>
            </a:r>
            <a:r>
              <a:rPr sz="2100" b="1" spc="82" baseline="-53571" dirty="0">
                <a:latin typeface="Times New Roman"/>
                <a:cs typeface="Times New Roman"/>
              </a:rPr>
              <a:t> 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r>
              <a:rPr sz="2450" b="1" i="1" spc="-280" dirty="0">
                <a:latin typeface="Times New Roman"/>
                <a:cs typeface="Times New Roman"/>
              </a:rPr>
              <a:t> </a:t>
            </a:r>
            <a:r>
              <a:rPr sz="2450" spc="-35" dirty="0">
                <a:latin typeface="Times New Roman"/>
                <a:cs typeface="Times New Roman"/>
              </a:rPr>
              <a:t>l</a:t>
            </a:r>
            <a:r>
              <a:rPr sz="2450" spc="-10" dirty="0">
                <a:latin typeface="Times New Roman"/>
                <a:cs typeface="Times New Roman"/>
              </a:rPr>
              <a:t>n</a:t>
            </a:r>
            <a:r>
              <a:rPr sz="2450" spc="-95" dirty="0">
                <a:latin typeface="Times New Roman"/>
                <a:cs typeface="Times New Roman"/>
              </a:rPr>
              <a:t>(</a:t>
            </a:r>
            <a:r>
              <a:rPr sz="2450" b="1" dirty="0">
                <a:latin typeface="Times New Roman"/>
                <a:cs typeface="Times New Roman"/>
              </a:rPr>
              <a:t>1</a:t>
            </a:r>
            <a:r>
              <a:rPr sz="2450" b="1" spc="-280" dirty="0">
                <a:latin typeface="Times New Roman"/>
                <a:cs typeface="Times New Roman"/>
              </a:rPr>
              <a:t> </a:t>
            </a:r>
            <a:r>
              <a:rPr sz="2450" dirty="0">
                <a:latin typeface="Symbol"/>
                <a:cs typeface="Symbol"/>
              </a:rPr>
              <a:t></a:t>
            </a:r>
            <a:r>
              <a:rPr sz="2450" spc="135" dirty="0">
                <a:latin typeface="Times New Roman"/>
                <a:cs typeface="Times New Roman"/>
              </a:rPr>
              <a:t> </a:t>
            </a:r>
            <a:r>
              <a:rPr sz="2450" b="1" i="1" spc="105" dirty="0">
                <a:latin typeface="Times New Roman"/>
                <a:cs typeface="Times New Roman"/>
              </a:rPr>
              <a:t>x</a:t>
            </a:r>
            <a:r>
              <a:rPr sz="2450" spc="15" dirty="0">
                <a:latin typeface="Times New Roman"/>
                <a:cs typeface="Times New Roman"/>
              </a:rPr>
              <a:t>)</a:t>
            </a:r>
            <a:r>
              <a:rPr sz="2450" b="1" i="1" spc="-10" dirty="0">
                <a:latin typeface="Times New Roman"/>
                <a:cs typeface="Times New Roman"/>
              </a:rPr>
              <a:t>d</a:t>
            </a:r>
            <a:r>
              <a:rPr sz="2450" b="1" i="1" dirty="0">
                <a:latin typeface="Times New Roman"/>
                <a:cs typeface="Times New Roman"/>
              </a:rPr>
              <a:t>x</a:t>
            </a:r>
            <a:endParaRPr sz="245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97"/>
              </a:spcBef>
            </a:pPr>
            <a:endParaRPr sz="140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qua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('x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*log(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+x)',0,1)</a:t>
            </a:r>
            <a:endParaRPr sz="2800">
              <a:latin typeface="Times New Roman"/>
              <a:cs typeface="Times New Roman"/>
            </a:endParaRPr>
          </a:p>
          <a:p>
            <a:pPr marL="469900" marR="2637790">
              <a:lnSpc>
                <a:spcPts val="4029"/>
              </a:lnSpc>
              <a:spcBef>
                <a:spcPts val="245"/>
              </a:spcBef>
            </a:pPr>
            <a:r>
              <a:rPr sz="2800" b="1" dirty="0">
                <a:solidFill>
                  <a:srgbClr val="003300"/>
                </a:solidFill>
                <a:latin typeface="Times New Roman"/>
                <a:cs typeface="Times New Roman"/>
              </a:rPr>
              <a:t>ans = 0.2</a:t>
            </a:r>
            <a:r>
              <a:rPr sz="2800" b="1" spc="5" dirty="0">
                <a:solidFill>
                  <a:srgbClr val="003300"/>
                </a:solidFill>
                <a:latin typeface="Times New Roman"/>
                <a:cs typeface="Times New Roman"/>
              </a:rPr>
              <a:t>5</a:t>
            </a:r>
            <a:r>
              <a:rPr sz="2800" b="1" dirty="0">
                <a:solidFill>
                  <a:srgbClr val="003300"/>
                </a:solidFill>
                <a:latin typeface="Times New Roman"/>
                <a:cs typeface="Times New Roman"/>
              </a:rPr>
              <a:t>0</a:t>
            </a:r>
            <a:endParaRPr sz="2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55"/>
              </a:spcBef>
            </a:pPr>
            <a:r>
              <a:rPr sz="2800" dirty="0">
                <a:solidFill>
                  <a:srgbClr val="003300"/>
                </a:solidFill>
                <a:latin typeface="微软雅黑"/>
                <a:cs typeface="微软雅黑"/>
              </a:rPr>
              <a:t>或</a:t>
            </a:r>
            <a:endParaRPr sz="2800">
              <a:latin typeface="微软雅黑"/>
              <a:cs typeface="微软雅黑"/>
            </a:endParaRPr>
          </a:p>
          <a:p>
            <a:pPr marL="469900" marR="648970">
              <a:lnSpc>
                <a:spcPts val="4029"/>
              </a:lnSpc>
              <a:spcBef>
                <a:spcPts val="215"/>
              </a:spcBef>
            </a:pP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syms x int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x*l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g(1+x)</a:t>
            </a:r>
            <a:r>
              <a:rPr sz="2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0,1) </a:t>
            </a:r>
            <a:r>
              <a:rPr sz="2800" b="1" dirty="0">
                <a:solidFill>
                  <a:srgbClr val="003300"/>
                </a:solidFill>
                <a:latin typeface="Times New Roman"/>
                <a:cs typeface="Times New Roman"/>
              </a:rPr>
              <a:t>ans =</a:t>
            </a:r>
            <a:endParaRPr sz="2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25"/>
              </a:spcBef>
            </a:pPr>
            <a:r>
              <a:rPr sz="2800" b="1" dirty="0">
                <a:solidFill>
                  <a:srgbClr val="003300"/>
                </a:solidFill>
                <a:latin typeface="Times New Roman"/>
                <a:cs typeface="Times New Roman"/>
              </a:rPr>
              <a:t>1/4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36620" y="1249983"/>
            <a:ext cx="116205" cy="2260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10" dirty="0">
                <a:latin typeface="Times New Roman"/>
                <a:cs typeface="Times New Roman"/>
              </a:rPr>
              <a:t>1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5" dirty="0">
                <a:latin typeface="Microsoft JhengHei"/>
                <a:cs typeface="Microsoft JhengHei"/>
              </a:rPr>
              <a:t>【</a:t>
            </a:r>
            <a:r>
              <a:rPr dirty="0">
                <a:latin typeface="Microsoft JhengHei"/>
                <a:cs typeface="Microsoft JhengHei"/>
              </a:rPr>
              <a:t>功</a:t>
            </a:r>
            <a:r>
              <a:rPr spc="5" dirty="0">
                <a:latin typeface="Microsoft JhengHei"/>
                <a:cs typeface="Microsoft JhengHei"/>
              </a:rPr>
              <a:t>能</a:t>
            </a:r>
            <a:r>
              <a:rPr dirty="0">
                <a:latin typeface="Microsoft JhengHei"/>
                <a:cs typeface="Microsoft JhengHei"/>
              </a:rPr>
              <a:t>演</a:t>
            </a:r>
            <a:r>
              <a:rPr spc="5" dirty="0">
                <a:latin typeface="Microsoft JhengHei"/>
                <a:cs typeface="Microsoft JhengHei"/>
              </a:rPr>
              <a:t>示</a:t>
            </a:r>
            <a:r>
              <a:rPr spc="-85" dirty="0">
                <a:latin typeface="Arial"/>
                <a:cs typeface="Arial"/>
              </a:rPr>
              <a:t>-</a:t>
            </a:r>
            <a:r>
              <a:rPr spc="-330" dirty="0">
                <a:latin typeface="Arial"/>
                <a:cs typeface="Arial"/>
              </a:rPr>
              <a:t>4</a:t>
            </a:r>
            <a:r>
              <a:rPr dirty="0">
                <a:latin typeface="Microsoft JhengHei"/>
                <a:cs typeface="Microsoft JhengHei"/>
              </a:rPr>
              <a:t>】多项式曲线拟合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275588"/>
            <a:ext cx="6586220" cy="4682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329940" algn="ctr">
              <a:lnSpc>
                <a:spcPct val="100000"/>
              </a:lnSpc>
            </a:pPr>
            <a:r>
              <a:rPr sz="20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考虑如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下</a:t>
            </a:r>
            <a:r>
              <a:rPr sz="20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000" spc="-85" dirty="0">
                <a:solidFill>
                  <a:srgbClr val="4D009A"/>
                </a:solidFill>
                <a:latin typeface="Arial"/>
                <a:cs typeface="Arial"/>
              </a:rPr>
              <a:t>x</a:t>
            </a:r>
            <a:r>
              <a:rPr sz="2000" spc="-5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000" spc="-170" dirty="0">
                <a:solidFill>
                  <a:srgbClr val="4D009A"/>
                </a:solidFill>
                <a:latin typeface="Arial"/>
                <a:cs typeface="Arial"/>
              </a:rPr>
              <a:t>y</a:t>
            </a:r>
            <a:r>
              <a:rPr sz="2000" spc="-7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一组实验数据：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9"/>
              </a:spcBef>
            </a:pPr>
            <a:endParaRPr sz="700"/>
          </a:p>
          <a:p>
            <a:pPr marL="4699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x=[1, 2,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3, 4, 5,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6, 7, 8,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9, 10]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y=[1.2,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3,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4, 4, 5,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4.</a:t>
            </a: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7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5, 5.</a:t>
            </a: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1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6, 7.</a:t>
            </a:r>
            <a:r>
              <a:rPr sz="1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endParaRPr sz="16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70"/>
              </a:spcBef>
              <a:tabLst>
                <a:tab pos="1064260" algn="l"/>
                <a:tab pos="3277235" algn="l"/>
                <a:tab pos="4660265" algn="l"/>
                <a:tab pos="5367020" algn="l"/>
                <a:tab pos="5873750" algn="l"/>
                <a:tab pos="6210300" algn="l"/>
              </a:tabLst>
            </a:pPr>
            <a:r>
              <a:rPr sz="1600" spc="5" dirty="0">
                <a:solidFill>
                  <a:srgbClr val="0000FF"/>
                </a:solidFill>
                <a:latin typeface="微软雅黑"/>
                <a:cs typeface="微软雅黑"/>
              </a:rPr>
              <a:t>注</a:t>
            </a:r>
            <a:r>
              <a:rPr sz="1600" dirty="0">
                <a:solidFill>
                  <a:srgbClr val="0000FF"/>
                </a:solidFill>
                <a:latin typeface="微软雅黑"/>
                <a:cs typeface="微软雅黑"/>
              </a:rPr>
              <a:t>：	</a:t>
            </a:r>
            <a:r>
              <a:rPr sz="2700" i="1" spc="120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sz="2700" spc="202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2700" i="1" spc="75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700" spc="52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700" spc="-75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spc="82" baseline="1543" dirty="0">
                <a:solidFill>
                  <a:srgbClr val="0000FF"/>
                </a:solidFill>
                <a:latin typeface="Symbol"/>
                <a:cs typeface="Symbol"/>
              </a:rPr>
              <a:t></a:t>
            </a:r>
            <a:r>
              <a:rPr sz="2700" spc="3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i="1" spc="82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575" spc="37" baseline="47619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1575" baseline="47619" dirty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sz="2700" spc="82" baseline="1543" dirty="0">
                <a:solidFill>
                  <a:srgbClr val="0000FF"/>
                </a:solidFill>
                <a:latin typeface="Symbol"/>
                <a:cs typeface="Symbol"/>
              </a:rPr>
              <a:t></a:t>
            </a:r>
            <a:r>
              <a:rPr sz="2700" spc="-195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spc="18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700" i="1" spc="12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1575" spc="37" baseline="47619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1575" baseline="4761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1575" spc="44" baseline="47619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spc="82" baseline="1543" dirty="0">
                <a:solidFill>
                  <a:srgbClr val="0000FF"/>
                </a:solidFill>
                <a:latin typeface="Symbol"/>
                <a:cs typeface="Symbol"/>
              </a:rPr>
              <a:t></a:t>
            </a:r>
            <a:r>
              <a:rPr sz="2700" spc="-270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spc="75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r>
              <a:rPr sz="2700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700" i="1" spc="-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I</a:t>
            </a:r>
            <a:r>
              <a:rPr sz="2700" i="1" spc="75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sz="2700" i="1" spc="-3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700" i="1" spc="22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sz="2700" i="1" spc="30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700" i="1" spc="44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TL</a:t>
            </a:r>
            <a:r>
              <a:rPr sz="2700" i="1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sz="2700" i="1" spc="97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B</a:t>
            </a:r>
            <a:r>
              <a:rPr sz="2700" i="1" baseline="1543" dirty="0">
                <a:solidFill>
                  <a:srgbClr val="0000FF"/>
                </a:solidFill>
                <a:latin typeface="Times New Roman"/>
                <a:cs typeface="Times New Roman"/>
              </a:rPr>
              <a:t>	</a:t>
            </a:r>
            <a:r>
              <a:rPr sz="2700" i="1" spc="67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y</a:t>
            </a:r>
            <a:r>
              <a:rPr sz="2700" i="1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2700" spc="82" baseline="1543" dirty="0">
                <a:solidFill>
                  <a:srgbClr val="003E7E"/>
                </a:solidFill>
                <a:latin typeface="Symbol"/>
                <a:cs typeface="Symbol"/>
              </a:rPr>
              <a:t></a:t>
            </a:r>
            <a:r>
              <a:rPr sz="2700" spc="-300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2700" spc="-225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[</a:t>
            </a:r>
            <a:r>
              <a:rPr sz="2700" spc="75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1</a:t>
            </a:r>
            <a:r>
              <a:rPr sz="2700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	</a:t>
            </a:r>
            <a:r>
              <a:rPr sz="2700" spc="82" baseline="1543" dirty="0">
                <a:solidFill>
                  <a:srgbClr val="003E7E"/>
                </a:solidFill>
                <a:latin typeface="Symbol"/>
                <a:cs typeface="Symbol"/>
              </a:rPr>
              <a:t></a:t>
            </a:r>
            <a:r>
              <a:rPr sz="2700" spc="-187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2700" spc="75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2</a:t>
            </a:r>
            <a:r>
              <a:rPr sz="2700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	</a:t>
            </a:r>
            <a:r>
              <a:rPr sz="2700" spc="75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0</a:t>
            </a:r>
            <a:r>
              <a:rPr sz="2700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	</a:t>
            </a:r>
            <a:r>
              <a:rPr sz="2700" spc="82" baseline="1543" dirty="0">
                <a:solidFill>
                  <a:srgbClr val="003E7E"/>
                </a:solidFill>
                <a:latin typeface="Symbol"/>
                <a:cs typeface="Symbol"/>
              </a:rPr>
              <a:t></a:t>
            </a:r>
            <a:r>
              <a:rPr sz="2700" spc="-277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 </a:t>
            </a:r>
            <a:r>
              <a:rPr sz="2700" spc="-15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5</a:t>
            </a:r>
            <a:r>
              <a:rPr sz="2700" spc="52" baseline="1543" dirty="0">
                <a:solidFill>
                  <a:srgbClr val="003E7E"/>
                </a:solidFill>
                <a:latin typeface="Times New Roman"/>
                <a:cs typeface="Times New Roman"/>
              </a:rPr>
              <a:t>]</a:t>
            </a:r>
            <a:endParaRPr sz="2700" baseline="1543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42"/>
              </a:spcBef>
            </a:pPr>
            <a:endParaRPr sz="7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一次多项式拟合：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9"/>
              </a:spcBef>
            </a:pPr>
            <a:endParaRPr sz="700"/>
          </a:p>
          <a:p>
            <a:pPr marL="9271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p1 =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polyfit(x,</a:t>
            </a:r>
            <a:r>
              <a:rPr sz="16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,1)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4"/>
              </a:spcBef>
            </a:pPr>
            <a:endParaRPr sz="7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三次多项式拟合：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30"/>
              </a:spcBef>
            </a:pPr>
            <a:endParaRPr sz="700"/>
          </a:p>
          <a:p>
            <a:pPr marL="927100">
              <a:lnSpc>
                <a:spcPct val="100000"/>
              </a:lnSpc>
            </a:pP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p3 =</a:t>
            </a:r>
            <a:r>
              <a:rPr sz="1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polyfit(x,</a:t>
            </a:r>
            <a:r>
              <a:rPr sz="16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,3)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31"/>
              </a:spcBef>
            </a:pPr>
            <a:endParaRPr sz="7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95" dirty="0">
                <a:solidFill>
                  <a:srgbClr val="4D009A"/>
                </a:solidFill>
                <a:latin typeface="Arial"/>
                <a:cs typeface="Arial"/>
              </a:rPr>
              <a:t>p</a:t>
            </a:r>
            <a:r>
              <a:rPr sz="2000" spc="-3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000" spc="-60" dirty="0">
                <a:solidFill>
                  <a:srgbClr val="4D009A"/>
                </a:solidFill>
                <a:latin typeface="Arial"/>
                <a:cs typeface="Arial"/>
              </a:rPr>
              <a:t>o</a:t>
            </a:r>
            <a:r>
              <a:rPr sz="2000" spc="2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000" spc="-5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原始数据、一次拟合曲线和三次拟合曲线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38"/>
              </a:spcBef>
            </a:pPr>
            <a:endParaRPr sz="750"/>
          </a:p>
          <a:p>
            <a:pPr marL="9271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x2=1:0.1:10;</a:t>
            </a:r>
            <a:endParaRPr sz="1800">
              <a:latin typeface="Times New Roman"/>
              <a:cs typeface="Times New Roman"/>
            </a:endParaRPr>
          </a:p>
          <a:p>
            <a:pPr marL="927100" marR="3902075">
              <a:lnSpc>
                <a:spcPct val="135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y1=polyval(p1,x2) y3=polyval(p3,x2)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6"/>
              </a:spcBef>
            </a:pPr>
            <a:endParaRPr sz="750"/>
          </a:p>
          <a:p>
            <a:pPr marL="927100">
              <a:lnSpc>
                <a:spcPct val="100000"/>
              </a:lnSpc>
            </a:pP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plot( x, </a:t>
            </a:r>
            <a:r>
              <a:rPr sz="18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, ’*’, x2, y1, ‘:’, x2, y3)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8048" y="1916429"/>
            <a:ext cx="5327904" cy="33512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10716" y="1307591"/>
            <a:ext cx="1678939" cy="422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拟合曲线图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31289" y="5616194"/>
            <a:ext cx="3942715" cy="36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由图</a:t>
            </a:r>
            <a:r>
              <a:rPr sz="2200" dirty="0">
                <a:solidFill>
                  <a:srgbClr val="4D009A"/>
                </a:solidFill>
                <a:latin typeface="Microsoft JhengHei"/>
                <a:cs typeface="Microsoft JhengHei"/>
              </a:rPr>
              <a:t>可见，三次拟合结果较好。</a:t>
            </a:r>
            <a:endParaRPr sz="22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7754" y="1449324"/>
            <a:ext cx="437388" cy="474725"/>
          </a:xfrm>
          <a:custGeom>
            <a:avLst/>
            <a:gdLst/>
            <a:ahLst/>
            <a:cxnLst/>
            <a:rect l="l" t="t" r="r" b="b"/>
            <a:pathLst>
              <a:path w="437388" h="474725">
                <a:moveTo>
                  <a:pt x="0" y="474725"/>
                </a:moveTo>
                <a:lnTo>
                  <a:pt x="437388" y="474725"/>
                </a:lnTo>
                <a:lnTo>
                  <a:pt x="43738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3333C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0277" y="1449324"/>
            <a:ext cx="328422" cy="4747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1198" y="1871472"/>
            <a:ext cx="422148" cy="474725"/>
          </a:xfrm>
          <a:custGeom>
            <a:avLst/>
            <a:gdLst/>
            <a:ahLst/>
            <a:cxnLst/>
            <a:rect l="l" t="t" r="r" b="b"/>
            <a:pathLst>
              <a:path w="422148" h="474725">
                <a:moveTo>
                  <a:pt x="0" y="474725"/>
                </a:moveTo>
                <a:lnTo>
                  <a:pt x="422148" y="474725"/>
                </a:lnTo>
                <a:lnTo>
                  <a:pt x="422148" y="0"/>
                </a:lnTo>
                <a:lnTo>
                  <a:pt x="0" y="0"/>
                </a:lnTo>
                <a:lnTo>
                  <a:pt x="0" y="47472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11530" y="1871472"/>
            <a:ext cx="368045" cy="4747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6669" y="1798320"/>
            <a:ext cx="560832" cy="4229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7798" y="1341119"/>
            <a:ext cx="0" cy="1053084"/>
          </a:xfrm>
          <a:custGeom>
            <a:avLst/>
            <a:gdLst/>
            <a:ahLst/>
            <a:cxnLst/>
            <a:rect l="l" t="t" r="r" b="b"/>
            <a:pathLst>
              <a:path h="1053084">
                <a:moveTo>
                  <a:pt x="0" y="0"/>
                </a:moveTo>
                <a:lnTo>
                  <a:pt x="0" y="1053084"/>
                </a:lnTo>
              </a:path>
            </a:pathLst>
          </a:custGeom>
          <a:ln w="32512">
            <a:solidFill>
              <a:srgbClr val="1C1C1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42900" y="2164079"/>
            <a:ext cx="8692896" cy="556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58239" y="1227328"/>
            <a:ext cx="7261859" cy="7702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第</a:t>
            </a:r>
            <a:r>
              <a:rPr sz="4800" b="1" dirty="0">
                <a:solidFill>
                  <a:srgbClr val="333399"/>
                </a:solidFill>
                <a:latin typeface="Times New Roman"/>
                <a:cs typeface="Times New Roman"/>
              </a:rPr>
              <a:t>2</a:t>
            </a:r>
            <a:r>
              <a:rPr sz="4800" dirty="0">
                <a:solidFill>
                  <a:srgbClr val="333399"/>
                </a:solidFill>
                <a:latin typeface="Microsoft JhengHei"/>
                <a:cs typeface="Microsoft JhengHei"/>
              </a:rPr>
              <a:t>章</a:t>
            </a:r>
            <a:r>
              <a:rPr sz="4800" spc="-10" dirty="0">
                <a:solidFill>
                  <a:srgbClr val="333399"/>
                </a:solidFill>
                <a:latin typeface="Microsoft JhengHei"/>
                <a:cs typeface="Microsoft JhengHei"/>
              </a:rPr>
              <a:t> </a:t>
            </a:r>
            <a:r>
              <a:rPr sz="4800" b="1" dirty="0">
                <a:solidFill>
                  <a:srgbClr val="333399"/>
                </a:solidFill>
                <a:latin typeface="Times New Roman"/>
                <a:cs typeface="Times New Roman"/>
              </a:rPr>
              <a:t>Matla</a:t>
            </a:r>
            <a:r>
              <a:rPr sz="4800" b="1" spc="-5" dirty="0">
                <a:solidFill>
                  <a:srgbClr val="333399"/>
                </a:solidFill>
                <a:latin typeface="Times New Roman"/>
                <a:cs typeface="Times New Roman"/>
              </a:rPr>
              <a:t>b</a:t>
            </a:r>
            <a:r>
              <a:rPr sz="4800" spc="5" dirty="0">
                <a:solidFill>
                  <a:srgbClr val="333399"/>
                </a:solidFill>
                <a:latin typeface="Microsoft JhengHei"/>
                <a:cs typeface="Microsoft JhengHei"/>
              </a:rPr>
              <a:t>数据及其运算</a:t>
            </a:r>
            <a:endParaRPr sz="4800">
              <a:latin typeface="Microsoft JhengHei"/>
              <a:cs typeface="Microsoft JhengHe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0540" y="2701543"/>
            <a:ext cx="8178165" cy="2007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1750" indent="304800">
              <a:lnSpc>
                <a:spcPct val="120000"/>
              </a:lnSpc>
            </a:pPr>
            <a:r>
              <a:rPr sz="2600" spc="-20" dirty="0">
                <a:latin typeface="Arial"/>
                <a:cs typeface="Arial"/>
              </a:rPr>
              <a:t>M</a:t>
            </a:r>
            <a:r>
              <a:rPr sz="2600" spc="-250" dirty="0">
                <a:latin typeface="Arial"/>
                <a:cs typeface="Arial"/>
              </a:rPr>
              <a:t>a</a:t>
            </a:r>
            <a:r>
              <a:rPr sz="2600" spc="-120" dirty="0">
                <a:latin typeface="Arial"/>
                <a:cs typeface="Arial"/>
              </a:rPr>
              <a:t>t</a:t>
            </a:r>
            <a:r>
              <a:rPr sz="2600" spc="-110" dirty="0">
                <a:latin typeface="Arial"/>
                <a:cs typeface="Arial"/>
              </a:rPr>
              <a:t>l</a:t>
            </a:r>
            <a:r>
              <a:rPr sz="2600" spc="-265" dirty="0">
                <a:latin typeface="Arial"/>
                <a:cs typeface="Arial"/>
              </a:rPr>
              <a:t>a</a:t>
            </a:r>
            <a:r>
              <a:rPr sz="2600" spc="-120" dirty="0">
                <a:latin typeface="Arial"/>
                <a:cs typeface="Arial"/>
              </a:rPr>
              <a:t>b</a:t>
            </a:r>
            <a:r>
              <a:rPr sz="2600" spc="-30" dirty="0">
                <a:latin typeface="Microsoft JhengHei"/>
                <a:cs typeface="Microsoft JhengHei"/>
              </a:rPr>
              <a:t>数据</a:t>
            </a:r>
            <a:r>
              <a:rPr sz="2600" spc="-20" dirty="0">
                <a:latin typeface="Microsoft JhengHei"/>
                <a:cs typeface="Microsoft JhengHei"/>
              </a:rPr>
              <a:t>类</a:t>
            </a:r>
            <a:r>
              <a:rPr sz="2600" spc="-30" dirty="0">
                <a:latin typeface="Microsoft JhengHei"/>
                <a:cs typeface="Microsoft JhengHei"/>
              </a:rPr>
              <a:t>型非常丰富</a:t>
            </a:r>
            <a:r>
              <a:rPr sz="2600" spc="-20" dirty="0">
                <a:latin typeface="Microsoft JhengHei"/>
                <a:cs typeface="Microsoft JhengHei"/>
              </a:rPr>
              <a:t>，</a:t>
            </a:r>
            <a:r>
              <a:rPr sz="2600" spc="-25" dirty="0">
                <a:latin typeface="Microsoft JhengHei"/>
                <a:cs typeface="Microsoft JhengHei"/>
              </a:rPr>
              <a:t>除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数值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型</a:t>
            </a:r>
            <a:r>
              <a:rPr sz="2600" spc="-30" dirty="0">
                <a:latin typeface="Microsoft JhengHei"/>
                <a:cs typeface="Microsoft JhengHei"/>
              </a:rPr>
              <a:t>、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字符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型</a:t>
            </a:r>
            <a:r>
              <a:rPr sz="2600" spc="-30" dirty="0">
                <a:latin typeface="Microsoft JhengHei"/>
                <a:cs typeface="Microsoft JhengHei"/>
              </a:rPr>
              <a:t>等基本数</a:t>
            </a:r>
            <a:r>
              <a:rPr sz="2600" spc="-20" dirty="0">
                <a:latin typeface="Microsoft JhengHei"/>
                <a:cs typeface="Microsoft JhengHei"/>
              </a:rPr>
              <a:t> 据类</a:t>
            </a:r>
            <a:r>
              <a:rPr sz="2600" spc="-30" dirty="0">
                <a:latin typeface="Microsoft JhengHei"/>
                <a:cs typeface="Microsoft JhengHei"/>
              </a:rPr>
              <a:t>型</a:t>
            </a:r>
            <a:r>
              <a:rPr sz="2600" spc="-20" dirty="0">
                <a:latin typeface="Microsoft JhengHei"/>
                <a:cs typeface="Microsoft JhengHei"/>
              </a:rPr>
              <a:t>外</a:t>
            </a:r>
            <a:r>
              <a:rPr sz="2600" spc="-30" dirty="0">
                <a:latin typeface="Microsoft JhengHei"/>
                <a:cs typeface="Microsoft JhengHei"/>
              </a:rPr>
              <a:t>，还</a:t>
            </a:r>
            <a:r>
              <a:rPr sz="2600" spc="-20" dirty="0">
                <a:latin typeface="Microsoft JhengHei"/>
                <a:cs typeface="Microsoft JhengHei"/>
              </a:rPr>
              <a:t>有</a:t>
            </a:r>
            <a:r>
              <a:rPr sz="2600" spc="-30" dirty="0">
                <a:solidFill>
                  <a:srgbClr val="008000"/>
                </a:solidFill>
                <a:latin typeface="Microsoft JhengHei"/>
                <a:cs typeface="Microsoft JhengHei"/>
              </a:rPr>
              <a:t>结构</a:t>
            </a:r>
            <a:r>
              <a:rPr sz="2600" spc="-25" dirty="0">
                <a:solidFill>
                  <a:srgbClr val="008000"/>
                </a:solidFill>
                <a:latin typeface="Microsoft JhengHei"/>
                <a:cs typeface="Microsoft JhengHei"/>
              </a:rPr>
              <a:t>体</a:t>
            </a:r>
            <a:r>
              <a:rPr sz="2600" spc="-25" dirty="0">
                <a:latin typeface="Microsoft JhengHei"/>
                <a:cs typeface="Microsoft JhengHei"/>
              </a:rPr>
              <a:t>、</a:t>
            </a:r>
            <a:r>
              <a:rPr sz="2600" spc="-30" dirty="0">
                <a:solidFill>
                  <a:srgbClr val="008000"/>
                </a:solidFill>
                <a:latin typeface="Microsoft JhengHei"/>
                <a:cs typeface="Microsoft JhengHei"/>
              </a:rPr>
              <a:t>单元</a:t>
            </a:r>
            <a:r>
              <a:rPr sz="2600" spc="-25" dirty="0">
                <a:latin typeface="Microsoft JhengHei"/>
                <a:cs typeface="Microsoft JhengHei"/>
              </a:rPr>
              <a:t>等</a:t>
            </a:r>
            <a:r>
              <a:rPr sz="2600" spc="-30" dirty="0">
                <a:latin typeface="Microsoft JhengHei"/>
                <a:cs typeface="Microsoft JhengHei"/>
              </a:rPr>
              <a:t>更为</a:t>
            </a:r>
            <a:r>
              <a:rPr sz="2600" spc="-20" dirty="0">
                <a:latin typeface="Microsoft JhengHei"/>
                <a:cs typeface="Microsoft JhengHei"/>
              </a:rPr>
              <a:t>复</a:t>
            </a:r>
            <a:r>
              <a:rPr sz="2600" spc="-30" dirty="0">
                <a:latin typeface="Microsoft JhengHei"/>
                <a:cs typeface="Microsoft JhengHei"/>
              </a:rPr>
              <a:t>杂的</a:t>
            </a:r>
            <a:r>
              <a:rPr sz="2600" spc="-20" dirty="0">
                <a:latin typeface="Microsoft JhengHei"/>
                <a:cs typeface="Microsoft JhengHei"/>
              </a:rPr>
              <a:t>数</a:t>
            </a:r>
            <a:r>
              <a:rPr sz="2600" spc="-30" dirty="0">
                <a:latin typeface="Microsoft JhengHei"/>
                <a:cs typeface="Microsoft JhengHei"/>
              </a:rPr>
              <a:t>据类</a:t>
            </a:r>
            <a:r>
              <a:rPr sz="2600" spc="-20" dirty="0">
                <a:latin typeface="Microsoft JhengHei"/>
                <a:cs typeface="Microsoft JhengHei"/>
              </a:rPr>
              <a:t>型</a:t>
            </a:r>
            <a:r>
              <a:rPr sz="2600" spc="-30" dirty="0"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4"/>
              </a:spcBef>
            </a:pPr>
            <a:endParaRPr sz="600"/>
          </a:p>
          <a:p>
            <a:pPr marL="12700" marR="6350">
              <a:lnSpc>
                <a:spcPct val="120000"/>
              </a:lnSpc>
            </a:pP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各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种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据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类型都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以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矩阵形式存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在，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矩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阵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是</a:t>
            </a:r>
            <a:r>
              <a:rPr sz="2600" spc="-105" dirty="0">
                <a:solidFill>
                  <a:srgbClr val="0000FF"/>
                </a:solidFill>
                <a:latin typeface="Arial"/>
                <a:cs typeface="Arial"/>
              </a:rPr>
              <a:t>Mat</a:t>
            </a:r>
            <a:r>
              <a:rPr sz="2600" spc="-40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2600" spc="-265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2600" spc="-25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最基本的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 数据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对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象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，并且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矩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阵的运算是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定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义</a:t>
            </a:r>
            <a:r>
              <a:rPr sz="26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在</a:t>
            </a:r>
            <a:r>
              <a:rPr sz="26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复数</a:t>
            </a:r>
            <a:r>
              <a:rPr sz="2600" spc="-25" dirty="0">
                <a:solidFill>
                  <a:srgbClr val="FF0000"/>
                </a:solidFill>
                <a:latin typeface="Microsoft JhengHei"/>
                <a:cs typeface="Microsoft JhengHei"/>
              </a:rPr>
              <a:t>域</a:t>
            </a:r>
            <a:r>
              <a:rPr sz="26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上的。</a:t>
            </a:r>
            <a:endParaRPr sz="26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285" dirty="0">
                <a:solidFill>
                  <a:srgbClr val="0000FF"/>
                </a:solidFill>
                <a:latin typeface="Arial"/>
                <a:cs typeface="Arial"/>
              </a:rPr>
              <a:t>2.1</a:t>
            </a:r>
            <a:r>
              <a:rPr spc="-11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值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表示、变量及表达式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19784"/>
            <a:ext cx="7913370" cy="4467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值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的记述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25"/>
              </a:spcBef>
            </a:pPr>
            <a:endParaRPr sz="950"/>
          </a:p>
          <a:p>
            <a:pPr marL="622300" marR="6350" indent="-75565">
              <a:lnSpc>
                <a:spcPts val="2700"/>
              </a:lnSpc>
            </a:pPr>
            <a:r>
              <a:rPr sz="2400" spc="-22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400" spc="-95" dirty="0">
                <a:solidFill>
                  <a:srgbClr val="4D009A"/>
                </a:solidFill>
                <a:latin typeface="Arial"/>
                <a:cs typeface="Arial"/>
              </a:rPr>
              <a:t>tla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的数只采用习惯的十进制表示，可以带小数点 和负号</a:t>
            </a:r>
            <a:r>
              <a:rPr sz="2400" spc="-150" dirty="0">
                <a:solidFill>
                  <a:srgbClr val="4D009A"/>
                </a:solidFill>
                <a:latin typeface="Arial"/>
                <a:cs typeface="Arial"/>
              </a:rPr>
              <a:t>;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其缺省的数据类型为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双精度浮点型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（</a:t>
            </a:r>
            <a:r>
              <a:rPr sz="2400" spc="-145" dirty="0">
                <a:solidFill>
                  <a:srgbClr val="4D009A"/>
                </a:solidFill>
                <a:latin typeface="Arial"/>
                <a:cs typeface="Arial"/>
              </a:rPr>
              <a:t>doubl</a:t>
            </a:r>
            <a:r>
              <a:rPr sz="2400" spc="-170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）。</a:t>
            </a:r>
            <a:endParaRPr sz="2400">
              <a:latin typeface="Microsoft JhengHei"/>
              <a:cs typeface="Microsoft JhengHei"/>
            </a:endParaRPr>
          </a:p>
          <a:p>
            <a:pPr marL="393700">
              <a:lnSpc>
                <a:spcPct val="100000"/>
              </a:lnSpc>
              <a:spcBef>
                <a:spcPts val="225"/>
              </a:spcBef>
              <a:tabLst>
                <a:tab pos="1679575" algn="l"/>
                <a:tab pos="2288540" algn="l"/>
                <a:tab pos="3230880" algn="l"/>
                <a:tab pos="4300220" algn="l"/>
              </a:tabLst>
            </a:pP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例如：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60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10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0</a:t>
            </a:r>
            <a:r>
              <a:rPr sz="2400" spc="-200" dirty="0">
                <a:solidFill>
                  <a:srgbClr val="4D009A"/>
                </a:solidFill>
                <a:latin typeface="Arial"/>
                <a:cs typeface="Arial"/>
              </a:rPr>
              <a:t>.001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04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400" spc="-229" dirty="0">
                <a:solidFill>
                  <a:srgbClr val="4D009A"/>
                </a:solidFill>
                <a:latin typeface="Arial"/>
                <a:cs typeface="Arial"/>
              </a:rPr>
              <a:t>.3e10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	</a:t>
            </a:r>
            <a:r>
              <a:rPr sz="2400" spc="-204" dirty="0">
                <a:solidFill>
                  <a:srgbClr val="4D009A"/>
                </a:solidFill>
                <a:latin typeface="Arial"/>
                <a:cs typeface="Arial"/>
              </a:rPr>
              <a:t>1</a:t>
            </a:r>
            <a:r>
              <a:rPr sz="2400" spc="-225" dirty="0">
                <a:solidFill>
                  <a:srgbClr val="4D009A"/>
                </a:solidFill>
                <a:latin typeface="Arial"/>
                <a:cs typeface="Arial"/>
              </a:rPr>
              <a:t>.256</a:t>
            </a:r>
            <a:r>
              <a:rPr sz="2400" spc="-245" dirty="0">
                <a:solidFill>
                  <a:srgbClr val="4D009A"/>
                </a:solidFill>
                <a:latin typeface="Arial"/>
                <a:cs typeface="Arial"/>
              </a:rPr>
              <a:t>e</a:t>
            </a:r>
            <a:r>
              <a:rPr sz="2400" spc="-65" dirty="0">
                <a:solidFill>
                  <a:srgbClr val="4D009A"/>
                </a:solidFill>
                <a:latin typeface="Arial"/>
                <a:cs typeface="Arial"/>
              </a:rPr>
              <a:t>-</a:t>
            </a:r>
            <a:r>
              <a:rPr sz="2400" spc="-215" dirty="0">
                <a:solidFill>
                  <a:srgbClr val="4D009A"/>
                </a:solidFill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05"/>
              </a:spcBef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变量命令规则</a:t>
            </a:r>
            <a:endParaRPr sz="28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31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名、函数名对字母的大小写是敏感的。如</a:t>
            </a:r>
            <a:endParaRPr sz="2400">
              <a:latin typeface="Microsoft JhengHei"/>
              <a:cs typeface="Microsoft JhengHei"/>
            </a:endParaRPr>
          </a:p>
          <a:p>
            <a:pPr marL="1003300">
              <a:lnSpc>
                <a:spcPts val="2590"/>
              </a:lnSpc>
            </a:pPr>
            <a:r>
              <a:rPr sz="2400" spc="-220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400" spc="-130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sz="2400" spc="15" dirty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sz="2400" spc="-229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2400" spc="-13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与</a:t>
            </a:r>
            <a:r>
              <a:rPr sz="2400" spc="-175" dirty="0">
                <a:solidFill>
                  <a:srgbClr val="FF0000"/>
                </a:solidFill>
                <a:latin typeface="Arial"/>
                <a:cs typeface="Arial"/>
              </a:rPr>
              <a:t>myva</a:t>
            </a:r>
            <a:r>
              <a:rPr sz="2400" spc="-10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表示两个不同的变量。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变量名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第一个字母必须是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英文字母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名可以包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含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英文字母、下划线和数</a:t>
            </a:r>
            <a:r>
              <a:rPr sz="24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字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变量名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不能包含空格、标点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变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名最多可包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含</a:t>
            </a:r>
            <a:r>
              <a:rPr sz="2400" spc="-215" dirty="0">
                <a:solidFill>
                  <a:srgbClr val="FF0000"/>
                </a:solidFill>
                <a:latin typeface="Arial"/>
                <a:cs typeface="Arial"/>
              </a:rPr>
              <a:t>6</a:t>
            </a:r>
            <a:r>
              <a:rPr sz="2400" spc="-22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个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字符（</a:t>
            </a:r>
            <a:r>
              <a:rPr sz="2400" spc="-190" dirty="0">
                <a:solidFill>
                  <a:srgbClr val="4D009A"/>
                </a:solidFill>
                <a:latin typeface="Arial"/>
                <a:cs typeface="Arial"/>
              </a:rPr>
              <a:t>6.5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及以后的版本）。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285" dirty="0">
                <a:solidFill>
                  <a:srgbClr val="0000FF"/>
                </a:solidFill>
                <a:latin typeface="Arial"/>
                <a:cs typeface="Arial"/>
              </a:rPr>
              <a:t>2.1</a:t>
            </a:r>
            <a:r>
              <a:rPr spc="-11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值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表示、变量及表达式</a:t>
            </a:r>
            <a:r>
              <a:rPr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88034"/>
            <a:ext cx="3503929" cy="4102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1665" algn="l"/>
              </a:tabLst>
            </a:pPr>
            <a:r>
              <a:rPr sz="2600" spc="-20" dirty="0">
                <a:latin typeface="Arial"/>
                <a:cs typeface="Arial"/>
              </a:rPr>
              <a:t>M</a:t>
            </a:r>
            <a:r>
              <a:rPr sz="2600" spc="-250" dirty="0">
                <a:latin typeface="Arial"/>
                <a:cs typeface="Arial"/>
              </a:rPr>
              <a:t>a</a:t>
            </a:r>
            <a:r>
              <a:rPr sz="2600" spc="-120" dirty="0">
                <a:latin typeface="Arial"/>
                <a:cs typeface="Arial"/>
              </a:rPr>
              <a:t>t</a:t>
            </a:r>
            <a:r>
              <a:rPr sz="2600" spc="-110" dirty="0">
                <a:latin typeface="Arial"/>
                <a:cs typeface="Arial"/>
              </a:rPr>
              <a:t>l</a:t>
            </a:r>
            <a:r>
              <a:rPr sz="2600" spc="-265" dirty="0">
                <a:latin typeface="Arial"/>
                <a:cs typeface="Arial"/>
              </a:rPr>
              <a:t>a</a:t>
            </a:r>
            <a:r>
              <a:rPr sz="2600" spc="-125" dirty="0">
                <a:latin typeface="Arial"/>
                <a:cs typeface="Arial"/>
              </a:rPr>
              <a:t>b</a:t>
            </a:r>
            <a:r>
              <a:rPr sz="2600" spc="-30" dirty="0">
                <a:latin typeface="Microsoft JhengHei"/>
                <a:cs typeface="Microsoft JhengHei"/>
              </a:rPr>
              <a:t>预定</a:t>
            </a:r>
            <a:r>
              <a:rPr sz="2600" spc="-20" dirty="0">
                <a:latin typeface="Microsoft JhengHei"/>
                <a:cs typeface="Microsoft JhengHei"/>
              </a:rPr>
              <a:t>义</a:t>
            </a:r>
            <a:r>
              <a:rPr sz="2600" spc="-30" dirty="0">
                <a:latin typeface="Microsoft JhengHei"/>
                <a:cs typeface="Microsoft JhengHei"/>
              </a:rPr>
              <a:t>的变量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0216" y="4536440"/>
            <a:ext cx="6859905" cy="1503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每当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1800" spc="15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spc="-100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启动完成，这些变量就被产生。</a:t>
            </a:r>
            <a:endParaRPr sz="1800">
              <a:latin typeface="Microsoft JhengHei"/>
              <a:cs typeface="Microsoft JhengHei"/>
            </a:endParaRPr>
          </a:p>
          <a:p>
            <a:pPr marL="546100" marR="6350" indent="-533400">
              <a:lnSpc>
                <a:spcPct val="10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</a:rPr>
              <a:t>M</a:t>
            </a:r>
            <a:r>
              <a:rPr sz="1800" spc="1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spc="5" dirty="0">
                <a:solidFill>
                  <a:srgbClr val="0000FF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0000FF"/>
                </a:solidFill>
                <a:latin typeface="Arial"/>
                <a:cs typeface="Arial"/>
              </a:rPr>
              <a:t>A</a:t>
            </a:r>
            <a:r>
              <a:rPr sz="1800" spc="-85" dirty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中，被</a:t>
            </a:r>
            <a:r>
              <a:rPr sz="1800" spc="-160" dirty="0">
                <a:solidFill>
                  <a:srgbClr val="0000FF"/>
                </a:solidFill>
                <a:latin typeface="Arial"/>
                <a:cs typeface="Arial"/>
              </a:rPr>
              <a:t>0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除不会引起程序中断，给出报警的同时用</a:t>
            </a:r>
            <a:r>
              <a:rPr sz="1800" spc="-2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1800" spc="-5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spc="85" dirty="0">
                <a:solidFill>
                  <a:srgbClr val="FF0000"/>
                </a:solidFill>
                <a:latin typeface="Arial"/>
                <a:cs typeface="Arial"/>
              </a:rPr>
              <a:t>f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或 </a:t>
            </a:r>
            <a:r>
              <a:rPr sz="1800" spc="-10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spc="-75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spc="8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1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给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出结果。</a:t>
            </a:r>
            <a:endParaRPr sz="1800">
              <a:latin typeface="Microsoft JhengHei"/>
              <a:cs typeface="Microsoft JhengHei"/>
            </a:endParaRPr>
          </a:p>
          <a:p>
            <a:pPr marL="546100" marR="125730" indent="-533400">
              <a:lnSpc>
                <a:spcPct val="10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用户只能临时覆盖这些预定义变量的值</a:t>
            </a:r>
            <a:r>
              <a:rPr sz="18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，</a:t>
            </a:r>
            <a:r>
              <a:rPr sz="1800" spc="-165" dirty="0">
                <a:solidFill>
                  <a:srgbClr val="FF0000"/>
                </a:solidFill>
                <a:latin typeface="Arial"/>
                <a:cs typeface="Arial"/>
              </a:rPr>
              <a:t>Cle</a:t>
            </a:r>
            <a:r>
              <a:rPr sz="1800" spc="-18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dirty="0">
                <a:solidFill>
                  <a:srgbClr val="FF0000"/>
                </a:solidFill>
                <a:latin typeface="Microsoft JhengHei"/>
                <a:cs typeface="Microsoft JhengHei"/>
              </a:rPr>
              <a:t>或重启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MA</a:t>
            </a:r>
            <a:r>
              <a:rPr sz="1800" spc="5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800" spc="35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800" spc="1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sz="180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00FF"/>
                </a:solidFill>
                <a:latin typeface="Microsoft JhengHei"/>
                <a:cs typeface="Microsoft JhengHei"/>
              </a:rPr>
              <a:t>可恢复其值。</a:t>
            </a:r>
            <a:endParaRPr sz="18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54125" y="1768538"/>
          <a:ext cx="6999351" cy="27510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262"/>
                <a:gridCol w="5392801"/>
              </a:tblGrid>
              <a:tr h="365760">
                <a:tc>
                  <a:txBody>
                    <a:bodyPr/>
                    <a:lstStyle/>
                    <a:p>
                      <a:pPr marL="4095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变量名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意义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ans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85875">
                        <a:lnSpc>
                          <a:spcPct val="100000"/>
                        </a:lnSpc>
                      </a:pP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最近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的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计算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结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果的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变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量</a:t>
                      </a:r>
                      <a:r>
                        <a:rPr sz="200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名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eps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3709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sz="2000" b="1" spc="-15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TL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定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义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的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正的</a:t>
                      </a:r>
                      <a:r>
                        <a:rPr sz="2000" spc="1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极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小</a:t>
                      </a:r>
                      <a:r>
                        <a:rPr sz="2000" spc="25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值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=2.2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04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-16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pi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圆周率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π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inf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∞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值，无限大</a:t>
                      </a:r>
                      <a:endParaRPr sz="2000">
                        <a:latin typeface="Microsoft JhengHei"/>
                        <a:cs typeface="Microsoft JhengHe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445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sz="20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j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5067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虚数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单元，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sqrt(-</a:t>
                      </a:r>
                      <a:r>
                        <a:rPr sz="2000" b="1" spc="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58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NaN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46885">
                        <a:lnSpc>
                          <a:spcPct val="100000"/>
                        </a:lnSpc>
                      </a:pP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非数，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0/0</a:t>
                      </a:r>
                      <a:r>
                        <a:rPr sz="2000" spc="10" dirty="0">
                          <a:solidFill>
                            <a:srgbClr val="4D009A"/>
                          </a:solidFill>
                          <a:latin typeface="Microsoft JhengHei"/>
                          <a:cs typeface="Microsoft JhengHei"/>
                        </a:rPr>
                        <a:t>、</a:t>
                      </a: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∞</a:t>
                      </a:r>
                      <a:r>
                        <a:rPr sz="2000" b="1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/</a:t>
                      </a:r>
                      <a:r>
                        <a:rPr sz="2000" b="1" spc="-5" dirty="0">
                          <a:solidFill>
                            <a:srgbClr val="4D009A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∞</a:t>
                      </a:r>
                      <a:endParaRPr sz="18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260" dirty="0">
                <a:solidFill>
                  <a:srgbClr val="0000FF"/>
                </a:solidFill>
                <a:latin typeface="Arial"/>
                <a:cs typeface="Arial"/>
              </a:rPr>
              <a:t>2.</a:t>
            </a:r>
            <a:r>
              <a:rPr spc="-340" dirty="0">
                <a:solidFill>
                  <a:srgbClr val="0000FF"/>
                </a:solidFill>
                <a:latin typeface="Arial"/>
                <a:cs typeface="Arial"/>
              </a:rPr>
              <a:t>1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数值表示、变量及表达式</a:t>
            </a:r>
            <a:r>
              <a:rPr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244853"/>
            <a:ext cx="3303270" cy="4737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000" dirty="0">
                <a:solidFill>
                  <a:srgbClr val="4D009A"/>
                </a:solidFill>
                <a:latin typeface="Microsoft JhengHei"/>
                <a:cs typeface="Microsoft JhengHei"/>
              </a:rPr>
              <a:t>运</a:t>
            </a:r>
            <a:r>
              <a:rPr sz="3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000" dirty="0">
                <a:solidFill>
                  <a:srgbClr val="4D009A"/>
                </a:solidFill>
                <a:latin typeface="Microsoft JhengHei"/>
                <a:cs typeface="Microsoft JhengHei"/>
              </a:rPr>
              <a:t>符和表达式</a:t>
            </a:r>
            <a:endParaRPr sz="3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36116" y="4073367"/>
            <a:ext cx="7234555" cy="18980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marR="6350" indent="-533400">
              <a:lnSpc>
                <a:spcPct val="103899"/>
              </a:lnSpc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-6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-11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395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1800" spc="49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1800" spc="-10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8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用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1800" spc="400" dirty="0">
                <a:solidFill>
                  <a:srgbClr val="FF0000"/>
                </a:solidFill>
                <a:latin typeface="Arial"/>
                <a:cs typeface="Arial"/>
              </a:rPr>
              <a:t>\</a:t>
            </a:r>
            <a:r>
              <a:rPr sz="1800" b="1" spc="5" dirty="0">
                <a:solidFill>
                  <a:srgbClr val="FF0000"/>
                </a:solidFill>
                <a:latin typeface="Arial"/>
                <a:cs typeface="Arial"/>
              </a:rPr>
              <a:t>”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和”</a:t>
            </a:r>
            <a:r>
              <a:rPr sz="1800" spc="400" dirty="0">
                <a:solidFill>
                  <a:srgbClr val="FF0000"/>
                </a:solidFill>
                <a:latin typeface="Arial"/>
                <a:cs typeface="Arial"/>
              </a:rPr>
              <a:t>/</a:t>
            </a:r>
            <a:r>
              <a:rPr sz="1800" b="1" spc="5" dirty="0">
                <a:solidFill>
                  <a:srgbClr val="FF0000"/>
                </a:solidFill>
                <a:latin typeface="Arial"/>
                <a:cs typeface="Arial"/>
              </a:rPr>
              <a:t>”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分别表示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1800" spc="15" dirty="0">
                <a:solidFill>
                  <a:srgbClr val="FF0000"/>
                </a:solidFill>
                <a:latin typeface="Microsoft JhengHei"/>
                <a:cs typeface="Microsoft JhengHei"/>
              </a:rPr>
              <a:t>左</a:t>
            </a:r>
            <a:r>
              <a:rPr sz="18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除”和“右除”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。对标量</a:t>
            </a:r>
            <a:r>
              <a:rPr sz="1800" spc="15" dirty="0">
                <a:solidFill>
                  <a:srgbClr val="4D009A"/>
                </a:solidFill>
                <a:latin typeface="Microsoft JhengHei"/>
                <a:cs typeface="Microsoft JhengHei"/>
              </a:rPr>
              <a:t>而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言</a:t>
            </a:r>
            <a:r>
              <a:rPr sz="1800" dirty="0">
                <a:solidFill>
                  <a:srgbClr val="4D009A"/>
                </a:solidFill>
                <a:latin typeface="Microsoft JhengHei"/>
                <a:cs typeface="Microsoft JhengHei"/>
              </a:rPr>
              <a:t>， 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两者没有区别。对矩阵产生不同影响。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-305" dirty="0">
                <a:solidFill>
                  <a:srgbClr val="4D009A"/>
                </a:solidFill>
                <a:latin typeface="Arial"/>
                <a:cs typeface="Arial"/>
              </a:rPr>
              <a:t>MATLA</a:t>
            </a:r>
            <a:r>
              <a:rPr sz="1800" spc="-29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表达式的书写规则与“手写方式”几乎完全相同。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表达式按与常规相同的优先级自左至右执行运算。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优先级：指数运算级别最高，乘除次之，加减最低。</a:t>
            </a:r>
            <a:endParaRPr sz="18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  <a:tabLst>
                <a:tab pos="545465" algn="l"/>
              </a:tabLst>
            </a:pPr>
            <a:r>
              <a:rPr sz="1800" dirty="0">
                <a:solidFill>
                  <a:srgbClr val="4D009A"/>
                </a:solidFill>
                <a:latin typeface="Wingdings"/>
                <a:cs typeface="Wingdings"/>
              </a:rPr>
              <a:t></a:t>
            </a:r>
            <a:r>
              <a:rPr sz="1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括号改变运算的次序。</a:t>
            </a:r>
            <a:endParaRPr sz="18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828800" y="1838325"/>
          <a:ext cx="6716776" cy="2027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3225"/>
                <a:gridCol w="1676400"/>
                <a:gridCol w="1674876"/>
                <a:gridCol w="1673225"/>
              </a:tblGrid>
              <a:tr h="33527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运算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1310">
                        <a:lnSpc>
                          <a:spcPct val="100000"/>
                        </a:lnSpc>
                      </a:pP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数学表达式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139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MATLA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运算符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MATLA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表达式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4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加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a+b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+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a+b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减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-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66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乘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axb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*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a*b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除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31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a/b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/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004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a/b</a:t>
                      </a:r>
                      <a:r>
                        <a:rPr sz="1600" spc="5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或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1600" b="1" spc="-5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\</a:t>
                      </a: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  <a:tr h="3352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4D009A"/>
                          </a:solidFill>
                          <a:latin typeface="微软雅黑"/>
                          <a:cs typeface="微软雅黑"/>
                        </a:rPr>
                        <a:t>幂</a:t>
                      </a:r>
                      <a:endParaRPr sz="16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055" algn="ctr">
                        <a:lnSpc>
                          <a:spcPct val="100000"/>
                        </a:lnSpc>
                      </a:pPr>
                      <a:r>
                        <a:rPr sz="3300" i="1" spc="75" baseline="-25252" dirty="0">
                          <a:solidFill>
                            <a:srgbClr val="462778"/>
                          </a:solidFill>
                          <a:latin typeface="Times New Roman"/>
                          <a:cs typeface="Times New Roman"/>
                        </a:rPr>
                        <a:t>a</a:t>
                      </a:r>
                      <a:r>
                        <a:rPr sz="1250" i="1" dirty="0">
                          <a:solidFill>
                            <a:srgbClr val="462778"/>
                          </a:solidFill>
                          <a:latin typeface="Times New Roman"/>
                          <a:cs typeface="Times New Roman"/>
                        </a:rPr>
                        <a:t>b</a:t>
                      </a:r>
                      <a:endParaRPr sz="125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^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4D009A"/>
                          </a:solidFill>
                          <a:latin typeface="Tahoma"/>
                          <a:cs typeface="Tahoma"/>
                        </a:rPr>
                        <a:t>a^b</a:t>
                      </a:r>
                      <a:endParaRPr sz="16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FF"/>
                      </a:solidFill>
                      <a:prstDash val="solid"/>
                    </a:lnL>
                    <a:lnR w="12700">
                      <a:solidFill>
                        <a:srgbClr val="0000FF"/>
                      </a:solidFill>
                      <a:prstDash val="solid"/>
                    </a:lnR>
                    <a:lnT w="12700">
                      <a:solidFill>
                        <a:srgbClr val="0000FF"/>
                      </a:solidFill>
                      <a:prstDash val="solid"/>
                    </a:lnT>
                    <a:lnB w="12700">
                      <a:solidFill>
                        <a:srgbClr val="0000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1467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pc="-285" dirty="0">
                <a:solidFill>
                  <a:srgbClr val="0000FF"/>
                </a:solidFill>
                <a:latin typeface="Arial"/>
                <a:cs typeface="Arial"/>
              </a:rPr>
              <a:t>2.1</a:t>
            </a:r>
            <a:r>
              <a:rPr spc="-11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值</a:t>
            </a:r>
            <a:r>
              <a:rPr dirty="0">
                <a:solidFill>
                  <a:srgbClr val="0000FF"/>
                </a:solidFill>
                <a:latin typeface="Microsoft JhengHei"/>
                <a:cs typeface="Microsoft JhengHei"/>
              </a:rPr>
              <a:t>表示、变量及表达式</a:t>
            </a:r>
            <a:r>
              <a:rPr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6017" y="987297"/>
            <a:ext cx="2466340" cy="379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复数及其运算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3217" y="1443736"/>
            <a:ext cx="6654165" cy="1544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marR="58419" indent="-533400">
              <a:lnSpc>
                <a:spcPts val="286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400" spc="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400" spc="-15" dirty="0">
                <a:solidFill>
                  <a:srgbClr val="4D009A"/>
                </a:solidFill>
                <a:latin typeface="Arial"/>
                <a:cs typeface="Arial"/>
              </a:rPr>
              <a:t>TLAB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中复数的表达：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z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a+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b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，其中</a:t>
            </a:r>
            <a:r>
              <a:rPr sz="2400" spc="-3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2400" spc="-12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为 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实数。</a:t>
            </a:r>
            <a:endParaRPr sz="2400">
              <a:latin typeface="Microsoft JhengHei"/>
              <a:cs typeface="Microsoft JhengHei"/>
            </a:endParaRPr>
          </a:p>
          <a:p>
            <a:pPr marL="546100" marR="6350" indent="-533400">
              <a:lnSpc>
                <a:spcPct val="100000"/>
              </a:lnSpc>
              <a:spcBef>
                <a:spcPts val="480"/>
              </a:spcBef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400" spc="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400" spc="-15" dirty="0">
                <a:solidFill>
                  <a:srgbClr val="4D009A"/>
                </a:solidFill>
                <a:latin typeface="Arial"/>
                <a:cs typeface="Arial"/>
              </a:rPr>
              <a:t>TLAB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把复数作为一个整体，象计算实数一 样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计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算复数。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8916" y="3012185"/>
            <a:ext cx="6044565" cy="407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600" dirty="0">
                <a:solidFill>
                  <a:srgbClr val="0000FF"/>
                </a:solidFill>
                <a:latin typeface="微软雅黑"/>
                <a:cs typeface="微软雅黑"/>
              </a:rPr>
              <a:t>【例</a:t>
            </a:r>
            <a:r>
              <a:rPr sz="2600" b="1" dirty="0">
                <a:solidFill>
                  <a:srgbClr val="0000FF"/>
                </a:solidFill>
                <a:latin typeface="Times New Roman"/>
                <a:cs typeface="Times New Roman"/>
              </a:rPr>
              <a:t>2.3</a:t>
            </a:r>
            <a:r>
              <a:rPr sz="26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600" b="1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2600" spc="5" dirty="0">
                <a:solidFill>
                  <a:srgbClr val="0000FF"/>
                </a:solidFill>
                <a:latin typeface="微软雅黑"/>
                <a:cs typeface="微软雅黑"/>
              </a:rPr>
              <a:t>】</a:t>
            </a:r>
            <a:r>
              <a:rPr sz="2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复数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z1=3+</a:t>
            </a:r>
            <a:r>
              <a:rPr sz="26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sz="26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i</a:t>
            </a:r>
            <a:r>
              <a:rPr sz="26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z2=1+</a:t>
            </a:r>
            <a:r>
              <a:rPr sz="26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2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i,</a:t>
            </a:r>
            <a:r>
              <a:rPr sz="2600" b="1" spc="2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4D009A"/>
                </a:solidFill>
                <a:latin typeface="Times New Roman"/>
                <a:cs typeface="Times New Roman"/>
              </a:rPr>
              <a:t>z3=</a:t>
            </a:r>
            <a:r>
              <a:rPr sz="26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150" spc="10" dirty="0">
                <a:solidFill>
                  <a:srgbClr val="462778"/>
                </a:solidFill>
                <a:latin typeface="Times New Roman"/>
                <a:cs typeface="Times New Roman"/>
              </a:rPr>
              <a:t>2</a:t>
            </a:r>
            <a:r>
              <a:rPr sz="2150" i="1" spc="-10" dirty="0">
                <a:solidFill>
                  <a:srgbClr val="462778"/>
                </a:solidFill>
                <a:latin typeface="Times New Roman"/>
                <a:cs typeface="Times New Roman"/>
              </a:rPr>
              <a:t>e</a:t>
            </a:r>
            <a:r>
              <a:rPr sz="2150" i="1" spc="-260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1875" spc="-22" baseline="31111" dirty="0">
                <a:solidFill>
                  <a:srgbClr val="462778"/>
                </a:solidFill>
                <a:latin typeface="Times New Roman"/>
                <a:cs typeface="Times New Roman"/>
              </a:rPr>
              <a:t>6</a:t>
            </a:r>
            <a:endParaRPr sz="1875" baseline="31111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82520" y="3295943"/>
            <a:ext cx="1675130" cy="581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93345" algn="r">
              <a:lnSpc>
                <a:spcPts val="2240"/>
              </a:lnSpc>
            </a:pPr>
            <a:r>
              <a:rPr sz="2250" i="1" spc="15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2250" i="1" spc="100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2250" i="1" spc="15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endParaRPr sz="2250">
              <a:latin typeface="Times New Roman"/>
              <a:cs typeface="Times New Roman"/>
            </a:endParaRPr>
          </a:p>
          <a:p>
            <a:pPr marL="12700">
              <a:lnSpc>
                <a:spcPts val="1120"/>
              </a:lnSpc>
              <a:tabLst>
                <a:tab pos="812165" algn="l"/>
                <a:tab pos="1360170" algn="l"/>
                <a:tab pos="1577340" algn="l"/>
              </a:tabLst>
            </a:pPr>
            <a:r>
              <a:rPr sz="3900" spc="-30" baseline="-26709" dirty="0">
                <a:solidFill>
                  <a:srgbClr val="4D009A"/>
                </a:solidFill>
                <a:latin typeface="Microsoft JhengHei"/>
                <a:cs typeface="Microsoft JhengHei"/>
              </a:rPr>
              <a:t>计</a:t>
            </a:r>
            <a:r>
              <a:rPr sz="3900" spc="-44" baseline="-26709" dirty="0">
                <a:solidFill>
                  <a:srgbClr val="4D009A"/>
                </a:solidFill>
                <a:latin typeface="Microsoft JhengHei"/>
                <a:cs typeface="Microsoft JhengHei"/>
              </a:rPr>
              <a:t>算</a:t>
            </a:r>
            <a:r>
              <a:rPr sz="3900" baseline="-26709" dirty="0">
                <a:solidFill>
                  <a:srgbClr val="4D009A"/>
                </a:solidFill>
                <a:latin typeface="Microsoft JhengHei"/>
                <a:cs typeface="Microsoft JhengHei"/>
              </a:rPr>
              <a:t>	</a:t>
            </a:r>
            <a:r>
              <a:rPr sz="3375" i="1" spc="22" baseline="-22222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3375" i="1" spc="44" baseline="-22222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3375" spc="30" baseline="-22222" dirty="0">
                <a:solidFill>
                  <a:srgbClr val="462778"/>
                </a:solidFill>
                <a:latin typeface="Symbol"/>
                <a:cs typeface="Symbol"/>
              </a:rPr>
              <a:t></a:t>
            </a:r>
            <a:r>
              <a:rPr sz="3375" baseline="-22222" dirty="0">
                <a:solidFill>
                  <a:srgbClr val="462778"/>
                </a:solidFill>
                <a:latin typeface="Times New Roman"/>
                <a:cs typeface="Times New Roman"/>
              </a:rPr>
              <a:t>	</a:t>
            </a:r>
            <a:r>
              <a:rPr sz="1300" spc="10" dirty="0">
                <a:solidFill>
                  <a:srgbClr val="462778"/>
                </a:solidFill>
                <a:latin typeface="Times New Roman"/>
                <a:cs typeface="Times New Roman"/>
              </a:rPr>
              <a:t>1</a:t>
            </a:r>
            <a:r>
              <a:rPr sz="1300" dirty="0">
                <a:solidFill>
                  <a:srgbClr val="462778"/>
                </a:solidFill>
                <a:latin typeface="Times New Roman"/>
                <a:cs typeface="Times New Roman"/>
              </a:rPr>
              <a:t>	</a:t>
            </a:r>
            <a:r>
              <a:rPr sz="1300" spc="10" dirty="0">
                <a:solidFill>
                  <a:srgbClr val="462778"/>
                </a:solidFill>
                <a:latin typeface="Times New Roman"/>
                <a:cs typeface="Times New Roman"/>
              </a:rPr>
              <a:t>2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898503" y="2867175"/>
            <a:ext cx="199390" cy="307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u="sng" spc="-45" dirty="0">
                <a:solidFill>
                  <a:srgbClr val="462778"/>
                </a:solidFill>
                <a:latin typeface="Symbol"/>
                <a:cs typeface="Symbol"/>
              </a:rPr>
              <a:t></a:t>
            </a:r>
            <a:r>
              <a:rPr sz="1300" spc="20" dirty="0">
                <a:solidFill>
                  <a:srgbClr val="462778"/>
                </a:solidFill>
                <a:latin typeface="Times New Roman"/>
                <a:cs typeface="Times New Roman"/>
              </a:rPr>
              <a:t> </a:t>
            </a:r>
            <a:r>
              <a:rPr sz="1875" i="1" spc="-15" baseline="-35555" dirty="0">
                <a:solidFill>
                  <a:srgbClr val="462778"/>
                </a:solidFill>
                <a:latin typeface="Times New Roman"/>
                <a:cs typeface="Times New Roman"/>
              </a:rPr>
              <a:t>i</a:t>
            </a:r>
            <a:endParaRPr sz="1875" baseline="-35555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614548" y="3697591"/>
            <a:ext cx="472838" cy="0"/>
          </a:xfrm>
          <a:custGeom>
            <a:avLst/>
            <a:gdLst/>
            <a:ahLst/>
            <a:cxnLst/>
            <a:rect l="l" t="t" r="r" b="b"/>
            <a:pathLst>
              <a:path w="472838">
                <a:moveTo>
                  <a:pt x="0" y="0"/>
                </a:moveTo>
                <a:lnTo>
                  <a:pt x="472838" y="0"/>
                </a:lnTo>
              </a:path>
            </a:pathLst>
          </a:custGeom>
          <a:ln w="13672">
            <a:solidFill>
              <a:srgbClr val="462778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160017" y="3711975"/>
            <a:ext cx="6637655" cy="1814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254760" algn="ctr">
              <a:lnSpc>
                <a:spcPct val="100000"/>
              </a:lnSpc>
            </a:pPr>
            <a:r>
              <a:rPr sz="2250" i="1" spc="-10" dirty="0">
                <a:solidFill>
                  <a:srgbClr val="462778"/>
                </a:solidFill>
                <a:latin typeface="Times New Roman"/>
                <a:cs typeface="Times New Roman"/>
              </a:rPr>
              <a:t>z</a:t>
            </a:r>
            <a:r>
              <a:rPr sz="1950" spc="15" baseline="-25641" dirty="0">
                <a:solidFill>
                  <a:srgbClr val="462778"/>
                </a:solidFill>
                <a:latin typeface="Times New Roman"/>
                <a:cs typeface="Times New Roman"/>
              </a:rPr>
              <a:t>3</a:t>
            </a:r>
            <a:endParaRPr sz="1950" baseline="-25641">
              <a:latin typeface="Times New Roman"/>
              <a:cs typeface="Times New Roman"/>
            </a:endParaRPr>
          </a:p>
          <a:p>
            <a:pPr marL="46990">
              <a:lnSpc>
                <a:spcPts val="3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z1=3+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4*i,</a:t>
            </a:r>
            <a:r>
              <a:rPr sz="26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z2=1+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2*i,</a:t>
            </a:r>
            <a:r>
              <a:rPr sz="26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z3=e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xp(i*pi/6),</a:t>
            </a:r>
            <a:r>
              <a:rPr sz="2600" b="1" spc="10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z=z1*z2/z3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800"/>
              </a:lnSpc>
              <a:spcBef>
                <a:spcPts val="43"/>
              </a:spcBef>
            </a:pPr>
            <a:endParaRPr sz="800"/>
          </a:p>
          <a:p>
            <a:pPr marL="46990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z_</a:t>
            </a:r>
            <a:r>
              <a:rPr sz="2600" b="1" spc="-65" dirty="0">
                <a:solidFill>
                  <a:srgbClr val="4D009A"/>
                </a:solidFill>
                <a:latin typeface="Times New Roman"/>
                <a:cs typeface="Times New Roman"/>
              </a:rPr>
              <a:t>r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eal=</a:t>
            </a:r>
            <a:r>
              <a:rPr sz="2600" b="1" spc="-65" dirty="0">
                <a:solidFill>
                  <a:srgbClr val="4D009A"/>
                </a:solidFill>
                <a:latin typeface="Times New Roman"/>
                <a:cs typeface="Times New Roman"/>
              </a:rPr>
              <a:t>r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eal(z),</a:t>
            </a:r>
            <a:r>
              <a:rPr sz="26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25" dirty="0">
                <a:solidFill>
                  <a:srgbClr val="4D009A"/>
                </a:solidFill>
                <a:latin typeface="Times New Roman"/>
                <a:cs typeface="Times New Roman"/>
              </a:rPr>
              <a:t>z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_ima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g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e=imag(z),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17"/>
              </a:spcBef>
            </a:pPr>
            <a:endParaRPr sz="1400"/>
          </a:p>
          <a:p>
            <a:pPr marL="12700">
              <a:lnSpc>
                <a:spcPct val="100000"/>
              </a:lnSpc>
            </a:pP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z_an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g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le=angle(z),</a:t>
            </a:r>
            <a:r>
              <a:rPr sz="26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 </a:t>
            </a:r>
            <a:r>
              <a:rPr sz="26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z_length=a</a:t>
            </a:r>
            <a:r>
              <a:rPr sz="26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bs(z),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69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1448815"/>
            <a:ext cx="1860550" cy="53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3600" spc="10" dirty="0">
                <a:solidFill>
                  <a:srgbClr val="CC0000"/>
                </a:solidFill>
                <a:latin typeface="Microsoft JhengHei"/>
                <a:cs typeface="Microsoft JhengHei"/>
              </a:rPr>
              <a:t>授课宗旨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2529585"/>
            <a:ext cx="7995284" cy="2147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讲授</a:t>
            </a:r>
            <a:r>
              <a:rPr sz="2400" b="1" dirty="0">
                <a:solidFill>
                  <a:srgbClr val="000099"/>
                </a:solidFill>
                <a:latin typeface="Times New Roman"/>
                <a:cs typeface="Times New Roman"/>
              </a:rPr>
              <a:t>M</a:t>
            </a:r>
            <a:r>
              <a:rPr sz="2400" b="1" spc="-180" dirty="0">
                <a:solidFill>
                  <a:srgbClr val="000099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000099"/>
                </a:solidFill>
                <a:latin typeface="Times New Roman"/>
                <a:cs typeface="Times New Roman"/>
              </a:rPr>
              <a:t>TLA</a:t>
            </a:r>
            <a:r>
              <a:rPr sz="2400" b="1" spc="5" dirty="0">
                <a:solidFill>
                  <a:srgbClr val="000099"/>
                </a:solidFill>
                <a:latin typeface="Times New Roman"/>
                <a:cs typeface="Times New Roman"/>
              </a:rPr>
              <a:t>B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的通用功能。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8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寓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教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于例，由浅入深。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7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Wingdings"/>
                <a:cs typeface="Wingdings"/>
              </a:rPr>
              <a:t></a:t>
            </a:r>
            <a:r>
              <a:rPr sz="2400" spc="-10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关于科学计</a:t>
            </a:r>
            <a:r>
              <a:rPr sz="24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算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，着重</a:t>
            </a:r>
            <a:r>
              <a:rPr sz="24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强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调理论</a:t>
            </a:r>
            <a:r>
              <a:rPr sz="24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概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念、算</a:t>
            </a:r>
            <a:r>
              <a:rPr sz="24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法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和实际</a:t>
            </a:r>
            <a:r>
              <a:rPr sz="2400" spc="-10" dirty="0">
                <a:solidFill>
                  <a:srgbClr val="000099"/>
                </a:solidFill>
                <a:latin typeface="Microsoft JhengHei"/>
                <a:cs typeface="Microsoft JhengHei"/>
              </a:rPr>
              <a:t>计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算三者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30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之</a:t>
            </a:r>
            <a:r>
              <a:rPr sz="2400" spc="5" dirty="0">
                <a:solidFill>
                  <a:srgbClr val="000099"/>
                </a:solidFill>
                <a:latin typeface="Microsoft JhengHei"/>
                <a:cs typeface="Microsoft JhengHei"/>
              </a:rPr>
              <a:t>间</a:t>
            </a:r>
            <a:r>
              <a:rPr sz="2400" dirty="0">
                <a:solidFill>
                  <a:srgbClr val="000099"/>
                </a:solidFill>
                <a:latin typeface="Microsoft JhengHei"/>
                <a:cs typeface="Microsoft JhengHei"/>
              </a:rPr>
              <a:t>的关系。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9600" y="514350"/>
            <a:ext cx="533400" cy="47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17932"/>
            <a:ext cx="6267450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 Matlab</a:t>
            </a:r>
            <a:r>
              <a:rPr sz="4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矩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阵</a:t>
            </a:r>
            <a:r>
              <a:rPr sz="4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(</a:t>
            </a:r>
            <a:r>
              <a:rPr sz="4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组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的表示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8239" y="1325371"/>
            <a:ext cx="4700905" cy="4772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数组的概念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30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dirty="0">
                <a:solidFill>
                  <a:srgbClr val="4D009A"/>
                </a:solidFill>
                <a:latin typeface="Microsoft JhengHei"/>
                <a:cs typeface="Microsoft JhengHei"/>
              </a:rPr>
              <a:t>一维</a:t>
            </a:r>
            <a:r>
              <a:rPr sz="32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200" dirty="0">
                <a:solidFill>
                  <a:srgbClr val="4D009A"/>
                </a:solidFill>
                <a:latin typeface="Microsoft JhengHei"/>
                <a:cs typeface="Microsoft JhengHei"/>
              </a:rPr>
              <a:t>组变量的创建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32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二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维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变量的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创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建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9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元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的标识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与</a:t>
            </a:r>
            <a:r>
              <a:rPr sz="32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寻访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9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数组运算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32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多维数组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940552" y="3644646"/>
            <a:ext cx="3203447" cy="20939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70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2.2.1.</a:t>
            </a:r>
            <a:r>
              <a:rPr sz="4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数组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(array</a:t>
            </a:r>
            <a:r>
              <a:rPr sz="4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的概念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8490" y="1002791"/>
            <a:ext cx="7953375" cy="265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28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定义：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23"/>
              </a:spcBef>
            </a:pPr>
            <a:endParaRPr sz="1300"/>
          </a:p>
          <a:p>
            <a:pPr marL="1003300" marR="266700" indent="-76835">
              <a:lnSpc>
                <a:spcPct val="100000"/>
              </a:lnSpc>
            </a:pP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按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行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4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ow)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和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列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(col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u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mn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顺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排列的实数或复数的有 序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集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，被称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为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数组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30"/>
              </a:spcBef>
            </a:pPr>
            <a:endParaRPr sz="700"/>
          </a:p>
          <a:p>
            <a:pPr>
              <a:lnSpc>
                <a:spcPts val="1000"/>
              </a:lnSpc>
            </a:pPr>
            <a:endParaRPr sz="1000"/>
          </a:p>
          <a:p>
            <a:pPr marL="1003300" marR="6350" indent="-76835">
              <a:lnSpc>
                <a:spcPct val="100000"/>
              </a:lnSpc>
            </a:pP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数组中的任何一个数都被称为这个数组</a:t>
            </a:r>
            <a:r>
              <a:rPr sz="24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元素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，由其 所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在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的行和列标识，这个标识也称为数组元素</a:t>
            </a:r>
            <a:r>
              <a:rPr sz="2400" spc="1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下 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标或索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引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Matla</a:t>
            </a:r>
            <a:r>
              <a:rPr sz="24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将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标量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视为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1</a:t>
            </a:r>
            <a:r>
              <a:rPr sz="2400" spc="615" dirty="0">
                <a:solidFill>
                  <a:srgbClr val="4D009A"/>
                </a:solidFill>
                <a:latin typeface="Microsoft JhengHei"/>
                <a:cs typeface="Microsoft JhengHei"/>
              </a:rPr>
              <a:t>×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1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的数组。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04289" y="3792473"/>
            <a:ext cx="3558540" cy="2023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对</a:t>
            </a:r>
            <a:r>
              <a:rPr sz="24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m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行、</a:t>
            </a:r>
            <a:r>
              <a:rPr sz="24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n</a:t>
            </a:r>
            <a:r>
              <a:rPr sz="24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列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2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维数组</a:t>
            </a:r>
            <a:r>
              <a:rPr sz="2400" b="1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68"/>
              </a:spcBef>
            </a:pPr>
            <a:endParaRPr sz="1400"/>
          </a:p>
          <a:p>
            <a:pPr marL="241300">
              <a:lnSpc>
                <a:spcPct val="100000"/>
              </a:lnSpc>
            </a:pPr>
            <a:r>
              <a:rPr sz="20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计为</a:t>
            </a:r>
            <a:r>
              <a:rPr sz="2000" b="1" spc="-25" dirty="0">
                <a:solidFill>
                  <a:srgbClr val="4D009A"/>
                </a:solidFill>
                <a:latin typeface="Times New Roman"/>
                <a:cs typeface="Times New Roman"/>
              </a:rPr>
              <a:t>m</a:t>
            </a:r>
            <a:r>
              <a:rPr sz="2000" spc="520" dirty="0">
                <a:solidFill>
                  <a:srgbClr val="4D009A"/>
                </a:solidFill>
                <a:latin typeface="Microsoft JhengHei"/>
                <a:cs typeface="Microsoft JhengHei"/>
              </a:rPr>
              <a:t>×</a:t>
            </a:r>
            <a:r>
              <a:rPr sz="2000" b="1" spc="-20" dirty="0">
                <a:solidFill>
                  <a:srgbClr val="4D009A"/>
                </a:solidFill>
                <a:latin typeface="Times New Roman"/>
                <a:cs typeface="Times New Roman"/>
              </a:rPr>
              <a:t>n</a:t>
            </a:r>
            <a:r>
              <a:rPr sz="20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的数组</a:t>
            </a:r>
            <a:r>
              <a:rPr sz="2000" b="1" spc="-15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；</a:t>
            </a:r>
            <a:endParaRPr sz="2000">
              <a:latin typeface="Microsoft JhengHei"/>
              <a:cs typeface="Microsoft JhengHei"/>
            </a:endParaRPr>
          </a:p>
          <a:p>
            <a:pPr marL="241300" marR="6350">
              <a:lnSpc>
                <a:spcPct val="125000"/>
              </a:lnSpc>
            </a:pP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*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行标识、列标识均</a:t>
            </a:r>
            <a:r>
              <a:rPr sz="20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从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开始；</a:t>
            </a:r>
            <a:r>
              <a:rPr sz="20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行标识从上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到下</a:t>
            </a:r>
            <a:r>
              <a:rPr sz="20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递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增；</a:t>
            </a:r>
            <a:r>
              <a:rPr sz="20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列标识从左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到右</a:t>
            </a:r>
            <a:r>
              <a:rPr sz="20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递</a:t>
            </a:r>
            <a:r>
              <a:rPr sz="20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增。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43220" y="5639308"/>
            <a:ext cx="1369695" cy="340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dirty="0">
                <a:solidFill>
                  <a:srgbClr val="2F39E8"/>
                </a:solidFill>
                <a:latin typeface="Tahoma"/>
                <a:cs typeface="Tahoma"/>
              </a:rPr>
              <a:t>a(3,</a:t>
            </a:r>
            <a:r>
              <a:rPr sz="2200" spc="-20" dirty="0">
                <a:solidFill>
                  <a:srgbClr val="2F39E8"/>
                </a:solidFill>
                <a:latin typeface="Tahoma"/>
                <a:cs typeface="Tahoma"/>
              </a:rPr>
              <a:t> </a:t>
            </a:r>
            <a:r>
              <a:rPr sz="2200" dirty="0">
                <a:solidFill>
                  <a:srgbClr val="2F39E8"/>
                </a:solidFill>
                <a:latin typeface="Tahoma"/>
                <a:cs typeface="Tahoma"/>
              </a:rPr>
              <a:t>4)</a:t>
            </a:r>
            <a:r>
              <a:rPr sz="2200" spc="-5" dirty="0">
                <a:solidFill>
                  <a:srgbClr val="2F39E8"/>
                </a:solidFill>
                <a:latin typeface="Tahoma"/>
                <a:cs typeface="Tahoma"/>
              </a:rPr>
              <a:t>=</a:t>
            </a:r>
            <a:r>
              <a:rPr sz="2200" dirty="0">
                <a:solidFill>
                  <a:srgbClr val="2F39E8"/>
                </a:solidFill>
                <a:latin typeface="Tahoma"/>
                <a:cs typeface="Tahoma"/>
              </a:rPr>
              <a:t>34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61378" y="5639308"/>
            <a:ext cx="1320165" cy="340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15" dirty="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sz="2200" dirty="0">
                <a:solidFill>
                  <a:srgbClr val="FF0000"/>
                </a:solidFill>
                <a:latin typeface="Tahoma"/>
                <a:cs typeface="Tahoma"/>
              </a:rPr>
              <a:t>ow is first</a:t>
            </a:r>
            <a:endParaRPr sz="22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227320" y="4337304"/>
            <a:ext cx="40767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-15" dirty="0">
                <a:solidFill>
                  <a:srgbClr val="2F39E8"/>
                </a:solidFill>
                <a:latin typeface="Tahoma"/>
                <a:cs typeface="Tahoma"/>
              </a:rPr>
              <a:t>a=</a:t>
            </a:r>
            <a:endParaRPr sz="2400">
              <a:latin typeface="Tahoma"/>
              <a:cs typeface="Tahoma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718175" y="3854450"/>
          <a:ext cx="2682875" cy="16399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3400"/>
                <a:gridCol w="530225"/>
                <a:gridCol w="536575"/>
                <a:gridCol w="530225"/>
                <a:gridCol w="533400"/>
              </a:tblGrid>
              <a:tr h="39687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42E00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00E3A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00E3A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00E3A8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00E3A8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FFCF00"/>
                    </a:solidFill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25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</a:tr>
              <a:tr h="41109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FFCF00"/>
                    </a:solidFill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35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</a:tr>
              <a:tr h="409701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  <a:solidFill>
                      <a:srgbClr val="FFCF00"/>
                    </a:solidFill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42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43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0014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44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19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0000FF"/>
                          </a:solidFill>
                          <a:latin typeface="Tahoma"/>
                          <a:cs typeface="Tahoma"/>
                        </a:rPr>
                        <a:t>45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2700">
                      <a:solidFill>
                        <a:srgbClr val="2F39E8"/>
                      </a:solidFill>
                      <a:prstDash val="solid"/>
                    </a:lnL>
                    <a:lnR w="12700">
                      <a:solidFill>
                        <a:srgbClr val="2F39E8"/>
                      </a:solidFill>
                      <a:prstDash val="solid"/>
                    </a:lnR>
                    <a:lnT w="12700">
                      <a:solidFill>
                        <a:srgbClr val="2F39E8"/>
                      </a:solidFill>
                      <a:prstDash val="solid"/>
                    </a:lnT>
                    <a:lnB w="12700">
                      <a:solidFill>
                        <a:srgbClr val="2F39E8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6017" y="1359661"/>
            <a:ext cx="7486650" cy="4009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数组的分类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26"/>
              </a:spcBef>
            </a:pPr>
            <a:endParaRPr sz="85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维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8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也称为向</a:t>
            </a:r>
            <a:r>
              <a:rPr sz="28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量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(ve</a:t>
            </a:r>
            <a:r>
              <a:rPr sz="28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c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tor)</a:t>
            </a:r>
            <a:r>
              <a:rPr sz="28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行向量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400" b="1" spc="-5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ow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vector</a:t>
            </a:r>
            <a:r>
              <a:rPr sz="24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列向量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(col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u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mn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vector</a:t>
            </a:r>
            <a:r>
              <a:rPr sz="24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22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二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维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矩</a:t>
            </a:r>
            <a:r>
              <a:rPr sz="28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阵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matrix</a:t>
            </a:r>
            <a:r>
              <a:rPr sz="28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48"/>
              </a:spcBef>
            </a:pPr>
            <a:endParaRPr sz="8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多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维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9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622300" marR="98425" indent="-609600">
              <a:lnSpc>
                <a:spcPct val="100899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 2"/>
                <a:cs typeface="Wingdings 2"/>
              </a:rPr>
              <a:t>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有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效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矩阵</a:t>
            </a:r>
            <a:r>
              <a:rPr sz="28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：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每行元素的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个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数必须相</a:t>
            </a:r>
            <a:r>
              <a:rPr sz="28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同，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每列 元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素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的个数也必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须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相同。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8239" y="217932"/>
            <a:ext cx="5391150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2.2.1.</a:t>
            </a:r>
            <a:r>
              <a:rPr sz="4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4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数组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(array)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的概念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217932"/>
            <a:ext cx="7297420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、数</a:t>
            </a:r>
            <a:r>
              <a:rPr sz="40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组</a:t>
            </a: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(array)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的概念</a:t>
            </a:r>
            <a:r>
              <a:rPr sz="4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4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47622" y="1412747"/>
            <a:ext cx="6120383" cy="34831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75626" y="3187700"/>
            <a:ext cx="944880" cy="1224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10" dirty="0">
                <a:solidFill>
                  <a:srgbClr val="2F39E8"/>
                </a:solidFill>
                <a:latin typeface="Microsoft JhengHei"/>
                <a:cs typeface="Microsoft JhengHei"/>
              </a:rPr>
              <a:t>行向量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900"/>
              </a:lnSpc>
              <a:spcBef>
                <a:spcPts val="19"/>
              </a:spcBef>
            </a:pPr>
            <a:endParaRPr sz="9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ts val="2840"/>
              </a:lnSpc>
            </a:pPr>
            <a:r>
              <a:rPr sz="2400" spc="10" dirty="0">
                <a:solidFill>
                  <a:srgbClr val="2F39E8"/>
                </a:solidFill>
                <a:latin typeface="Microsoft JhengHei"/>
                <a:cs typeface="Microsoft JhengHei"/>
              </a:rPr>
              <a:t>列向量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71142" y="5345429"/>
            <a:ext cx="141224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2F39E8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2F39E8"/>
                </a:solidFill>
                <a:latin typeface="Tahoma"/>
                <a:cs typeface="Tahoma"/>
              </a:rPr>
              <a:t>(2,1</a:t>
            </a:r>
            <a:r>
              <a:rPr sz="2400" b="1" dirty="0">
                <a:solidFill>
                  <a:srgbClr val="2F39E8"/>
                </a:solidFill>
                <a:latin typeface="Tahoma"/>
                <a:cs typeface="Tahoma"/>
              </a:rPr>
              <a:t>)</a:t>
            </a:r>
            <a:r>
              <a:rPr sz="2400" b="1" spc="-5" dirty="0">
                <a:solidFill>
                  <a:srgbClr val="2F39E8"/>
                </a:solidFill>
                <a:latin typeface="Tahoma"/>
                <a:cs typeface="Tahoma"/>
              </a:rPr>
              <a:t>=</a:t>
            </a:r>
            <a:r>
              <a:rPr sz="2400" b="1" spc="-20" dirty="0">
                <a:solidFill>
                  <a:srgbClr val="2F39E8"/>
                </a:solidFill>
                <a:latin typeface="Tahoma"/>
                <a:cs typeface="Tahoma"/>
              </a:rPr>
              <a:t>3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714496" y="5345429"/>
            <a:ext cx="1411605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2F39E8"/>
                </a:solidFill>
                <a:latin typeface="Tahoma"/>
                <a:cs typeface="Tahoma"/>
              </a:rPr>
              <a:t>a(1,2)=2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87746" y="5345429"/>
            <a:ext cx="113284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2F39E8"/>
                </a:solidFill>
                <a:latin typeface="Tahoma"/>
                <a:cs typeface="Tahoma"/>
              </a:rPr>
              <a:t>b(3)=3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72197" y="5345429"/>
            <a:ext cx="1101090" cy="370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2F39E8"/>
                </a:solidFill>
                <a:latin typeface="Tahoma"/>
                <a:cs typeface="Tahoma"/>
              </a:rPr>
              <a:t>c(2)=2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226567"/>
            <a:ext cx="6172200" cy="706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2.2.2</a:t>
            </a:r>
            <a:r>
              <a:rPr sz="4400" spc="-45" dirty="0">
                <a:solidFill>
                  <a:srgbClr val="0000FF"/>
                </a:solidFill>
                <a:latin typeface="Microsoft JhengHei"/>
                <a:cs typeface="Microsoft JhengHei"/>
              </a:rPr>
              <a:t>、创</a:t>
            </a:r>
            <a:r>
              <a:rPr sz="44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建</a:t>
            </a:r>
            <a:r>
              <a:rPr sz="4400" spc="-45" dirty="0">
                <a:solidFill>
                  <a:srgbClr val="0000FF"/>
                </a:solidFill>
                <a:latin typeface="Microsoft JhengHei"/>
                <a:cs typeface="Microsoft JhengHei"/>
              </a:rPr>
              <a:t>一维数组变量</a:t>
            </a:r>
            <a:endParaRPr sz="4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7771130" cy="45300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286510" algn="ctr">
              <a:lnSpc>
                <a:spcPct val="100000"/>
              </a:lnSpc>
              <a:tabLst>
                <a:tab pos="6089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种方</a:t>
            </a:r>
            <a:r>
              <a:rPr sz="28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法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：使用方括</a:t>
            </a:r>
            <a:r>
              <a:rPr sz="28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号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]”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操作符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23"/>
              </a:spcBef>
            </a:pPr>
            <a:endParaRPr sz="1300"/>
          </a:p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创建数组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行向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量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)a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4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pi 3+5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i]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74"/>
              </a:spcBef>
            </a:pPr>
            <a:endParaRPr sz="1300"/>
          </a:p>
          <a:p>
            <a:pPr marL="469900">
              <a:lnSpc>
                <a:spcPct val="100000"/>
              </a:lnSpc>
              <a:tabLst>
                <a:tab pos="2999105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4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 pi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3+5*i]	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%or</a:t>
            </a:r>
            <a:r>
              <a:rPr sz="2400" b="1" spc="-4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a=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[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1,</a:t>
            </a:r>
            <a:r>
              <a:rPr sz="24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3, pi,</a:t>
            </a:r>
            <a:r>
              <a:rPr sz="24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3+5*i]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  <a:tabLst>
                <a:tab pos="2165985" algn="l"/>
                <a:tab pos="3460750" algn="l"/>
                <a:tab pos="4832985" algn="l"/>
              </a:tabLst>
            </a:pP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1.000</a:t>
            </a:r>
            <a:r>
              <a:rPr sz="2400" b="1" dirty="0">
                <a:latin typeface="Times New Roman"/>
                <a:cs typeface="Times New Roman"/>
              </a:rPr>
              <a:t>0	</a:t>
            </a:r>
            <a:r>
              <a:rPr sz="2400" b="1" spc="-5" dirty="0">
                <a:latin typeface="Times New Roman"/>
                <a:cs typeface="Times New Roman"/>
              </a:rPr>
              <a:t>3.000</a:t>
            </a:r>
            <a:r>
              <a:rPr sz="2400" b="1" dirty="0">
                <a:latin typeface="Times New Roman"/>
                <a:cs typeface="Times New Roman"/>
              </a:rPr>
              <a:t>0	</a:t>
            </a:r>
            <a:r>
              <a:rPr sz="2400" b="1" spc="-5" dirty="0">
                <a:latin typeface="Times New Roman"/>
                <a:cs typeface="Times New Roman"/>
              </a:rPr>
              <a:t>3</a:t>
            </a:r>
            <a:r>
              <a:rPr sz="2400" b="1" dirty="0">
                <a:latin typeface="Times New Roman"/>
                <a:cs typeface="Times New Roman"/>
              </a:rPr>
              <a:t>.</a:t>
            </a:r>
            <a:r>
              <a:rPr sz="2400" b="1" spc="-5" dirty="0">
                <a:latin typeface="Times New Roman"/>
                <a:cs typeface="Times New Roman"/>
              </a:rPr>
              <a:t>141</a:t>
            </a:r>
            <a:r>
              <a:rPr sz="2400" b="1" dirty="0">
                <a:latin typeface="Times New Roman"/>
                <a:cs typeface="Times New Roman"/>
              </a:rPr>
              <a:t>6	</a:t>
            </a:r>
            <a:r>
              <a:rPr sz="2400" b="1" spc="-5" dirty="0">
                <a:latin typeface="Times New Roman"/>
                <a:cs typeface="Times New Roman"/>
              </a:rPr>
              <a:t>3.000</a:t>
            </a:r>
            <a:r>
              <a:rPr sz="2400" b="1" dirty="0">
                <a:latin typeface="Times New Roman"/>
                <a:cs typeface="Times New Roman"/>
              </a:rPr>
              <a:t>0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5.000</a:t>
            </a:r>
            <a:r>
              <a:rPr sz="2400" b="1" dirty="0">
                <a:latin typeface="Times New Roman"/>
                <a:cs typeface="Times New Roman"/>
              </a:rPr>
              <a:t>0i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 marR="2529205">
              <a:lnSpc>
                <a:spcPct val="120000"/>
              </a:lnSpc>
            </a:pP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所有的向量元素必须在操作</a:t>
            </a:r>
            <a:r>
              <a:rPr sz="20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符</a:t>
            </a:r>
            <a:r>
              <a:rPr sz="20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“</a:t>
            </a:r>
            <a:r>
              <a:rPr sz="2000" b="1" spc="-10" dirty="0">
                <a:solidFill>
                  <a:srgbClr val="000099"/>
                </a:solidFill>
                <a:latin typeface="Times New Roman"/>
                <a:cs typeface="Times New Roman"/>
              </a:rPr>
              <a:t>[</a:t>
            </a:r>
            <a:r>
              <a:rPr sz="2000" b="1" spc="-25" dirty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0099"/>
                </a:solidFill>
                <a:latin typeface="Times New Roman"/>
                <a:cs typeface="Times New Roman"/>
              </a:rPr>
              <a:t>]</a:t>
            </a:r>
            <a:r>
              <a:rPr sz="2000" b="1" spc="-10" dirty="0">
                <a:solidFill>
                  <a:srgbClr val="000099"/>
                </a:solidFill>
                <a:latin typeface="Times New Roman"/>
                <a:cs typeface="Times New Roman"/>
              </a:rPr>
              <a:t>”</a:t>
            </a:r>
            <a:r>
              <a:rPr sz="20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之内</a:t>
            </a: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；</a:t>
            </a:r>
            <a:r>
              <a:rPr sz="2000" spc="-5" dirty="0">
                <a:solidFill>
                  <a:srgbClr val="000099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向量元素间</a:t>
            </a: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用</a:t>
            </a: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空</a:t>
            </a:r>
            <a:r>
              <a:rPr sz="2000" spc="-15" dirty="0">
                <a:solidFill>
                  <a:srgbClr val="FF00FF"/>
                </a:solidFill>
                <a:latin typeface="Microsoft JhengHei"/>
                <a:cs typeface="Microsoft JhengHei"/>
              </a:rPr>
              <a:t>格</a:t>
            </a: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或英文的</a:t>
            </a: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逗</a:t>
            </a:r>
            <a:r>
              <a:rPr sz="2000" spc="-15" dirty="0">
                <a:solidFill>
                  <a:srgbClr val="FF00FF"/>
                </a:solidFill>
                <a:latin typeface="Microsoft JhengHei"/>
                <a:cs typeface="Microsoft JhengHei"/>
              </a:rPr>
              <a:t>点</a:t>
            </a:r>
            <a:r>
              <a:rPr sz="2000" spc="-20" dirty="0">
                <a:solidFill>
                  <a:srgbClr val="FF00FF"/>
                </a:solidFill>
                <a:latin typeface="Microsoft JhengHei"/>
                <a:cs typeface="Microsoft JhengHei"/>
              </a:rPr>
              <a:t>“</a:t>
            </a:r>
            <a:r>
              <a:rPr sz="2000" b="1" spc="-10" dirty="0">
                <a:solidFill>
                  <a:srgbClr val="FF00FF"/>
                </a:solidFill>
                <a:latin typeface="Times New Roman"/>
                <a:cs typeface="Times New Roman"/>
              </a:rPr>
              <a:t>,”</a:t>
            </a: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分</a:t>
            </a:r>
            <a:r>
              <a:rPr sz="2000" spc="-15" dirty="0">
                <a:solidFill>
                  <a:srgbClr val="000099"/>
                </a:solidFill>
                <a:latin typeface="Microsoft JhengHei"/>
                <a:cs typeface="Microsoft JhengHei"/>
              </a:rPr>
              <a:t>开</a:t>
            </a:r>
            <a:r>
              <a:rPr sz="2000" spc="-20" dirty="0">
                <a:solidFill>
                  <a:srgbClr val="000099"/>
                </a:solidFill>
                <a:latin typeface="Microsoft JhengHei"/>
                <a:cs typeface="Microsoft JhengHei"/>
              </a:rPr>
              <a:t>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16"/>
              </a:spcBef>
            </a:pPr>
            <a:endParaRPr sz="6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二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种方</a:t>
            </a:r>
            <a:r>
              <a:rPr sz="28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法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：使用冒</a:t>
            </a:r>
            <a:r>
              <a:rPr sz="28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号</a:t>
            </a:r>
            <a:r>
              <a:rPr sz="28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:”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操作符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3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【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例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创建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以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1~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顺序排列整数为元素的行向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量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b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  <a:p>
            <a:pPr marL="1003300">
              <a:lnSpc>
                <a:spcPct val="100000"/>
              </a:lnSpc>
              <a:spcBef>
                <a:spcPts val="75"/>
              </a:spcBef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&gt;&gt;b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1:10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b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=1 2 3 4 5 6 7 8 9 10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、创建一维数组变</a:t>
            </a:r>
            <a:r>
              <a:rPr sz="4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35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5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44066" y="1222247"/>
            <a:ext cx="7147559" cy="4599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2-3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c=1:2:1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和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d=1:2:9</a:t>
            </a:r>
            <a:endParaRPr sz="2400">
              <a:latin typeface="Times New Roman"/>
              <a:cs typeface="Times New Roman"/>
            </a:endParaRPr>
          </a:p>
          <a:p>
            <a:pPr marL="469900" marR="5295900" indent="-457200">
              <a:lnSpc>
                <a:spcPct val="110000"/>
              </a:lnSpc>
              <a:spcBef>
                <a:spcPts val="75"/>
              </a:spcBef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</a:t>
            </a:r>
            <a:r>
              <a:rPr sz="24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c=1:2:10 c=1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3 5 7 9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&gt;&gt;d=1:2:9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285"/>
              </a:spcBef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d= 1 3 5 7 9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32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利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用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冒号</a:t>
            </a:r>
            <a:r>
              <a:rPr sz="2400" spc="10" dirty="0">
                <a:solidFill>
                  <a:srgbClr val="0000FF"/>
                </a:solidFill>
                <a:latin typeface="Microsoft JhengHei"/>
                <a:cs typeface="Microsoft JhengHei"/>
              </a:rPr>
              <a:t>“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”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操作符创建行向量的基本语法格式：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x=Start:Inc</a:t>
            </a:r>
            <a:r>
              <a:rPr sz="2000" b="1" spc="-4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ement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: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End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  <a:tabLst>
                <a:tab pos="5454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Star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t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表示新向</a:t>
            </a:r>
            <a:r>
              <a:rPr sz="20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的第一个元素；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5454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新向量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x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的最后一个元素不能大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于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End 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；</a:t>
            </a:r>
            <a:endParaRPr sz="2000">
              <a:latin typeface="Microsoft JhengHei"/>
              <a:cs typeface="Microsoft JhengHei"/>
            </a:endParaRPr>
          </a:p>
          <a:p>
            <a:pPr marL="546100" marR="6350" indent="-533400">
              <a:lnSpc>
                <a:spcPct val="100000"/>
              </a:lnSpc>
              <a:spcBef>
                <a:spcPts val="480"/>
              </a:spcBef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Inc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ement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可正可负，若负，则必</a:t>
            </a:r>
            <a:r>
              <a:rPr sz="20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须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Start</a:t>
            </a: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&gt;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En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；若正，则必</a:t>
            </a:r>
            <a:r>
              <a:rPr sz="2000" spc="-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须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Start&lt;En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，否则创建的为空向量。</a:t>
            </a:r>
            <a:endParaRPr sz="2000">
              <a:latin typeface="Microsoft JhengHei"/>
              <a:cs typeface="Microsoft JhengHei"/>
            </a:endParaRPr>
          </a:p>
          <a:p>
            <a:pPr marL="546100" indent="-533400">
              <a:lnSpc>
                <a:spcPct val="100000"/>
              </a:lnSpc>
              <a:spcBef>
                <a:spcPts val="480"/>
              </a:spcBef>
              <a:buClr>
                <a:srgbClr val="4D009A"/>
              </a:buClr>
              <a:buFont typeface="Wingdings"/>
              <a:buChar char=""/>
              <a:tabLst>
                <a:tab pos="545465" algn="l"/>
              </a:tabLst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若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Inc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ement=1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,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则可简写为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：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x=Start:En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2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、创建一维数组变</a:t>
            </a:r>
            <a:r>
              <a:rPr sz="4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32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7127875" cy="4627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三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种方法：利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用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函数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2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nspace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linspace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的基本语法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x= 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inspace(x1, x2, n)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30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该函数生成一个</a:t>
            </a:r>
            <a:r>
              <a:rPr sz="20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由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n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个元素组成的行向量；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2665" algn="l"/>
              </a:tabLst>
            </a:pPr>
            <a:r>
              <a:rPr sz="2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x1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为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其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第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一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个元素；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x2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为其最后一个元素；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x1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x2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之间元素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的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间隔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=(x2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x1)/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(n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0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2665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如果忽略参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数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n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则系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统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默认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生</a:t>
            </a:r>
            <a:r>
              <a:rPr sz="20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成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100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个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元素的行向量。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5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4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400" b="1" dirty="0">
                <a:latin typeface="Times New Roman"/>
                <a:cs typeface="Times New Roman"/>
              </a:rPr>
              <a:t>x=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linspace(1,2,5)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4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938655" algn="l"/>
                <a:tab pos="3081655" algn="l"/>
                <a:tab pos="4224655" algn="l"/>
                <a:tab pos="5367655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x=1.0000	1.2500	1.5000	1.7500	2.0000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49"/>
              </a:spcBef>
            </a:pPr>
            <a:endParaRPr sz="1100"/>
          </a:p>
          <a:p>
            <a:pPr marL="469900">
              <a:lnSpc>
                <a:spcPct val="100000"/>
              </a:lnSpc>
            </a:pP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可以在实验时察</a:t>
            </a:r>
            <a:r>
              <a:rPr sz="20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看</a:t>
            </a:r>
            <a:r>
              <a:rPr sz="20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x=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lin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pace(1,2</a:t>
            </a:r>
            <a:r>
              <a:rPr sz="20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)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执行结果。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</a:t>
            </a:r>
            <a:r>
              <a:rPr sz="4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一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维数组</a:t>
            </a:r>
            <a:r>
              <a:rPr sz="4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变</a:t>
            </a:r>
            <a:r>
              <a:rPr sz="4000" spc="-10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32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7496175" cy="4682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</a:t>
            </a:r>
            <a:r>
              <a:rPr sz="28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四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种方法：利</a:t>
            </a:r>
            <a:r>
              <a:rPr sz="2800" spc="-15" dirty="0">
                <a:solidFill>
                  <a:srgbClr val="FF0000"/>
                </a:solidFill>
                <a:latin typeface="Microsoft JhengHei"/>
                <a:cs typeface="Microsoft JhengHei"/>
              </a:rPr>
              <a:t>用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函数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log</a:t>
            </a:r>
            <a:r>
              <a:rPr sz="2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pace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56"/>
              </a:spcBef>
            </a:pPr>
            <a:endParaRPr sz="1200"/>
          </a:p>
          <a:p>
            <a:pPr marL="469900">
              <a:lnSpc>
                <a:spcPct val="100000"/>
              </a:lnSpc>
            </a:pP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通过实验认识该函数的功能。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3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列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向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量的创建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67"/>
              </a:spcBef>
            </a:pPr>
            <a:endParaRPr sz="14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使用方括号“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”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操作符，使用分</a:t>
            </a:r>
            <a:r>
              <a:rPr sz="24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号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”</a:t>
            </a:r>
            <a:r>
              <a:rPr sz="24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分割行。</a:t>
            </a:r>
            <a:endParaRPr sz="2400">
              <a:latin typeface="Microsoft JhengHei"/>
              <a:cs typeface="Microsoft JhengHei"/>
            </a:endParaRPr>
          </a:p>
          <a:p>
            <a:pPr marL="469900" marR="3469004">
              <a:lnSpc>
                <a:spcPts val="3790"/>
              </a:lnSpc>
              <a:spcBef>
                <a:spcPts val="195"/>
              </a:spcBef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2-5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x=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[1;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2;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3] x=1</a:t>
            </a:r>
            <a:endParaRPr sz="2000">
              <a:latin typeface="Times New Roman"/>
              <a:cs typeface="Times New Roman"/>
            </a:endParaRPr>
          </a:p>
          <a:p>
            <a:pPr marL="787400">
              <a:lnSpc>
                <a:spcPts val="2039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  <a:p>
            <a:pPr marL="7874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90"/>
              </a:spcBef>
            </a:pPr>
            <a:endParaRPr sz="14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使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用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冒号操作符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48"/>
              </a:spcBef>
            </a:pPr>
            <a:endParaRPr sz="1300"/>
          </a:p>
          <a:p>
            <a:pPr marL="469900">
              <a:lnSpc>
                <a:spcPct val="100000"/>
              </a:lnSpc>
              <a:tabLst>
                <a:tab pos="4001135" algn="l"/>
              </a:tabLst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2-6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x=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(1:3)’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“</a:t>
            </a:r>
            <a:r>
              <a:rPr sz="2000" b="1" spc="-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’</a:t>
            </a:r>
            <a:r>
              <a:rPr sz="2000" b="1" spc="-155" dirty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”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表示矩阵的转置</a:t>
            </a:r>
            <a:endParaRPr sz="2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14884"/>
            <a:ext cx="70885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、创建一维数组变量</a:t>
            </a:r>
            <a:r>
              <a:rPr sz="4000" spc="8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5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5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59661"/>
            <a:ext cx="7369809" cy="4745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创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建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组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变量的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般方法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49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创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建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变量的赋值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语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句的一般格式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22"/>
              </a:spcBef>
            </a:pPr>
            <a:endParaRPr sz="700"/>
          </a:p>
          <a:p>
            <a:pPr marL="927100">
              <a:lnSpc>
                <a:spcPct val="100000"/>
              </a:lnSpc>
            </a:pPr>
            <a:r>
              <a:rPr sz="2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var=ex</a:t>
            </a:r>
            <a:r>
              <a:rPr sz="2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sz="26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6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ession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0"/>
              </a:spcBef>
            </a:pPr>
            <a:endParaRPr sz="5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600" b="1" dirty="0">
                <a:solidFill>
                  <a:srgbClr val="480092"/>
                </a:solidFill>
                <a:latin typeface="Times New Roman"/>
                <a:cs typeface="Times New Roman"/>
              </a:rPr>
              <a:t>va</a:t>
            </a:r>
            <a:r>
              <a:rPr sz="26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600" dirty="0">
                <a:solidFill>
                  <a:srgbClr val="480092"/>
                </a:solidFill>
                <a:latin typeface="Microsoft JhengHei"/>
                <a:cs typeface="Microsoft JhengHei"/>
              </a:rPr>
              <a:t>为变量名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25"/>
              </a:spcBef>
              <a:buClr>
                <a:srgbClr val="4D009A"/>
              </a:buClr>
              <a:buFont typeface="Wingdings"/>
              <a:buChar char=""/>
            </a:pPr>
            <a:endParaRPr sz="600"/>
          </a:p>
          <a:p>
            <a:pPr marL="1384300" indent="-457200">
              <a:lnSpc>
                <a:spcPct val="100000"/>
              </a:lnSpc>
              <a:buClr>
                <a:srgbClr val="4D009A"/>
              </a:buClr>
              <a:buFont typeface="Wingdings"/>
              <a:buChar char=""/>
              <a:tabLst>
                <a:tab pos="1383665" algn="l"/>
              </a:tabLst>
            </a:pP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exp</a:t>
            </a:r>
            <a:r>
              <a:rPr sz="2600" b="1" spc="-65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6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essio</a:t>
            </a:r>
            <a:r>
              <a:rPr sz="26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n</a:t>
            </a:r>
            <a:r>
              <a:rPr sz="2600" spc="-25" dirty="0">
                <a:solidFill>
                  <a:srgbClr val="480092"/>
                </a:solidFill>
                <a:latin typeface="Microsoft JhengHei"/>
                <a:cs typeface="Microsoft JhengHei"/>
              </a:rPr>
              <a:t>为</a:t>
            </a:r>
            <a:r>
              <a:rPr sz="2600" b="1" spc="-25" dirty="0">
                <a:solidFill>
                  <a:srgbClr val="480092"/>
                </a:solidFill>
                <a:latin typeface="Times New Roman"/>
                <a:cs typeface="Times New Roman"/>
              </a:rPr>
              <a:t>M</a:t>
            </a:r>
            <a:r>
              <a:rPr sz="2600" b="1" spc="-210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6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TLAB</a:t>
            </a:r>
            <a:r>
              <a:rPr sz="2600" spc="-25" dirty="0">
                <a:solidFill>
                  <a:srgbClr val="480092"/>
                </a:solidFill>
                <a:latin typeface="Microsoft JhengHei"/>
                <a:cs typeface="Microsoft JhengHei"/>
              </a:rPr>
              <a:t>合法表达式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9"/>
              </a:spcBef>
            </a:pPr>
            <a:endParaRPr sz="500"/>
          </a:p>
          <a:p>
            <a:pPr marL="1384300">
              <a:lnSpc>
                <a:spcPct val="100000"/>
              </a:lnSpc>
              <a:tabLst>
                <a:tab pos="1764664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可</a:t>
            </a:r>
            <a:r>
              <a:rPr sz="22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以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是单独的常</a:t>
            </a:r>
            <a:r>
              <a:rPr sz="22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数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值或数值数</a:t>
            </a:r>
            <a:r>
              <a:rPr sz="22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组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；</a:t>
            </a:r>
            <a:endParaRPr sz="2200">
              <a:latin typeface="Microsoft JhengHei"/>
              <a:cs typeface="Microsoft JhengHei"/>
            </a:endParaRPr>
          </a:p>
          <a:p>
            <a:pPr marL="1765300" marR="6350" indent="-381000">
              <a:lnSpc>
                <a:spcPct val="100699"/>
              </a:lnSpc>
              <a:spcBef>
                <a:spcPts val="490"/>
              </a:spcBef>
              <a:tabLst>
                <a:tab pos="1764664" algn="l"/>
              </a:tabLst>
            </a:pPr>
            <a:r>
              <a:rPr sz="22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也</a:t>
            </a:r>
            <a:r>
              <a:rPr sz="22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可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以由常数值</a:t>
            </a:r>
            <a:r>
              <a:rPr sz="22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其他变量（</a:t>
            </a:r>
            <a:r>
              <a:rPr sz="22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部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分或全部）、 数</a:t>
            </a:r>
            <a:r>
              <a:rPr sz="22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值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数组和运算</a:t>
            </a:r>
            <a:r>
              <a:rPr sz="22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符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（</a:t>
            </a:r>
            <a:r>
              <a:rPr sz="22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+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2200" dirty="0">
                <a:solidFill>
                  <a:srgbClr val="480092"/>
                </a:solidFill>
                <a:latin typeface="Microsoft JhengHei"/>
                <a:cs typeface="Microsoft JhengHei"/>
              </a:rPr>
              <a:t>等）构成。</a:t>
            </a:r>
            <a:endParaRPr sz="22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4"/>
              </a:spcBef>
            </a:pPr>
            <a:endParaRPr sz="600"/>
          </a:p>
          <a:p>
            <a:pPr>
              <a:lnSpc>
                <a:spcPts val="1000"/>
              </a:lnSpc>
            </a:pPr>
            <a:endParaRPr sz="1000"/>
          </a:p>
          <a:p>
            <a:pPr marL="469900">
              <a:lnSpc>
                <a:spcPct val="100000"/>
              </a:lnSpc>
            </a:pP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2-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7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469900">
              <a:lnSpc>
                <a:spcPct val="100000"/>
              </a:lnSpc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a=[0 1+6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]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; b=[a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6 7];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c=[6 a 7]; d=[6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7 a];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14884"/>
            <a:ext cx="7089140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2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、创建一维数组变量</a:t>
            </a:r>
            <a:r>
              <a:rPr sz="4000" spc="80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500" spc="-30" dirty="0">
                <a:solidFill>
                  <a:srgbClr val="0000FF"/>
                </a:solidFill>
                <a:latin typeface="Microsoft JhengHei"/>
                <a:cs typeface="Microsoft JhengHei"/>
              </a:rPr>
              <a:t>（</a:t>
            </a:r>
            <a:r>
              <a:rPr sz="35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续）</a:t>
            </a:r>
            <a:endParaRPr sz="35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79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22323"/>
            <a:ext cx="7945755" cy="3571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>
              <a:lnSpc>
                <a:spcPct val="12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480092"/>
                </a:solidFill>
                <a:latin typeface="Microsoft JhengHei"/>
                <a:cs typeface="Microsoft JhengHei"/>
              </a:rPr>
              <a:t>一旦被创建，变量就被存储在工作空间，</a:t>
            </a:r>
            <a:r>
              <a:rPr sz="32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可以通过“</a:t>
            </a:r>
            <a:r>
              <a:rPr sz="3200" b="1" spc="-210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32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orkspa</a:t>
            </a:r>
            <a:r>
              <a:rPr sz="3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sz="32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e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”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窗口或在</a:t>
            </a:r>
            <a:r>
              <a:rPr sz="32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32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Command</a:t>
            </a:r>
            <a:r>
              <a:rPr sz="32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W</a:t>
            </a:r>
            <a:r>
              <a:rPr sz="32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indow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”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执行“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whos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”</a:t>
            </a:r>
            <a:r>
              <a:rPr sz="3200" spc="-35" dirty="0">
                <a:solidFill>
                  <a:srgbClr val="480092"/>
                </a:solidFill>
                <a:latin typeface="Microsoft JhengHei"/>
                <a:cs typeface="Microsoft JhengHei"/>
              </a:rPr>
              <a:t>命</a:t>
            </a:r>
            <a:r>
              <a:rPr sz="32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3200" spc="-30" dirty="0">
                <a:solidFill>
                  <a:srgbClr val="480092"/>
                </a:solidFill>
                <a:latin typeface="Microsoft JhengHei"/>
                <a:cs typeface="Microsoft JhengHei"/>
              </a:rPr>
              <a:t>令察看。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7"/>
              </a:spcBef>
            </a:pPr>
            <a:endParaRPr sz="14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操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作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一：</a:t>
            </a:r>
            <a:r>
              <a:rPr sz="28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使用</a:t>
            </a:r>
            <a:r>
              <a:rPr sz="28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2800" b="1" spc="-160" dirty="0">
                <a:solidFill>
                  <a:srgbClr val="480092"/>
                </a:solidFill>
                <a:latin typeface="Times New Roman"/>
                <a:cs typeface="Times New Roman"/>
              </a:rPr>
              <a:t>W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orkspac</a:t>
            </a:r>
            <a:r>
              <a:rPr sz="28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</a:t>
            </a:r>
            <a:r>
              <a:rPr sz="28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”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窗口察看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变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量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1300"/>
              </a:lnSpc>
              <a:spcBef>
                <a:spcPts val="44"/>
              </a:spcBef>
            </a:pPr>
            <a:endParaRPr sz="130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操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作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二：</a:t>
            </a:r>
            <a:r>
              <a:rPr sz="28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使用</a:t>
            </a:r>
            <a:r>
              <a:rPr sz="28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whos”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命令察看变量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4000" spc="10" dirty="0">
                <a:solidFill>
                  <a:srgbClr val="3333CC"/>
                </a:solidFill>
                <a:latin typeface="Microsoft JhengHei"/>
                <a:cs typeface="Microsoft JhengHei"/>
              </a:rPr>
              <a:t>第一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r>
              <a:rPr sz="4000" spc="254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4000" dirty="0">
                <a:solidFill>
                  <a:srgbClr val="3333CC"/>
                </a:solidFill>
                <a:latin typeface="Times New Roman"/>
                <a:cs typeface="Times New Roman"/>
              </a:rPr>
              <a:t>Matla</a:t>
            </a:r>
            <a:r>
              <a:rPr sz="4000" spc="-5" dirty="0">
                <a:solidFill>
                  <a:srgbClr val="3333CC"/>
                </a:solidFill>
                <a:latin typeface="Times New Roman"/>
                <a:cs typeface="Times New Roman"/>
              </a:rPr>
              <a:t>b</a:t>
            </a: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概述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6189" y="1783334"/>
            <a:ext cx="6433820" cy="25012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6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前言</a:t>
            </a:r>
            <a:endParaRPr sz="36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39"/>
              </a:spcBef>
            </a:pPr>
            <a:endParaRPr sz="1200"/>
          </a:p>
          <a:p>
            <a:pPr marL="622300" indent="-610235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622300" algn="l"/>
              </a:tabLst>
            </a:pPr>
            <a:r>
              <a:rPr sz="3600" spc="-33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600" spc="-2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3600" spc="-160" dirty="0">
                <a:solidFill>
                  <a:srgbClr val="4D009A"/>
                </a:solidFill>
                <a:latin typeface="Arial"/>
                <a:cs typeface="Arial"/>
              </a:rPr>
              <a:t>tlab</a:t>
            </a:r>
            <a:r>
              <a:rPr sz="36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软件概述</a:t>
            </a:r>
            <a:endParaRPr sz="36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200"/>
              </a:lnSpc>
              <a:spcBef>
                <a:spcPts val="42"/>
              </a:spcBef>
            </a:pPr>
            <a:endParaRPr sz="1200"/>
          </a:p>
          <a:p>
            <a:pPr marL="12700">
              <a:lnSpc>
                <a:spcPct val="100000"/>
              </a:lnSpc>
              <a:tabLst>
                <a:tab pos="622300" algn="l"/>
              </a:tabLst>
            </a:pPr>
            <a:r>
              <a:rPr sz="3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600" spc="-33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3600" spc="-21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3600" spc="-140" dirty="0">
                <a:solidFill>
                  <a:srgbClr val="4D009A"/>
                </a:solidFill>
                <a:latin typeface="Arial"/>
                <a:cs typeface="Arial"/>
              </a:rPr>
              <a:t>tla</a:t>
            </a:r>
            <a:r>
              <a:rPr sz="3600" spc="-22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3600" dirty="0">
                <a:solidFill>
                  <a:srgbClr val="4D009A"/>
                </a:solidFill>
                <a:latin typeface="Microsoft JhengHei"/>
                <a:cs typeface="Microsoft JhengHei"/>
              </a:rPr>
              <a:t>的桌面环境及入门知识</a:t>
            </a:r>
            <a:endParaRPr sz="36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7826" y="4508753"/>
            <a:ext cx="2520696" cy="15171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17932"/>
            <a:ext cx="5617845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、创建二维数组变量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366773"/>
            <a:ext cx="7137400" cy="2889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489075" algn="ctr">
              <a:lnSpc>
                <a:spcPct val="100000"/>
              </a:lnSpc>
              <a:tabLst>
                <a:tab pos="609600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第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种方法：使用方括号</a:t>
            </a:r>
            <a:r>
              <a:rPr sz="2400" spc="1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[</a:t>
            </a: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]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”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操作符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8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使用规则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3300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数组元素必须在</a:t>
            </a:r>
            <a:r>
              <a:rPr sz="20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[</a:t>
            </a:r>
            <a:r>
              <a:rPr sz="2000" b="1" spc="-2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]”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内键入；</a:t>
            </a:r>
            <a:endParaRPr sz="2000">
              <a:latin typeface="Microsoft JhengHei"/>
              <a:cs typeface="Microsoft JhengHei"/>
            </a:endParaRPr>
          </a:p>
          <a:p>
            <a:pPr marL="1003300" marR="6350" indent="-534035">
              <a:lnSpc>
                <a:spcPct val="100000"/>
              </a:lnSpc>
              <a:spcBef>
                <a:spcPts val="480"/>
              </a:spcBef>
              <a:tabLst>
                <a:tab pos="1003300" algn="l"/>
              </a:tabLst>
            </a:pPr>
            <a:r>
              <a:rPr sz="2000" spc="-1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spc="-1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行与行之间须用分号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;”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间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隔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也可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以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在分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行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处用</a:t>
            </a:r>
            <a:r>
              <a:rPr sz="20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回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车</a:t>
            </a:r>
            <a:r>
              <a:rPr sz="20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 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键间隔；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  <a:tabLst>
                <a:tab pos="1003300" algn="l"/>
              </a:tabLst>
            </a:pPr>
            <a:r>
              <a:rPr sz="20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0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行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内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元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素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用空格或逗号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“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,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”</a:t>
            </a:r>
            <a:r>
              <a:rPr sz="2000" spc="-5" dirty="0">
                <a:solidFill>
                  <a:srgbClr val="480092"/>
                </a:solidFill>
                <a:latin typeface="Microsoft JhengHei"/>
                <a:cs typeface="Microsoft JhengHei"/>
              </a:rPr>
              <a:t>间隔。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3-1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000" b="1" spc="-10" dirty="0">
                <a:latin typeface="Times New Roman"/>
                <a:cs typeface="Times New Roman"/>
              </a:rPr>
              <a:t>a2=[1 2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3;4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5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6;7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8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9]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a2=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07489" y="5211064"/>
            <a:ext cx="554482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3-2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键入并执行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a2=[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:3;4:6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;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7:9]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结果同上</a:t>
            </a:r>
            <a:endParaRPr sz="20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876044" y="4242849"/>
          <a:ext cx="685672" cy="977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709"/>
                <a:gridCol w="253999"/>
                <a:gridCol w="215963"/>
              </a:tblGrid>
              <a:tr h="33032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277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9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8239" y="217932"/>
            <a:ext cx="6948805" cy="64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、创建二维数组变</a:t>
            </a:r>
            <a:r>
              <a:rPr sz="4000" spc="-20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35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5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81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6773"/>
            <a:ext cx="6638290" cy="43154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由向量构成二维数组。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4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&gt;&gt;a=[1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3];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b=[2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4];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&gt;&gt;c=[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;b];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&gt;&gt;c1=[a b];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</a:pPr>
            <a:endParaRPr sz="55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第二种方法：函</a:t>
            </a:r>
            <a:r>
              <a:rPr sz="28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方法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37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one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生成全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矩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阵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ze</a:t>
            </a:r>
            <a:r>
              <a:rPr sz="2000" b="1" spc="-45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os</a:t>
            </a:r>
            <a:r>
              <a:rPr sz="2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生成全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矩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阵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) 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20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eshape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9"/>
              </a:spcBef>
            </a:pPr>
            <a:endParaRPr sz="9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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“help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elmat”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获得基本的矩阵生成和操作函数列表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950"/>
              </a:lnSpc>
              <a:spcBef>
                <a:spcPts val="10"/>
              </a:spcBef>
            </a:pPr>
            <a:endParaRPr sz="950"/>
          </a:p>
          <a:p>
            <a:pPr marL="469900">
              <a:lnSpc>
                <a:spcPct val="100000"/>
              </a:lnSpc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3-4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创建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全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的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3x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数组。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&gt;&gt;one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(3)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14"/>
              </a:spcBef>
            </a:pP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0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3-5</a:t>
            </a:r>
            <a:r>
              <a:rPr sz="2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创建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全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的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3x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4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数组。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&gt;&gt;one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(3,4)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4000" b="1" dirty="0">
                <a:solidFill>
                  <a:srgbClr val="0000FF"/>
                </a:solidFill>
                <a:latin typeface="Times New Roman"/>
                <a:cs typeface="Times New Roman"/>
              </a:rPr>
              <a:t>2.2.</a:t>
            </a:r>
            <a:r>
              <a:rPr sz="40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4000" dirty="0">
                <a:solidFill>
                  <a:srgbClr val="0000FF"/>
                </a:solidFill>
                <a:latin typeface="Microsoft JhengHei"/>
                <a:cs typeface="Microsoft JhengHei"/>
              </a:rPr>
              <a:t>、创建二维数组变</a:t>
            </a:r>
            <a:r>
              <a:rPr sz="4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量</a:t>
            </a:r>
            <a:r>
              <a:rPr sz="3500" spc="-35" dirty="0">
                <a:solidFill>
                  <a:srgbClr val="0000FF"/>
                </a:solidFill>
                <a:latin typeface="Microsoft JhengHei"/>
                <a:cs typeface="Microsoft JhengHei"/>
              </a:rPr>
              <a:t>（续）</a:t>
            </a:r>
            <a:endParaRPr sz="35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366773"/>
            <a:ext cx="3959225" cy="2352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5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2400" b="1" spc="-4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eshape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的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使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用演示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4:4</a:t>
            </a:r>
            <a:endParaRPr sz="2400">
              <a:latin typeface="Times New Roman"/>
              <a:cs typeface="Times New Roman"/>
            </a:endParaRPr>
          </a:p>
          <a:p>
            <a:pPr marR="2740025" algn="ctr">
              <a:lnSpc>
                <a:spcPct val="100000"/>
              </a:lnSpc>
              <a:spcBef>
                <a:spcPts val="495"/>
              </a:spcBef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a=</a:t>
            </a:r>
            <a:endParaRPr sz="2000">
              <a:latin typeface="Times New Roman"/>
              <a:cs typeface="Times New Roman"/>
            </a:endParaRPr>
          </a:p>
          <a:p>
            <a:pPr marL="6604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-4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-3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-2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-1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10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&gt;&gt;b=</a:t>
            </a:r>
            <a:r>
              <a:rPr sz="2400" b="1" spc="-5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esh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pe(a,</a:t>
            </a:r>
            <a:r>
              <a:rPr sz="24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, 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3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R="2726690" algn="ctr">
              <a:lnSpc>
                <a:spcPts val="2390"/>
              </a:lnSpc>
              <a:spcBef>
                <a:spcPts val="495"/>
              </a:spcBef>
            </a:pP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b=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8817" y="4872349"/>
            <a:ext cx="6353175" cy="1202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46100" marR="6350" indent="-533400">
              <a:lnSpc>
                <a:spcPct val="1008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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数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组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元素的排列顺</a:t>
            </a:r>
            <a:r>
              <a:rPr sz="2400" spc="10" dirty="0">
                <a:solidFill>
                  <a:srgbClr val="480092"/>
                </a:solidFill>
                <a:latin typeface="Microsoft JhengHei"/>
                <a:cs typeface="Microsoft JhengHei"/>
              </a:rPr>
              <a:t>序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从上到下按列排列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， 先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排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第一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列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，然后第二</a:t>
            </a:r>
            <a:r>
              <a:rPr sz="2400" spc="-10" dirty="0">
                <a:solidFill>
                  <a:srgbClr val="480092"/>
                </a:solidFill>
                <a:latin typeface="Microsoft JhengHei"/>
                <a:cs typeface="Microsoft JhengHei"/>
              </a:rPr>
              <a:t>列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，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…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6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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要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求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数组</a:t>
            </a:r>
            <a:r>
              <a:rPr sz="24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的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元素总数不变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。</a:t>
            </a:r>
            <a:endParaRPr sz="24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163317" y="3767107"/>
          <a:ext cx="854329" cy="11122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291"/>
                <a:gridCol w="327755"/>
                <a:gridCol w="226282"/>
              </a:tblGrid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65760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4741" rIns="0" bIns="0" rtlCol="0">
            <a:spAutoFit/>
          </a:bodyPr>
          <a:lstStyle/>
          <a:p>
            <a:pPr marL="814705">
              <a:lnSpc>
                <a:spcPct val="100000"/>
              </a:lnSpc>
            </a:pPr>
            <a:r>
              <a:rPr spc="-32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pc="-325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3016" y="1373885"/>
            <a:ext cx="7697470" cy="4251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19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9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A61D05"/>
                </a:solidFill>
                <a:latin typeface="Microsoft JhengHei"/>
                <a:cs typeface="Microsoft JhengHei"/>
              </a:rPr>
              <a:t>数组元素</a:t>
            </a:r>
            <a:r>
              <a:rPr sz="1900" spc="-10" dirty="0">
                <a:solidFill>
                  <a:srgbClr val="A61D05"/>
                </a:solidFill>
                <a:latin typeface="Microsoft JhengHei"/>
                <a:cs typeface="Microsoft JhengHei"/>
              </a:rPr>
              <a:t>的</a:t>
            </a:r>
            <a:r>
              <a:rPr sz="1900" dirty="0">
                <a:solidFill>
                  <a:srgbClr val="A61D05"/>
                </a:solidFill>
                <a:latin typeface="Microsoft JhengHei"/>
                <a:cs typeface="Microsoft JhengHei"/>
              </a:rPr>
              <a:t>标识</a:t>
            </a:r>
            <a:endParaRPr sz="19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55"/>
              </a:spcBef>
              <a:tabLst>
                <a:tab pos="1002665" algn="l"/>
              </a:tabLst>
            </a:pPr>
            <a:r>
              <a:rPr sz="19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9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“</a:t>
            </a:r>
            <a:r>
              <a:rPr sz="19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全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下标</a:t>
            </a:r>
            <a:r>
              <a:rPr sz="19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（</a:t>
            </a:r>
            <a:r>
              <a:rPr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in</a:t>
            </a:r>
            <a:r>
              <a:rPr sz="19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ex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）</a:t>
            </a:r>
            <a:r>
              <a:rPr sz="19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”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标识</a:t>
            </a:r>
            <a:endParaRPr sz="1900">
              <a:latin typeface="Microsoft JhengHei"/>
              <a:cs typeface="Microsoft JhengHei"/>
            </a:endParaRPr>
          </a:p>
          <a:p>
            <a:pPr marL="927100">
              <a:lnSpc>
                <a:spcPct val="100000"/>
              </a:lnSpc>
              <a:spcBef>
                <a:spcPts val="455"/>
              </a:spcBef>
            </a:pP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经典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学教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科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书采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用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“全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下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标”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标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识法</a:t>
            </a:r>
            <a:r>
              <a:rPr sz="19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r>
              <a:rPr sz="1900" dirty="0">
                <a:solidFill>
                  <a:srgbClr val="008000"/>
                </a:solidFill>
                <a:latin typeface="Microsoft JhengHei"/>
                <a:cs typeface="Microsoft JhengHei"/>
              </a:rPr>
              <a:t>每一</a:t>
            </a:r>
            <a:r>
              <a:rPr sz="1900" spc="-10" dirty="0">
                <a:solidFill>
                  <a:srgbClr val="008000"/>
                </a:solidFill>
                <a:latin typeface="Microsoft JhengHei"/>
                <a:cs typeface="Microsoft JhengHei"/>
              </a:rPr>
              <a:t>维</a:t>
            </a:r>
            <a:r>
              <a:rPr sz="1900" dirty="0">
                <a:solidFill>
                  <a:srgbClr val="008000"/>
                </a:solidFill>
                <a:latin typeface="Microsoft JhengHei"/>
                <a:cs typeface="Microsoft JhengHei"/>
              </a:rPr>
              <a:t>对应</a:t>
            </a:r>
            <a:r>
              <a:rPr sz="1900" spc="-10" dirty="0">
                <a:solidFill>
                  <a:srgbClr val="008000"/>
                </a:solidFill>
                <a:latin typeface="Microsoft JhengHei"/>
                <a:cs typeface="Microsoft JhengHei"/>
              </a:rPr>
              <a:t>一</a:t>
            </a:r>
            <a:r>
              <a:rPr sz="1900" dirty="0">
                <a:solidFill>
                  <a:srgbClr val="008000"/>
                </a:solidFill>
                <a:latin typeface="Microsoft JhengHei"/>
                <a:cs typeface="Microsoft JhengHei"/>
              </a:rPr>
              <a:t>个下</a:t>
            </a:r>
            <a:r>
              <a:rPr sz="1900" spc="-10" dirty="0">
                <a:solidFill>
                  <a:srgbClr val="008000"/>
                </a:solidFill>
                <a:latin typeface="Microsoft JhengHei"/>
                <a:cs typeface="Microsoft JhengHei"/>
              </a:rPr>
              <a:t>标</a:t>
            </a:r>
            <a:r>
              <a:rPr sz="1900" dirty="0">
                <a:solidFill>
                  <a:srgbClr val="008000"/>
                </a:solidFill>
                <a:latin typeface="Microsoft JhengHei"/>
                <a:cs typeface="Microsoft JhengHei"/>
              </a:rPr>
              <a:t>。</a:t>
            </a:r>
            <a:endParaRPr sz="1900">
              <a:latin typeface="Microsoft JhengHei"/>
              <a:cs typeface="Microsoft JhengHei"/>
            </a:endParaRPr>
          </a:p>
          <a:p>
            <a:pPr marL="1765300" marR="131445" indent="-381635">
              <a:lnSpc>
                <a:spcPct val="100800"/>
              </a:lnSpc>
              <a:spcBef>
                <a:spcPts val="420"/>
              </a:spcBef>
              <a:tabLst>
                <a:tab pos="1765300" algn="l"/>
              </a:tabLst>
            </a:pPr>
            <a:r>
              <a:rPr sz="1900" dirty="0">
                <a:solidFill>
                  <a:srgbClr val="A61D05"/>
                </a:solidFill>
                <a:latin typeface="Wingdings"/>
                <a:cs typeface="Wingdings"/>
              </a:rPr>
              <a:t></a:t>
            </a:r>
            <a:r>
              <a:rPr sz="1900" dirty="0">
                <a:solidFill>
                  <a:srgbClr val="A61D05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如对于二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维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数组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用“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下标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和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列下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标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”标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识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数组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元 </a:t>
            </a:r>
            <a:r>
              <a:rPr sz="19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素，</a:t>
            </a:r>
            <a:r>
              <a:rPr sz="1900" b="1" dirty="0">
                <a:solidFill>
                  <a:srgbClr val="4D009A"/>
                </a:solidFill>
                <a:latin typeface="Times New Roman"/>
                <a:cs typeface="Times New Roman"/>
              </a:rPr>
              <a:t>a(2,3</a:t>
            </a:r>
            <a:r>
              <a:rPr sz="19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)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就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表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示二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维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19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a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的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“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第</a:t>
            </a:r>
            <a:r>
              <a:rPr sz="19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2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行第</a:t>
            </a:r>
            <a:r>
              <a:rPr sz="19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3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列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”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的元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1900">
              <a:latin typeface="Microsoft JhengHei"/>
              <a:cs typeface="Microsoft JhengHei"/>
            </a:endParaRPr>
          </a:p>
          <a:p>
            <a:pPr marL="1765300" marR="302895" indent="-381635">
              <a:lnSpc>
                <a:spcPct val="100000"/>
              </a:lnSpc>
              <a:spcBef>
                <a:spcPts val="455"/>
              </a:spcBef>
              <a:tabLst>
                <a:tab pos="1765300" algn="l"/>
              </a:tabLst>
            </a:pPr>
            <a:r>
              <a:rPr sz="1900" dirty="0">
                <a:solidFill>
                  <a:srgbClr val="A61D05"/>
                </a:solidFill>
                <a:latin typeface="Wingdings"/>
                <a:cs typeface="Wingdings"/>
              </a:rPr>
              <a:t></a:t>
            </a:r>
            <a:r>
              <a:rPr sz="1900" dirty="0">
                <a:solidFill>
                  <a:srgbClr val="A61D05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对于一维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组，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用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一个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下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标即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可</a:t>
            </a:r>
            <a:r>
              <a:rPr sz="19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900" b="1" dirty="0">
                <a:solidFill>
                  <a:srgbClr val="4D009A"/>
                </a:solidFill>
                <a:latin typeface="Times New Roman"/>
                <a:cs typeface="Times New Roman"/>
              </a:rPr>
              <a:t>b(2</a:t>
            </a:r>
            <a:r>
              <a:rPr sz="1900" b="1" spc="5" dirty="0">
                <a:solidFill>
                  <a:srgbClr val="4D009A"/>
                </a:solidFill>
                <a:latin typeface="Times New Roman"/>
                <a:cs typeface="Times New Roman"/>
              </a:rPr>
              <a:t>)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表示一维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1900" b="1" dirty="0">
                <a:solidFill>
                  <a:srgbClr val="4D009A"/>
                </a:solidFill>
                <a:latin typeface="Times New Roman"/>
                <a:cs typeface="Times New Roman"/>
              </a:rPr>
              <a:t>b </a:t>
            </a:r>
            <a:r>
              <a:rPr sz="19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的第</a:t>
            </a:r>
            <a:r>
              <a:rPr sz="19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2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个元素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无</a:t>
            </a:r>
            <a:r>
              <a:rPr sz="1900" spc="-5" dirty="0">
                <a:solidFill>
                  <a:srgbClr val="4D009A"/>
                </a:solidFill>
                <a:latin typeface="Microsoft JhengHei"/>
                <a:cs typeface="Microsoft JhengHei"/>
              </a:rPr>
              <a:t>论</a:t>
            </a:r>
            <a:r>
              <a:rPr sz="1900" b="1" spc="-5" dirty="0">
                <a:solidFill>
                  <a:srgbClr val="4D009A"/>
                </a:solidFill>
                <a:latin typeface="Times New Roman"/>
                <a:cs typeface="Times New Roman"/>
              </a:rPr>
              <a:t>b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是行向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量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还是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列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向量。</a:t>
            </a:r>
            <a:endParaRPr sz="1900">
              <a:latin typeface="Microsoft JhengHei"/>
              <a:cs typeface="Microsoft JhengHei"/>
            </a:endParaRPr>
          </a:p>
          <a:p>
            <a:pPr marL="1003300" indent="-533400">
              <a:lnSpc>
                <a:spcPct val="100000"/>
              </a:lnSpc>
              <a:spcBef>
                <a:spcPts val="455"/>
              </a:spcBef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“单下标</a:t>
            </a:r>
            <a:r>
              <a:rPr sz="19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”</a:t>
            </a:r>
            <a:r>
              <a:rPr sz="19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（</a:t>
            </a:r>
            <a:r>
              <a:rPr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sz="19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near</a:t>
            </a:r>
            <a:r>
              <a:rPr sz="19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900" b="1" dirty="0">
                <a:solidFill>
                  <a:srgbClr val="FF0000"/>
                </a:solidFill>
                <a:latin typeface="Times New Roman"/>
                <a:cs typeface="Times New Roman"/>
              </a:rPr>
              <a:t>index</a:t>
            </a:r>
            <a:r>
              <a:rPr sz="19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）标识</a:t>
            </a:r>
            <a:endParaRPr sz="1900">
              <a:latin typeface="Microsoft JhengHei"/>
              <a:cs typeface="Microsoft JhengHei"/>
            </a:endParaRPr>
          </a:p>
          <a:p>
            <a:pPr marL="927100">
              <a:lnSpc>
                <a:spcPct val="100000"/>
              </a:lnSpc>
              <a:spcBef>
                <a:spcPts val="455"/>
              </a:spcBef>
            </a:pP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所谓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“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单下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标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”标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识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就是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用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一个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下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标来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表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明元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在数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组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的位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置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。</a:t>
            </a:r>
            <a:endParaRPr sz="1900">
              <a:latin typeface="Microsoft JhengHei"/>
              <a:cs typeface="Microsoft JhengHei"/>
            </a:endParaRPr>
          </a:p>
          <a:p>
            <a:pPr marL="1765300" marR="130810" indent="-381635">
              <a:lnSpc>
                <a:spcPct val="100000"/>
              </a:lnSpc>
              <a:spcBef>
                <a:spcPts val="455"/>
              </a:spcBef>
              <a:tabLst>
                <a:tab pos="1765300" algn="l"/>
              </a:tabLst>
            </a:pPr>
            <a:r>
              <a:rPr sz="1900" dirty="0">
                <a:solidFill>
                  <a:srgbClr val="A61D05"/>
                </a:solidFill>
                <a:latin typeface="Wingdings"/>
                <a:cs typeface="Wingdings"/>
              </a:rPr>
              <a:t></a:t>
            </a:r>
            <a:r>
              <a:rPr sz="1900" dirty="0">
                <a:solidFill>
                  <a:srgbClr val="A61D05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对于二维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组，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“单下标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”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编号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设想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把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二维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组的 所有</a:t>
            </a:r>
            <a:r>
              <a:rPr sz="19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列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，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按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先后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顺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序首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尾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相接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排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成“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一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维长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列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”，</a:t>
            </a:r>
            <a:r>
              <a:rPr sz="19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然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后 自上往下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对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元素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位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置执</a:t>
            </a:r>
            <a:r>
              <a:rPr sz="1900"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行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编号。</a:t>
            </a:r>
            <a:endParaRPr sz="19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55"/>
              </a:spcBef>
              <a:tabLst>
                <a:tab pos="1002665" algn="l"/>
              </a:tabLst>
            </a:pPr>
            <a:r>
              <a:rPr sz="19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19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两种“下</a:t>
            </a:r>
            <a:r>
              <a:rPr sz="19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”标</a:t>
            </a:r>
            <a:r>
              <a:rPr sz="19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识</a:t>
            </a:r>
            <a:r>
              <a:rPr sz="1900" dirty="0">
                <a:solidFill>
                  <a:srgbClr val="FF0000"/>
                </a:solidFill>
                <a:latin typeface="Microsoft JhengHei"/>
                <a:cs typeface="Microsoft JhengHei"/>
              </a:rPr>
              <a:t>的变</a:t>
            </a:r>
            <a:r>
              <a:rPr sz="19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换</a:t>
            </a:r>
            <a:r>
              <a:rPr sz="1900" dirty="0">
                <a:solidFill>
                  <a:srgbClr val="4D009A"/>
                </a:solidFill>
                <a:latin typeface="Microsoft JhengHei"/>
                <a:cs typeface="Microsoft JhengHei"/>
              </a:rPr>
              <a:t>：</a:t>
            </a:r>
            <a:r>
              <a:rPr sz="1900" b="1" dirty="0">
                <a:solidFill>
                  <a:srgbClr val="4D009A"/>
                </a:solidFill>
                <a:latin typeface="Times New Roman"/>
                <a:cs typeface="Times New Roman"/>
              </a:rPr>
              <a:t>sub2in</a:t>
            </a:r>
            <a:r>
              <a:rPr sz="1900" b="1" spc="-10" dirty="0">
                <a:solidFill>
                  <a:srgbClr val="4D009A"/>
                </a:solidFill>
                <a:latin typeface="Times New Roman"/>
                <a:cs typeface="Times New Roman"/>
              </a:rPr>
              <a:t>d</a:t>
            </a:r>
            <a:r>
              <a:rPr sz="19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z="1900" b="1" dirty="0">
                <a:solidFill>
                  <a:srgbClr val="4D009A"/>
                </a:solidFill>
                <a:latin typeface="Times New Roman"/>
                <a:cs typeface="Times New Roman"/>
              </a:rPr>
              <a:t>ind2sub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  <a:r>
              <a:rPr spc="-1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363217"/>
            <a:ext cx="3703320" cy="1915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800" b="1" dirty="0">
                <a:solidFill>
                  <a:srgbClr val="0000FF"/>
                </a:solidFill>
                <a:latin typeface="Times New Roman"/>
                <a:cs typeface="Times New Roman"/>
              </a:rPr>
              <a:t>4-</a:t>
            </a:r>
            <a:r>
              <a:rPr sz="28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1</a:t>
            </a:r>
            <a:r>
              <a:rPr sz="28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单下标的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使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用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&gt;&gt;a=ze</a:t>
            </a:r>
            <a:r>
              <a:rPr sz="2800" b="1" spc="-6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os(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2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,</a:t>
            </a:r>
            <a:r>
              <a:rPr sz="28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5);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&gt;&gt;a(:</a:t>
            </a:r>
            <a:r>
              <a:rPr sz="28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)</a:t>
            </a:r>
            <a:r>
              <a:rPr sz="2800" b="1" dirty="0">
                <a:solidFill>
                  <a:srgbClr val="480092"/>
                </a:solidFill>
                <a:latin typeface="Times New Roman"/>
                <a:cs typeface="Times New Roman"/>
              </a:rPr>
              <a:t>=-4:5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35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76017" y="4207764"/>
            <a:ext cx="353187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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注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意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数组的排列顺序。</a:t>
            </a:r>
            <a:endParaRPr sz="24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468117" y="3335881"/>
          <a:ext cx="2463292" cy="8707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1546"/>
                <a:gridCol w="596646"/>
                <a:gridCol w="533400"/>
                <a:gridCol w="533400"/>
                <a:gridCol w="368300"/>
              </a:tblGrid>
              <a:tr h="435355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3535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0">
                        <a:lnSpc>
                          <a:spcPct val="100000"/>
                        </a:lnSpc>
                      </a:pPr>
                      <a:r>
                        <a:rPr sz="2400" b="1" spc="-5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944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pc="-32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pc="-325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识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与寻访</a:t>
            </a:r>
            <a:r>
              <a:rPr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85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363217"/>
            <a:ext cx="6682740" cy="20631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元</a:t>
            </a:r>
            <a:r>
              <a:rPr sz="2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素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与子数组的</a:t>
            </a:r>
            <a:r>
              <a:rPr sz="28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寻</a:t>
            </a:r>
            <a:r>
              <a:rPr sz="2800" dirty="0">
                <a:solidFill>
                  <a:srgbClr val="480092"/>
                </a:solidFill>
                <a:latin typeface="Microsoft JhengHei"/>
                <a:cs typeface="Microsoft JhengHei"/>
              </a:rPr>
              <a:t>访与赋值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"/>
              </a:spcBef>
            </a:pPr>
            <a:endParaRPr sz="600"/>
          </a:p>
          <a:p>
            <a:pPr marL="4699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4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一维数组元素与子数组的寻访与赋值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&gt;&gt;a=l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i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nspace(1,10,5)</a:t>
            </a:r>
            <a:endParaRPr sz="2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1180465">
              <a:lnSpc>
                <a:spcPct val="100000"/>
              </a:lnSpc>
              <a:spcBef>
                <a:spcPts val="480"/>
              </a:spcBef>
              <a:tabLst>
                <a:tab pos="2132965" algn="l"/>
                <a:tab pos="3084830" algn="l"/>
                <a:tab pos="4037329" algn="l"/>
                <a:tab pos="4926965" algn="l"/>
              </a:tabLst>
            </a:pP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1.0000	3.2500	5.5000	7.7500	10.0000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18817" y="3476244"/>
            <a:ext cx="105791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&gt;&gt;a(3)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3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06420" y="3476244"/>
            <a:ext cx="27711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寻访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的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第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3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个元素</a:t>
            </a:r>
            <a:endParaRPr sz="24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18817" y="4280661"/>
            <a:ext cx="6342380" cy="148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23265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5.5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10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1755775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&gt;&gt;a([1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2 5])	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寻访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的第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1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、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2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、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5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个元素组成的子数组</a:t>
            </a:r>
            <a:endParaRPr sz="2000">
              <a:latin typeface="Microsoft JhengHei"/>
              <a:cs typeface="Microsoft JhengHei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  <a:tabLst>
                <a:tab pos="1675130" algn="l"/>
                <a:tab pos="2564130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1.0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3.2500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10.0000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  <a:r>
              <a:rPr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63217" y="1233678"/>
            <a:ext cx="1489710" cy="3452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&gt;&gt;a(1:3)</a:t>
            </a:r>
            <a:endParaRPr sz="2400">
              <a:latin typeface="Times New Roman"/>
              <a:cs typeface="Times New Roman"/>
            </a:endParaRPr>
          </a:p>
          <a:p>
            <a:pPr marL="25400" algn="ctr">
              <a:lnSpc>
                <a:spcPct val="100000"/>
              </a:lnSpc>
              <a:spcBef>
                <a:spcPts val="495"/>
              </a:spcBef>
            </a:pP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ans =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1.0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10"/>
              </a:spcBef>
            </a:pPr>
            <a:endParaRPr sz="550"/>
          </a:p>
          <a:p>
            <a:pPr algn="ctr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&gt;&gt;a(3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:-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1:1)</a:t>
            </a:r>
            <a:endParaRPr sz="2400">
              <a:latin typeface="Times New Roman"/>
              <a:cs typeface="Times New Roman"/>
            </a:endParaRPr>
          </a:p>
          <a:p>
            <a:pPr marL="24765" algn="ctr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5.5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9"/>
              </a:spcBef>
            </a:pPr>
            <a:endParaRPr sz="550"/>
          </a:p>
          <a:p>
            <a:pPr marR="26670" algn="ctr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&gt;&gt;a(3:end)</a:t>
            </a:r>
            <a:endParaRPr sz="2400">
              <a:latin typeface="Times New Roman"/>
              <a:cs typeface="Times New Roman"/>
            </a:endParaRPr>
          </a:p>
          <a:p>
            <a:pPr marL="24765" algn="ctr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5.5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99766" y="1284478"/>
            <a:ext cx="3455670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寻访前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3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个元素组成的子数组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79420" y="2028444"/>
            <a:ext cx="370967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9055">
              <a:lnSpc>
                <a:spcPct val="100000"/>
              </a:lnSpc>
              <a:tabLst>
                <a:tab pos="1011555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3.2500	5.50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950"/>
              </a:lnSpc>
              <a:spcBef>
                <a:spcPts val="10"/>
              </a:spcBef>
            </a:pPr>
            <a:endParaRPr sz="950"/>
          </a:p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由前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3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个元素倒序构成的子数组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25965" y="3198876"/>
            <a:ext cx="5406390" cy="148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65200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3.2500	1.00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/>
          </a:p>
          <a:p>
            <a:pPr marL="97155">
              <a:lnSpc>
                <a:spcPct val="100000"/>
              </a:lnSpc>
              <a:tabLst>
                <a:tab pos="440690" algn="l"/>
              </a:tabLst>
            </a:pPr>
            <a:r>
              <a:rPr sz="1800" dirty="0">
                <a:solidFill>
                  <a:srgbClr val="2F39E8"/>
                </a:solidFill>
                <a:latin typeface="Wingdings"/>
                <a:cs typeface="Wingdings"/>
              </a:rPr>
              <a:t></a:t>
            </a:r>
            <a:r>
              <a:rPr sz="1800" dirty="0">
                <a:solidFill>
                  <a:srgbClr val="2F39E8"/>
                </a:solidFill>
                <a:latin typeface="Times New Roman"/>
                <a:cs typeface="Times New Roman"/>
              </a:rPr>
              <a:t>	</a:t>
            </a:r>
            <a:r>
              <a:rPr sz="18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18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第</a:t>
            </a:r>
            <a:r>
              <a:rPr sz="1800" b="1" dirty="0">
                <a:solidFill>
                  <a:srgbClr val="008000"/>
                </a:solidFill>
                <a:latin typeface="Times New Roman"/>
                <a:cs typeface="Times New Roman"/>
              </a:rPr>
              <a:t>3</a:t>
            </a:r>
            <a:r>
              <a:rPr sz="1800" dirty="0">
                <a:solidFill>
                  <a:srgbClr val="008000"/>
                </a:solidFill>
                <a:latin typeface="Microsoft JhengHei"/>
                <a:cs typeface="Microsoft JhengHei"/>
              </a:rPr>
              <a:t>个及其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后</a:t>
            </a:r>
            <a:r>
              <a:rPr sz="1800" spc="15" dirty="0">
                <a:solidFill>
                  <a:srgbClr val="008000"/>
                </a:solidFill>
                <a:latin typeface="Microsoft JhengHei"/>
                <a:cs typeface="Microsoft JhengHei"/>
              </a:rPr>
              <a:t>所</a:t>
            </a:r>
            <a:r>
              <a:rPr sz="1800" spc="10" dirty="0">
                <a:solidFill>
                  <a:srgbClr val="008000"/>
                </a:solidFill>
                <a:latin typeface="Microsoft JhengHei"/>
                <a:cs typeface="Microsoft JhengHei"/>
              </a:rPr>
              <a:t>有元素构成的子数</a:t>
            </a:r>
            <a:r>
              <a:rPr sz="1800" dirty="0">
                <a:solidFill>
                  <a:srgbClr val="008000"/>
                </a:solidFill>
                <a:latin typeface="Microsoft JhengHei"/>
                <a:cs typeface="Microsoft JhengHei"/>
              </a:rPr>
              <a:t>组</a:t>
            </a:r>
            <a:endParaRPr sz="1800">
              <a:latin typeface="Microsoft JhengHei"/>
              <a:cs typeface="Microsoft JhengHei"/>
            </a:endParaRPr>
          </a:p>
          <a:p>
            <a:pPr marL="97155">
              <a:lnSpc>
                <a:spcPct val="100000"/>
              </a:lnSpc>
              <a:spcBef>
                <a:spcPts val="430"/>
              </a:spcBef>
              <a:tabLst>
                <a:tab pos="440690" algn="l"/>
              </a:tabLst>
            </a:pPr>
            <a:r>
              <a:rPr sz="1800" dirty="0">
                <a:solidFill>
                  <a:srgbClr val="2F39E8"/>
                </a:solidFill>
                <a:latin typeface="Wingdings"/>
                <a:cs typeface="Wingdings"/>
              </a:rPr>
              <a:t></a:t>
            </a:r>
            <a:r>
              <a:rPr sz="1800" dirty="0">
                <a:solidFill>
                  <a:srgbClr val="2F39E8"/>
                </a:solidFill>
                <a:latin typeface="Times New Roman"/>
                <a:cs typeface="Times New Roman"/>
              </a:rPr>
              <a:t>	</a:t>
            </a:r>
            <a:r>
              <a:rPr sz="1800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r>
              <a:rPr sz="1800" b="1" dirty="0">
                <a:solidFill>
                  <a:srgbClr val="480092"/>
                </a:solidFill>
                <a:latin typeface="Times New Roman"/>
                <a:cs typeface="Times New Roman"/>
              </a:rPr>
              <a:t>en</a:t>
            </a:r>
            <a:r>
              <a:rPr sz="18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d</a:t>
            </a:r>
            <a:r>
              <a:rPr sz="1800" dirty="0">
                <a:solidFill>
                  <a:srgbClr val="480092"/>
                </a:solidFill>
                <a:latin typeface="Microsoft JhengHei"/>
                <a:cs typeface="Microsoft JhengHei"/>
              </a:rPr>
              <a:t>作</a:t>
            </a:r>
            <a:r>
              <a:rPr sz="1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为参数使用，</a:t>
            </a:r>
            <a:r>
              <a:rPr sz="1800" spc="10" dirty="0">
                <a:solidFill>
                  <a:srgbClr val="480092"/>
                </a:solidFill>
                <a:latin typeface="Microsoft JhengHei"/>
                <a:cs typeface="Microsoft JhengHei"/>
              </a:rPr>
              <a:t>返</a:t>
            </a:r>
            <a:r>
              <a:rPr sz="18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回最后一个元素的下</a:t>
            </a:r>
            <a:r>
              <a:rPr sz="1800" dirty="0">
                <a:solidFill>
                  <a:srgbClr val="480092"/>
                </a:solidFill>
                <a:latin typeface="Microsoft JhengHei"/>
                <a:cs typeface="Microsoft JhengHei"/>
              </a:rPr>
              <a:t>标</a:t>
            </a:r>
            <a:endParaRPr sz="1800">
              <a:latin typeface="Microsoft JhengHei"/>
              <a:cs typeface="Microsoft JhengHei"/>
            </a:endParaRPr>
          </a:p>
          <a:p>
            <a:pPr>
              <a:lnSpc>
                <a:spcPts val="1000"/>
              </a:lnSpc>
              <a:spcBef>
                <a:spcPts val="31"/>
              </a:spcBef>
            </a:pPr>
            <a:endParaRPr sz="1000"/>
          </a:p>
          <a:p>
            <a:pPr marL="12700">
              <a:lnSpc>
                <a:spcPct val="100000"/>
              </a:lnSpc>
              <a:tabLst>
                <a:tab pos="901700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7.7500	10.0000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63217" y="4745482"/>
            <a:ext cx="2386965" cy="11112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&gt;&gt;a(3:en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d-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  <a:tabLst>
                <a:tab pos="1675130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5.5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7.7500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18817" y="1265428"/>
            <a:ext cx="2683510" cy="732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&gt;&gt;a([1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2 3 5 5 3 2 1])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ts val="2390"/>
              </a:lnSpc>
              <a:spcBef>
                <a:spcPts val="495"/>
              </a:spcBef>
            </a:pP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ans 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87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429764" y="2060194"/>
            <a:ext cx="927735" cy="62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1.0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3.2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5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81565" y="2060194"/>
            <a:ext cx="4660265" cy="62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965200" algn="l"/>
                <a:tab pos="1853564" algn="l"/>
                <a:tab pos="2868930" algn="l"/>
                <a:tab pos="3947795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3.2500	5.50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10.0000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10.0000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	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5.50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1.0000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8817" y="2768853"/>
            <a:ext cx="7064375" cy="3230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7100" marR="6350" indent="-457200">
              <a:lnSpc>
                <a:spcPts val="2290"/>
              </a:lnSpc>
              <a:tabLst>
                <a:tab pos="9264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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元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素可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以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被任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意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重复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访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问，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构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成长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度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大于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原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新数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组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。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&gt;&gt;a(6)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???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Index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exceeds</a:t>
            </a:r>
            <a:r>
              <a:rPr sz="20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matrix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dimensi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o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ns.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3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926465" algn="l"/>
              </a:tabLst>
            </a:pPr>
            <a:r>
              <a:rPr sz="2000" spc="-25" dirty="0">
                <a:solidFill>
                  <a:srgbClr val="FF0000"/>
                </a:solidFill>
                <a:latin typeface="Wingdings"/>
                <a:cs typeface="Wingdings"/>
              </a:rPr>
              <a:t></a:t>
            </a:r>
            <a:r>
              <a:rPr sz="2000" spc="-2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下标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值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超出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了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数组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维数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，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导致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错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误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36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&gt;&gt;a(2.1)</a:t>
            </a:r>
            <a:endParaRPr sz="2400">
              <a:latin typeface="Times New Roman"/>
              <a:cs typeface="Times New Roman"/>
            </a:endParaRPr>
          </a:p>
          <a:p>
            <a:pPr marL="927100" marR="83820" indent="-4572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???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000" b="1" spc="-25" dirty="0">
                <a:solidFill>
                  <a:srgbClr val="480092"/>
                </a:solidFill>
                <a:latin typeface="Times New Roman"/>
                <a:cs typeface="Times New Roman"/>
              </a:rPr>
              <a:t>u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bscript indices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must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either</a:t>
            </a:r>
            <a:r>
              <a:rPr sz="2000" b="1" spc="-4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be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4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eal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pos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i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tive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integers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or lo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g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ical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"/>
              </a:spcBef>
            </a:pPr>
            <a:endParaRPr sz="500"/>
          </a:p>
          <a:p>
            <a:pPr marL="469900">
              <a:lnSpc>
                <a:spcPct val="100000"/>
              </a:lnSpc>
              <a:tabLst>
                <a:tab pos="926465" algn="l"/>
              </a:tabLst>
            </a:pPr>
            <a:r>
              <a:rPr sz="2000" spc="-25" dirty="0">
                <a:solidFill>
                  <a:srgbClr val="FF0000"/>
                </a:solidFill>
                <a:latin typeface="Wingdings"/>
                <a:cs typeface="Wingdings"/>
              </a:rPr>
              <a:t></a:t>
            </a:r>
            <a:r>
              <a:rPr sz="2000" spc="-25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下标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值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只能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取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正整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数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或逻</a:t>
            </a:r>
            <a:r>
              <a:rPr sz="2000" spc="-5" dirty="0">
                <a:solidFill>
                  <a:srgbClr val="FF0000"/>
                </a:solidFill>
                <a:latin typeface="Microsoft JhengHei"/>
                <a:cs typeface="Microsoft JhengHei"/>
              </a:rPr>
              <a:t>辑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值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4</a:t>
            </a:r>
            <a:r>
              <a:rPr dirty="0">
                <a:latin typeface="Microsoft JhengHei"/>
                <a:cs typeface="Microsoft JhengHei"/>
              </a:rPr>
              <a:t>、</a:t>
            </a:r>
            <a:r>
              <a:rPr spc="5" dirty="0">
                <a:latin typeface="Microsoft JhengHei"/>
                <a:cs typeface="Microsoft JhengHei"/>
              </a:rPr>
              <a:t>数</a:t>
            </a:r>
            <a:r>
              <a:rPr dirty="0">
                <a:latin typeface="Microsoft JhengHei"/>
                <a:cs typeface="Microsoft JhengHei"/>
              </a:rPr>
              <a:t>组元素的标识与寻访</a:t>
            </a:r>
            <a:r>
              <a:rPr spc="-5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spc="-325" dirty="0">
                <a:solidFill>
                  <a:srgbClr val="4D009A"/>
                </a:solidFill>
                <a:latin typeface="Arial"/>
                <a:cs typeface="Arial"/>
              </a:rPr>
              <a:t>4</a:t>
            </a:r>
            <a:r>
              <a:rPr spc="-325"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  <a:r>
              <a:rPr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474723"/>
            <a:ext cx="1625600" cy="1264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&gt;&gt;a(3)=0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650"/>
              </a:lnSpc>
              <a:spcBef>
                <a:spcPts val="3"/>
              </a:spcBef>
            </a:pPr>
            <a:endParaRPr sz="6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a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1.0000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36594" y="1474723"/>
            <a:ext cx="3837940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400" spc="5" dirty="0">
                <a:solidFill>
                  <a:srgbClr val="008000"/>
                </a:solidFill>
                <a:latin typeface="Microsoft JhengHei"/>
                <a:cs typeface="Microsoft JhengHei"/>
              </a:rPr>
              <a:t>修改数</a:t>
            </a:r>
            <a:r>
              <a:rPr sz="2400" spc="-5" dirty="0">
                <a:solidFill>
                  <a:srgbClr val="008000"/>
                </a:solidFill>
                <a:latin typeface="Microsoft JhengHei"/>
                <a:cs typeface="Microsoft JhengHei"/>
              </a:rPr>
              <a:t>组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的第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3</a:t>
            </a:r>
            <a:r>
              <a:rPr sz="2400" dirty="0">
                <a:solidFill>
                  <a:srgbClr val="008000"/>
                </a:solidFill>
                <a:latin typeface="Microsoft JhengHei"/>
                <a:cs typeface="Microsoft JhengHei"/>
              </a:rPr>
              <a:t>元素值为</a:t>
            </a:r>
            <a:r>
              <a:rPr sz="2400" b="1" dirty="0">
                <a:solidFill>
                  <a:srgbClr val="008000"/>
                </a:solidFill>
                <a:latin typeface="Times New Roman"/>
                <a:cs typeface="Times New Roman"/>
              </a:rPr>
              <a:t>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23817" y="2362453"/>
            <a:ext cx="86360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3.2500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66817" y="2362453"/>
            <a:ext cx="132080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0	7.7500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90818" y="2362453"/>
            <a:ext cx="101600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10.0000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18817" y="2801365"/>
            <a:ext cx="2768600" cy="1255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&gt;&gt;a([2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5])=[1 1]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8"/>
              </a:spcBef>
            </a:pPr>
            <a:endParaRPr sz="550"/>
          </a:p>
          <a:p>
            <a:pPr marL="4699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a =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774700">
              <a:lnSpc>
                <a:spcPct val="100000"/>
              </a:lnSpc>
              <a:tabLst>
                <a:tab pos="1917064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1.0000	1.0000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66817" y="3679444"/>
            <a:ext cx="2387600" cy="377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  <a:tab pos="1536065" algn="l"/>
              </a:tabLst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0	7.7500	1.0000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76017" y="4218178"/>
            <a:ext cx="6275070" cy="1635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可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以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修改指定数组元素的值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50"/>
              </a:lnSpc>
              <a:spcBef>
                <a:spcPts val="25"/>
              </a:spcBef>
            </a:pPr>
            <a:endParaRPr sz="550"/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一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次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可以修改多个数组元素的值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28"/>
              </a:spcBef>
            </a:pPr>
            <a:endParaRPr sz="500"/>
          </a:p>
          <a:p>
            <a:pPr marL="469900" marR="6350" indent="-457200">
              <a:lnSpc>
                <a:spcPct val="100800"/>
              </a:lnSpc>
              <a:tabLst>
                <a:tab pos="469265" algn="l"/>
              </a:tabLst>
            </a:pPr>
            <a:r>
              <a:rPr sz="2400" dirty="0">
                <a:solidFill>
                  <a:srgbClr val="4D009A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要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修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改的数组元素的个数应与送入数组的元 素</a:t>
            </a:r>
            <a:r>
              <a:rPr sz="2400" spc="5" dirty="0">
                <a:solidFill>
                  <a:srgbClr val="FF0000"/>
                </a:solidFill>
                <a:latin typeface="Microsoft JhengHei"/>
                <a:cs typeface="Microsoft JhengHei"/>
              </a:rPr>
              <a:t>个</a:t>
            </a:r>
            <a:r>
              <a:rPr sz="2400" dirty="0">
                <a:solidFill>
                  <a:srgbClr val="FF0000"/>
                </a:solidFill>
                <a:latin typeface="Microsoft JhengHei"/>
                <a:cs typeface="Microsoft JhengHei"/>
              </a:rPr>
              <a:t>数相同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  <a:r>
              <a:rPr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89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18817" y="1366773"/>
            <a:ext cx="6225540" cy="1120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4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-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3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2400" dirty="0">
                <a:solidFill>
                  <a:srgbClr val="480092"/>
                </a:solidFill>
                <a:latin typeface="Microsoft JhengHei"/>
                <a:cs typeface="Microsoft JhengHei"/>
              </a:rPr>
              <a:t>二维数组元素与子数组的寻访与赋值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8"/>
              </a:spcBef>
            </a:pPr>
            <a:endParaRPr sz="500"/>
          </a:p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&gt;&gt;a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_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2=ze</a:t>
            </a:r>
            <a:r>
              <a:rPr sz="2000" b="1" spc="-4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os(2,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4)</a:t>
            </a:r>
            <a:r>
              <a:rPr sz="20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创建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2x4</a:t>
            </a:r>
            <a:r>
              <a:rPr sz="2000" spc="-15" dirty="0">
                <a:solidFill>
                  <a:srgbClr val="008000"/>
                </a:solidFill>
                <a:latin typeface="Microsoft JhengHei"/>
                <a:cs typeface="Microsoft JhengHei"/>
              </a:rPr>
              <a:t>的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全</a:t>
            </a:r>
            <a:r>
              <a:rPr sz="2000" b="1" spc="-10" dirty="0">
                <a:solidFill>
                  <a:srgbClr val="008000"/>
                </a:solidFill>
                <a:latin typeface="Times New Roman"/>
                <a:cs typeface="Times New Roman"/>
              </a:rPr>
              <a:t>0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数组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a_2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18817" y="3268726"/>
            <a:ext cx="5543550" cy="1095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104004" algn="ctr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&gt;&gt;a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_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2(:)=1:8</a:t>
            </a:r>
            <a:endParaRPr sz="2000">
              <a:latin typeface="Times New Roman"/>
              <a:cs typeface="Times New Roman"/>
            </a:endParaRPr>
          </a:p>
          <a:p>
            <a:pPr marR="4007485" algn="ctr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a_2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0"/>
              </a:spcBef>
            </a:pPr>
            <a:endParaRPr sz="750"/>
          </a:p>
          <a:p>
            <a:pPr marL="3016250">
              <a:lnSpc>
                <a:spcPct val="100000"/>
              </a:lnSpc>
            </a:pPr>
            <a:r>
              <a:rPr sz="2000" spc="-20" dirty="0">
                <a:solidFill>
                  <a:srgbClr val="FF0000"/>
                </a:solidFill>
                <a:latin typeface="Wingdings"/>
                <a:cs typeface="Wingdings"/>
              </a:rPr>
              <a:t>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注意元素的排列顺序</a:t>
            </a:r>
            <a:endParaRPr sz="2000">
              <a:latin typeface="Microsoft JhengHei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18817" y="4723383"/>
            <a:ext cx="1816100" cy="1056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269240" algn="ctr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&gt;&gt;a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_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2([2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8])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45"/>
              </a:spcBef>
            </a:pPr>
            <a:endParaRPr sz="500"/>
          </a:p>
          <a:p>
            <a:pPr marR="294640" algn="ctr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87400">
              <a:lnSpc>
                <a:spcPct val="100000"/>
              </a:lnSpc>
              <a:spcBef>
                <a:spcPts val="480"/>
              </a:spcBef>
              <a:tabLst>
                <a:tab pos="1231265" algn="l"/>
                <a:tab pos="1675764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	5	8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87420" y="4723383"/>
            <a:ext cx="3074035" cy="328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单下标方式寻访多个元素</a:t>
            </a:r>
            <a:endParaRPr sz="20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481072" y="2523269"/>
          <a:ext cx="1510347" cy="746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64"/>
                <a:gridCol w="444309"/>
                <a:gridCol w="444309"/>
                <a:gridCol w="310864"/>
              </a:tblGrid>
              <a:tr h="3732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481072" y="3986563"/>
          <a:ext cx="1510347" cy="746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864"/>
                <a:gridCol w="444309"/>
                <a:gridCol w="444309"/>
                <a:gridCol w="310864"/>
              </a:tblGrid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8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94816" y="222758"/>
            <a:ext cx="3185160" cy="694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53720" algn="l"/>
              </a:tabLst>
            </a:pPr>
            <a:r>
              <a:rPr sz="4400" spc="-395" dirty="0">
                <a:solidFill>
                  <a:srgbClr val="4D009A"/>
                </a:solidFill>
                <a:latin typeface="Arial"/>
                <a:cs typeface="Arial"/>
              </a:rPr>
              <a:t>1	</a:t>
            </a:r>
            <a:r>
              <a:rPr sz="4400" spc="-40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4400" spc="-254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4400" spc="-145" dirty="0">
                <a:solidFill>
                  <a:srgbClr val="4D009A"/>
                </a:solidFill>
                <a:latin typeface="Arial"/>
                <a:cs typeface="Arial"/>
              </a:rPr>
              <a:t>tl</a:t>
            </a:r>
            <a:r>
              <a:rPr sz="4400" spc="-30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4400" spc="-21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4400" spc="-45" dirty="0">
                <a:solidFill>
                  <a:srgbClr val="4D009A"/>
                </a:solidFill>
                <a:latin typeface="Microsoft JhengHei"/>
                <a:cs typeface="Microsoft JhengHei"/>
              </a:rPr>
              <a:t>概述</a:t>
            </a:r>
            <a:endParaRPr sz="44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1617" y="1426464"/>
            <a:ext cx="6503670" cy="36658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内容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5"/>
              </a:spcBef>
            </a:pPr>
            <a:endParaRPr sz="70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800" spc="-26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800" spc="-1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3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800" spc="2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800" spc="-28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-27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发展历史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3"/>
              </a:spcBef>
              <a:buClr>
                <a:srgbClr val="4D009A"/>
              </a:buClr>
              <a:buFont typeface="Wingdings"/>
              <a:buChar char=""/>
            </a:pPr>
            <a:endParaRPr sz="6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800" spc="-26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800" spc="-1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3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800" spc="2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800" spc="-28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-27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6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产品家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族</a:t>
            </a:r>
            <a:r>
              <a:rPr sz="2800" spc="-125" dirty="0">
                <a:solidFill>
                  <a:srgbClr val="4D009A"/>
                </a:solidFill>
                <a:latin typeface="Arial"/>
                <a:cs typeface="Arial"/>
              </a:rPr>
              <a:t>(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-85" dirty="0">
                <a:solidFill>
                  <a:srgbClr val="4D009A"/>
                </a:solidFill>
                <a:latin typeface="Arial"/>
                <a:cs typeface="Arial"/>
              </a:rPr>
              <a:t>atl</a:t>
            </a:r>
            <a:r>
              <a:rPr sz="1800" spc="-27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1800" spc="19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1800" spc="85" dirty="0">
                <a:solidFill>
                  <a:srgbClr val="4D009A"/>
                </a:solidFill>
                <a:latin typeface="Arial"/>
                <a:cs typeface="Arial"/>
              </a:rPr>
              <a:t>f</a:t>
            </a:r>
            <a:r>
              <a:rPr sz="1800" spc="-270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1800" spc="-15" dirty="0">
                <a:solidFill>
                  <a:srgbClr val="4D009A"/>
                </a:solidFill>
                <a:latin typeface="Arial"/>
                <a:cs typeface="Arial"/>
              </a:rPr>
              <a:t>i</a:t>
            </a:r>
            <a:r>
              <a:rPr sz="1800" spc="-75" dirty="0">
                <a:solidFill>
                  <a:srgbClr val="4D009A"/>
                </a:solidFill>
                <a:latin typeface="Arial"/>
                <a:cs typeface="Arial"/>
              </a:rPr>
              <a:t>ly</a:t>
            </a:r>
            <a:r>
              <a:rPr sz="1800" spc="-70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o</a:t>
            </a:r>
            <a:r>
              <a:rPr sz="1800" spc="80" dirty="0">
                <a:solidFill>
                  <a:srgbClr val="4D009A"/>
                </a:solidFill>
                <a:latin typeface="Arial"/>
                <a:cs typeface="Arial"/>
              </a:rPr>
              <a:t>f</a:t>
            </a:r>
            <a:r>
              <a:rPr sz="1800" spc="-4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p</a:t>
            </a:r>
            <a:r>
              <a:rPr sz="1800" spc="5" dirty="0">
                <a:solidFill>
                  <a:srgbClr val="4D009A"/>
                </a:solidFill>
                <a:latin typeface="Arial"/>
                <a:cs typeface="Arial"/>
              </a:rPr>
              <a:t>r</a:t>
            </a:r>
            <a:r>
              <a:rPr sz="1800" spc="-90" dirty="0">
                <a:solidFill>
                  <a:srgbClr val="4D009A"/>
                </a:solidFill>
                <a:latin typeface="Arial"/>
                <a:cs typeface="Arial"/>
              </a:rPr>
              <a:t>o</a:t>
            </a:r>
            <a:r>
              <a:rPr sz="1800" spc="-110" dirty="0">
                <a:solidFill>
                  <a:srgbClr val="4D009A"/>
                </a:solidFill>
                <a:latin typeface="Arial"/>
                <a:cs typeface="Arial"/>
              </a:rPr>
              <a:t>d</a:t>
            </a:r>
            <a:r>
              <a:rPr sz="1800" spc="-120" dirty="0">
                <a:solidFill>
                  <a:srgbClr val="4D009A"/>
                </a:solidFill>
                <a:latin typeface="Arial"/>
                <a:cs typeface="Arial"/>
              </a:rPr>
              <a:t>u</a:t>
            </a:r>
            <a:r>
              <a:rPr sz="1800" spc="-114" dirty="0">
                <a:solidFill>
                  <a:srgbClr val="4D009A"/>
                </a:solidFill>
                <a:latin typeface="Arial"/>
                <a:cs typeface="Arial"/>
              </a:rPr>
              <a:t>cts</a:t>
            </a:r>
            <a:r>
              <a:rPr sz="2800" spc="-125" dirty="0">
                <a:solidFill>
                  <a:srgbClr val="4D009A"/>
                </a:solidFill>
                <a:latin typeface="Arial"/>
                <a:cs typeface="Arial"/>
              </a:rPr>
              <a:t>)</a:t>
            </a:r>
            <a:r>
              <a:rPr sz="2600" spc="-25" dirty="0">
                <a:solidFill>
                  <a:srgbClr val="4D009A"/>
                </a:solidFill>
                <a:latin typeface="Microsoft JhengHei"/>
                <a:cs typeface="Microsoft JhengHei"/>
              </a:rPr>
              <a:t>体系</a:t>
            </a:r>
            <a:endParaRPr sz="26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2"/>
              </a:spcBef>
              <a:buClr>
                <a:srgbClr val="4D009A"/>
              </a:buClr>
              <a:buFont typeface="Wingdings"/>
              <a:buChar char=""/>
            </a:pPr>
            <a:endParaRPr sz="65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800" spc="-26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800" spc="-1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3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800" spc="2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800" spc="-285" dirty="0">
                <a:solidFill>
                  <a:srgbClr val="4D009A"/>
                </a:solidFill>
                <a:latin typeface="Arial"/>
                <a:cs typeface="Arial"/>
              </a:rPr>
              <a:t>ab</a:t>
            </a:r>
            <a:r>
              <a:rPr sz="2800" spc="-85" dirty="0">
                <a:solidFill>
                  <a:srgbClr val="4D009A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语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言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的特点。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34"/>
              </a:spcBef>
              <a:buClr>
                <a:srgbClr val="4D009A"/>
              </a:buClr>
              <a:buFont typeface="Wingdings"/>
              <a:buChar char=""/>
            </a:pPr>
            <a:endParaRPr sz="700"/>
          </a:p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4D009A"/>
                </a:solidFill>
                <a:latin typeface="Microsoft JhengHei"/>
                <a:cs typeface="Microsoft JhengHei"/>
              </a:rPr>
              <a:t>目的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5"/>
              </a:spcBef>
            </a:pPr>
            <a:endParaRPr sz="700"/>
          </a:p>
          <a:p>
            <a:pPr marL="1003300" indent="-533400">
              <a:lnSpc>
                <a:spcPct val="100000"/>
              </a:lnSpc>
              <a:buClr>
                <a:srgbClr val="4D009A"/>
              </a:buClr>
              <a:buFont typeface="Wingdings"/>
              <a:buChar char=""/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全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面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了解</a:t>
            </a:r>
            <a:r>
              <a:rPr sz="2800" spc="-20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2800" spc="-260" dirty="0">
                <a:solidFill>
                  <a:srgbClr val="4D009A"/>
                </a:solidFill>
                <a:latin typeface="Arial"/>
                <a:cs typeface="Arial"/>
              </a:rPr>
              <a:t>M</a:t>
            </a:r>
            <a:r>
              <a:rPr sz="2800" spc="-16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30" dirty="0">
                <a:solidFill>
                  <a:srgbClr val="4D009A"/>
                </a:solidFill>
                <a:latin typeface="Arial"/>
                <a:cs typeface="Arial"/>
              </a:rPr>
              <a:t>t</a:t>
            </a:r>
            <a:r>
              <a:rPr sz="2800" spc="25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800" spc="-28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-275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软件包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469900">
              <a:lnSpc>
                <a:spcPct val="100000"/>
              </a:lnSpc>
              <a:tabLst>
                <a:tab pos="1002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激发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对</a:t>
            </a:r>
            <a:r>
              <a:rPr sz="2800" spc="-110" dirty="0">
                <a:solidFill>
                  <a:srgbClr val="4D009A"/>
                </a:solidFill>
                <a:latin typeface="Arial"/>
                <a:cs typeface="Arial"/>
              </a:rPr>
              <a:t>Mat</a:t>
            </a:r>
            <a:r>
              <a:rPr sz="2800" spc="-40" dirty="0">
                <a:solidFill>
                  <a:srgbClr val="4D009A"/>
                </a:solidFill>
                <a:latin typeface="Arial"/>
                <a:cs typeface="Arial"/>
              </a:rPr>
              <a:t>l</a:t>
            </a:r>
            <a:r>
              <a:rPr sz="2800" spc="-285" dirty="0">
                <a:solidFill>
                  <a:srgbClr val="4D009A"/>
                </a:solidFill>
                <a:latin typeface="Arial"/>
                <a:cs typeface="Arial"/>
              </a:rPr>
              <a:t>a</a:t>
            </a:r>
            <a:r>
              <a:rPr sz="2800" spc="-280" dirty="0">
                <a:solidFill>
                  <a:srgbClr val="4D009A"/>
                </a:solidFill>
                <a:latin typeface="Arial"/>
                <a:cs typeface="Arial"/>
              </a:rPr>
              <a:t>b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软件的学</a:t>
            </a:r>
            <a:r>
              <a:rPr sz="2800"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习</a:t>
            </a:r>
            <a:r>
              <a:rPr sz="2800" dirty="0">
                <a:solidFill>
                  <a:srgbClr val="4D009A"/>
                </a:solidFill>
                <a:latin typeface="Microsoft JhengHei"/>
                <a:cs typeface="Microsoft JhengHei"/>
              </a:rPr>
              <a:t>兴趣。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的标识与寻访</a:t>
            </a:r>
            <a:r>
              <a:rPr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90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20216" y="1221485"/>
            <a:ext cx="5338445" cy="2145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a_2([2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5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8])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=[10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20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30]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80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a_2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R="2233295" algn="ctr">
              <a:lnSpc>
                <a:spcPct val="100000"/>
              </a:lnSpc>
              <a:spcBef>
                <a:spcPts val="480"/>
              </a:spcBef>
              <a:tabLst>
                <a:tab pos="443865" algn="l"/>
                <a:tab pos="824865" algn="l"/>
                <a:tab pos="1395730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	3	20	7</a:t>
            </a:r>
            <a:endParaRPr sz="2000">
              <a:latin typeface="Times New Roman"/>
              <a:cs typeface="Times New Roman"/>
            </a:endParaRPr>
          </a:p>
          <a:p>
            <a:pPr marR="2233295" algn="ctr">
              <a:lnSpc>
                <a:spcPct val="100000"/>
              </a:lnSpc>
              <a:spcBef>
                <a:spcPts val="480"/>
              </a:spcBef>
              <a:tabLst>
                <a:tab pos="570865" algn="l"/>
                <a:tab pos="1015365" algn="l"/>
                <a:tab pos="1396365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10	4	6	30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&gt;&gt;a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_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2(:,[2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3])=ones</a:t>
            </a:r>
            <a:r>
              <a:rPr sz="20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2)</a:t>
            </a: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008000"/>
                </a:solidFill>
                <a:latin typeface="Times New Roman"/>
                <a:cs typeface="Times New Roman"/>
              </a:rPr>
              <a:t>%</a:t>
            </a:r>
            <a:r>
              <a:rPr sz="2000" spc="-20" dirty="0">
                <a:solidFill>
                  <a:srgbClr val="008000"/>
                </a:solidFill>
                <a:latin typeface="Microsoft JhengHei"/>
                <a:cs typeface="Microsoft JhengHei"/>
              </a:rPr>
              <a:t>双下标方式寻访并修改</a:t>
            </a:r>
            <a:endParaRPr sz="2000">
              <a:latin typeface="Microsoft JhengHei"/>
              <a:cs typeface="Microsoft JhengHei"/>
            </a:endParaRPr>
          </a:p>
          <a:p>
            <a:pPr>
              <a:lnSpc>
                <a:spcPts val="500"/>
              </a:lnSpc>
              <a:spcBef>
                <a:spcPts val="46"/>
              </a:spcBef>
            </a:pPr>
            <a:endParaRPr sz="500"/>
          </a:p>
          <a:p>
            <a:pPr marL="469900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a_2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20216" y="4230878"/>
            <a:ext cx="7416800" cy="1364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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二维数组可</a:t>
            </a:r>
            <a:r>
              <a:rPr sz="2000" spc="-15" dirty="0">
                <a:solidFill>
                  <a:srgbClr val="480092"/>
                </a:solidFill>
                <a:latin typeface="Microsoft JhengHei"/>
                <a:cs typeface="Microsoft JhengHei"/>
              </a:rPr>
              <a:t>以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“单下标”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方式或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“全下标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”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方式访问、赋值；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5454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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“单下标”方式赋值时</a:t>
            </a:r>
            <a:r>
              <a:rPr sz="20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，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等号两边涉及的元素个数必须相等；</a:t>
            </a:r>
            <a:endParaRPr sz="20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  <a:tabLst>
                <a:tab pos="545465" algn="l"/>
              </a:tabLst>
            </a:pPr>
            <a:r>
              <a:rPr sz="2000" spc="-20" dirty="0">
                <a:solidFill>
                  <a:srgbClr val="4D009A"/>
                </a:solidFill>
                <a:latin typeface="Wingdings"/>
                <a:cs typeface="Wingdings"/>
              </a:rPr>
              <a:t></a:t>
            </a:r>
            <a:r>
              <a:rPr sz="2000" spc="-2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000" spc="-20" dirty="0">
                <a:solidFill>
                  <a:srgbClr val="FF0000"/>
                </a:solidFill>
                <a:latin typeface="Microsoft JhengHei"/>
                <a:cs typeface="Microsoft JhengHei"/>
              </a:rPr>
              <a:t>“全下标”方式赋值时</a:t>
            </a:r>
            <a:r>
              <a:rPr sz="2000" dirty="0">
                <a:solidFill>
                  <a:srgbClr val="FF0000"/>
                </a:solidFill>
                <a:latin typeface="Microsoft JhengHei"/>
                <a:cs typeface="Microsoft JhengHei"/>
              </a:rPr>
              <a:t>，</a:t>
            </a:r>
            <a:r>
              <a:rPr sz="2000" spc="-20" dirty="0">
                <a:solidFill>
                  <a:srgbClr val="480092"/>
                </a:solidFill>
                <a:latin typeface="Microsoft JhengHei"/>
                <a:cs typeface="Microsoft JhengHei"/>
              </a:rPr>
              <a:t>等号右边数组的大小必须等于原数</a:t>
            </a:r>
            <a:endParaRPr sz="2000">
              <a:latin typeface="Microsoft JhengHei"/>
              <a:cs typeface="Microsoft JhengHei"/>
            </a:endParaRPr>
          </a:p>
          <a:p>
            <a:pPr marL="546100">
              <a:lnSpc>
                <a:spcPct val="100000"/>
              </a:lnSpc>
              <a:spcBef>
                <a:spcPts val="20"/>
              </a:spcBef>
            </a:pP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组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中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涉</a:t>
            </a:r>
            <a:r>
              <a:rPr sz="2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及</a:t>
            </a:r>
            <a:r>
              <a:rPr sz="2000" dirty="0">
                <a:solidFill>
                  <a:srgbClr val="480092"/>
                </a:solidFill>
                <a:latin typeface="Microsoft JhengHei"/>
                <a:cs typeface="Microsoft JhengHei"/>
              </a:rPr>
              <a:t>元素构成的子数组的大小。</a:t>
            </a:r>
            <a:endParaRPr sz="2000">
              <a:latin typeface="Microsoft JhengHei"/>
              <a:cs typeface="Microsoft JhengHe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918461" y="3402617"/>
          <a:ext cx="1701671" cy="74650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91"/>
                <a:gridCol w="444595"/>
                <a:gridCol w="412591"/>
                <a:gridCol w="406494"/>
              </a:tblGrid>
              <a:tr h="373253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73253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875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6364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80092"/>
                          </a:solidFill>
                          <a:latin typeface="Times New Roman"/>
                          <a:cs typeface="Times New Roman"/>
                        </a:rPr>
                        <a:t>30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sz="4000"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sz="4000" dirty="0">
                <a:solidFill>
                  <a:srgbClr val="4D009A"/>
                </a:solidFill>
                <a:latin typeface="Microsoft JhengHei"/>
                <a:cs typeface="Microsoft JhengHei"/>
              </a:rPr>
              <a:t>、数组</a:t>
            </a:r>
            <a:r>
              <a:rPr sz="4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元</a:t>
            </a:r>
            <a:r>
              <a:rPr sz="4000" dirty="0">
                <a:solidFill>
                  <a:srgbClr val="4D009A"/>
                </a:solidFill>
                <a:latin typeface="Microsoft JhengHei"/>
                <a:cs typeface="Microsoft JhengHei"/>
              </a:rPr>
              <a:t>素的标识与寻访</a:t>
            </a:r>
            <a:r>
              <a:rPr sz="4000" spc="-3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z="4000"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  <a:endParaRPr sz="4000">
              <a:latin typeface="Microsoft JhengHei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23644" y="1303528"/>
            <a:ext cx="2369185" cy="4244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76910" algn="ctr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&gt;&gt;a_2(:,end)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b="1" dirty="0">
                <a:solidFill>
                  <a:srgbClr val="480092"/>
                </a:solidFill>
                <a:latin typeface="Times New Roman"/>
                <a:cs typeface="Times New Roman"/>
              </a:rPr>
              <a:t>ans =</a:t>
            </a:r>
            <a:endParaRPr sz="2000">
              <a:latin typeface="Times New Roman"/>
              <a:cs typeface="Times New Roman"/>
            </a:endParaRPr>
          </a:p>
          <a:p>
            <a:pPr marR="659765" algn="ctr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7</a:t>
            </a:r>
            <a:endParaRPr sz="2000">
              <a:latin typeface="Times New Roman"/>
              <a:cs typeface="Times New Roman"/>
            </a:endParaRPr>
          </a:p>
          <a:p>
            <a:pPr marR="660400" algn="ctr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30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9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&gt;&gt;a_2(:,en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d-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1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R="659765" algn="ctr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  <a:p>
            <a:pPr marR="659765" algn="ctr">
              <a:lnSpc>
                <a:spcPct val="100000"/>
              </a:lnSpc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ts val="550"/>
              </a:lnSpc>
              <a:spcBef>
                <a:spcPts val="10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&gt;&gt;a_2(:,</a:t>
            </a:r>
            <a:r>
              <a:rPr sz="24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end</a:t>
            </a:r>
            <a:r>
              <a:rPr sz="24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:-</a:t>
            </a:r>
            <a:r>
              <a:rPr sz="2400" b="1" dirty="0">
                <a:solidFill>
                  <a:srgbClr val="480092"/>
                </a:solidFill>
                <a:latin typeface="Times New Roman"/>
                <a:cs typeface="Times New Roman"/>
              </a:rPr>
              <a:t>1:3)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ans</a:t>
            </a:r>
            <a:r>
              <a:rPr sz="2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endParaRPr sz="2000">
              <a:latin typeface="Times New Roman"/>
              <a:cs typeface="Times New Roman"/>
            </a:endParaRPr>
          </a:p>
          <a:p>
            <a:pPr marL="787400">
              <a:lnSpc>
                <a:spcPct val="100000"/>
              </a:lnSpc>
              <a:spcBef>
                <a:spcPts val="480"/>
              </a:spcBef>
              <a:tabLst>
                <a:tab pos="1231265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7	1</a:t>
            </a:r>
            <a:endParaRPr sz="2000">
              <a:latin typeface="Times New Roman"/>
              <a:cs typeface="Times New Roman"/>
            </a:endParaRPr>
          </a:p>
          <a:p>
            <a:pPr marL="723265">
              <a:lnSpc>
                <a:spcPct val="100000"/>
              </a:lnSpc>
              <a:spcBef>
                <a:spcPts val="480"/>
              </a:spcBef>
              <a:tabLst>
                <a:tab pos="1294765" algn="l"/>
              </a:tabLst>
            </a:pPr>
            <a:r>
              <a:rPr sz="2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30	1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&gt;&gt;a_2(end,:)</a:t>
            </a: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dirty="0"/>
              <a:t>ans =</a:t>
            </a:r>
            <a:endParaRPr sz="2000"/>
          </a:p>
          <a:p>
            <a:pPr marL="330835" algn="ctr">
              <a:lnSpc>
                <a:spcPct val="100000"/>
              </a:lnSpc>
              <a:spcBef>
                <a:spcPts val="480"/>
              </a:spcBef>
              <a:tabLst>
                <a:tab pos="902335" algn="l"/>
                <a:tab pos="1346835" algn="l"/>
                <a:tab pos="1727200" algn="l"/>
              </a:tabLst>
            </a:pPr>
            <a:r>
              <a:rPr sz="2000" spc="-10" dirty="0"/>
              <a:t>10	1	1	30</a:t>
            </a:r>
            <a:endParaRPr sz="2000"/>
          </a:p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dirty="0"/>
              <a:t>&gt;&gt;a_2(end,</a:t>
            </a:r>
            <a:r>
              <a:rPr spc="-5" dirty="0"/>
              <a:t>[</a:t>
            </a:r>
            <a:r>
              <a:rPr dirty="0"/>
              <a:t>2:</a:t>
            </a:r>
            <a:r>
              <a:rPr spc="-5" dirty="0"/>
              <a:t>4])</a:t>
            </a: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spc="-10" dirty="0"/>
              <a:t>ans</a:t>
            </a:r>
            <a:r>
              <a:rPr sz="2000" spc="-5" dirty="0"/>
              <a:t> </a:t>
            </a:r>
            <a:r>
              <a:rPr sz="2000" spc="-15" dirty="0"/>
              <a:t>=</a:t>
            </a:r>
            <a:endParaRPr sz="2000"/>
          </a:p>
          <a:p>
            <a:pPr marL="787400">
              <a:lnSpc>
                <a:spcPct val="100000"/>
              </a:lnSpc>
              <a:spcBef>
                <a:spcPts val="480"/>
              </a:spcBef>
              <a:tabLst>
                <a:tab pos="1231265" algn="l"/>
                <a:tab pos="1612265" algn="l"/>
              </a:tabLst>
            </a:pPr>
            <a:r>
              <a:rPr sz="2000" spc="-10" dirty="0"/>
              <a:t>1	1	30</a:t>
            </a:r>
            <a:endParaRPr sz="2000"/>
          </a:p>
          <a:p>
            <a:pPr>
              <a:lnSpc>
                <a:spcPts val="550"/>
              </a:lnSpc>
              <a:spcBef>
                <a:spcPts val="10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dirty="0"/>
              <a:t>&gt;&gt;a_2</a:t>
            </a:r>
            <a:r>
              <a:rPr spc="-15" dirty="0"/>
              <a:t> </a:t>
            </a:r>
            <a:r>
              <a:rPr spc="-5" dirty="0"/>
              <a:t>([</a:t>
            </a:r>
            <a:r>
              <a:rPr dirty="0"/>
              <a:t>4 </a:t>
            </a:r>
            <a:r>
              <a:rPr spc="5" dirty="0"/>
              <a:t>6</a:t>
            </a:r>
            <a:r>
              <a:rPr spc="-5" dirty="0"/>
              <a:t>])</a:t>
            </a:r>
            <a:r>
              <a:rPr dirty="0"/>
              <a:t>=6:7</a:t>
            </a:r>
          </a:p>
          <a:p>
            <a:pPr marL="469900">
              <a:lnSpc>
                <a:spcPct val="100000"/>
              </a:lnSpc>
              <a:spcBef>
                <a:spcPts val="495"/>
              </a:spcBef>
            </a:pPr>
            <a:r>
              <a:rPr sz="2000" spc="-10" dirty="0"/>
              <a:t>a_2</a:t>
            </a:r>
            <a:r>
              <a:rPr sz="2000" spc="-5" dirty="0"/>
              <a:t> </a:t>
            </a:r>
            <a:r>
              <a:rPr sz="2000" spc="-15" dirty="0"/>
              <a:t>=</a:t>
            </a:r>
            <a:endParaRPr sz="2000"/>
          </a:p>
          <a:p>
            <a:pPr marL="267335" algn="ctr">
              <a:lnSpc>
                <a:spcPct val="100000"/>
              </a:lnSpc>
              <a:spcBef>
                <a:spcPts val="480"/>
              </a:spcBef>
              <a:tabLst>
                <a:tab pos="711200" algn="l"/>
                <a:tab pos="1156335" algn="l"/>
                <a:tab pos="1600200" algn="l"/>
              </a:tabLst>
            </a:pPr>
            <a:r>
              <a:rPr sz="2000" spc="-10" dirty="0"/>
              <a:t>1	1	1	7</a:t>
            </a:r>
            <a:endParaRPr sz="2000"/>
          </a:p>
          <a:p>
            <a:pPr marL="330835" algn="ctr">
              <a:lnSpc>
                <a:spcPct val="100000"/>
              </a:lnSpc>
              <a:spcBef>
                <a:spcPts val="480"/>
              </a:spcBef>
              <a:tabLst>
                <a:tab pos="902335" algn="l"/>
                <a:tab pos="1346835" algn="l"/>
                <a:tab pos="1727200" algn="l"/>
              </a:tabLst>
            </a:pPr>
            <a:r>
              <a:rPr sz="2000" spc="-10" dirty="0"/>
              <a:t>10	6	7	30</a:t>
            </a:r>
            <a:endParaRPr sz="2000"/>
          </a:p>
          <a:p>
            <a:pPr>
              <a:lnSpc>
                <a:spcPts val="550"/>
              </a:lnSpc>
              <a:spcBef>
                <a:spcPts val="9"/>
              </a:spcBef>
            </a:pPr>
            <a:endParaRPr sz="550"/>
          </a:p>
          <a:p>
            <a:pPr marL="12700">
              <a:lnSpc>
                <a:spcPct val="100000"/>
              </a:lnSpc>
            </a:pPr>
            <a:r>
              <a:rPr dirty="0"/>
              <a:t>&gt;&gt;a_2(end,</a:t>
            </a:r>
            <a:r>
              <a:rPr spc="-5" dirty="0"/>
              <a:t>[</a:t>
            </a:r>
            <a:r>
              <a:rPr dirty="0"/>
              <a:t>2:en</a:t>
            </a:r>
            <a:r>
              <a:rPr spc="-5" dirty="0"/>
              <a:t>d-</a:t>
            </a:r>
            <a:r>
              <a:rPr dirty="0"/>
              <a:t>1</a:t>
            </a:r>
            <a:r>
              <a:rPr spc="-5" dirty="0"/>
              <a:t>])</a:t>
            </a:r>
          </a:p>
          <a:p>
            <a:pPr>
              <a:lnSpc>
                <a:spcPts val="950"/>
              </a:lnSpc>
              <a:spcBef>
                <a:spcPts val="26"/>
              </a:spcBef>
            </a:pPr>
            <a:endParaRPr sz="950"/>
          </a:p>
          <a:p>
            <a:pPr marR="537210" algn="ctr">
              <a:lnSpc>
                <a:spcPct val="100000"/>
              </a:lnSpc>
            </a:pPr>
            <a:r>
              <a:rPr sz="2000" spc="-15" dirty="0">
                <a:solidFill>
                  <a:srgbClr val="A61D05"/>
                </a:solidFill>
              </a:rPr>
              <a:t>What</a:t>
            </a:r>
            <a:r>
              <a:rPr sz="2000" spc="-5" dirty="0">
                <a:solidFill>
                  <a:srgbClr val="A61D05"/>
                </a:solidFill>
              </a:rPr>
              <a:t> </a:t>
            </a:r>
            <a:r>
              <a:rPr sz="2000" spc="-10" dirty="0">
                <a:solidFill>
                  <a:srgbClr val="A61D05"/>
                </a:solidFill>
              </a:rPr>
              <a:t>is</a:t>
            </a:r>
            <a:r>
              <a:rPr sz="2000" spc="-15" dirty="0">
                <a:solidFill>
                  <a:srgbClr val="A61D05"/>
                </a:solidFill>
              </a:rPr>
              <a:t> </a:t>
            </a:r>
            <a:r>
              <a:rPr sz="2000" spc="-10" dirty="0">
                <a:solidFill>
                  <a:srgbClr val="A61D05"/>
                </a:solidFill>
              </a:rPr>
              <a:t>the</a:t>
            </a:r>
            <a:r>
              <a:rPr sz="2000" spc="-5" dirty="0">
                <a:solidFill>
                  <a:srgbClr val="A61D05"/>
                </a:solidFill>
              </a:rPr>
              <a:t> </a:t>
            </a:r>
            <a:r>
              <a:rPr sz="2000" spc="-50" dirty="0">
                <a:solidFill>
                  <a:srgbClr val="A61D05"/>
                </a:solidFill>
              </a:rPr>
              <a:t>r</a:t>
            </a:r>
            <a:r>
              <a:rPr sz="2000" spc="-10" dirty="0">
                <a:solidFill>
                  <a:srgbClr val="A61D05"/>
                </a:solidFill>
              </a:rPr>
              <a:t>esult?</a:t>
            </a:r>
            <a:endParaRPr sz="2000"/>
          </a:p>
        </p:txBody>
      </p:sp>
      <p:sp>
        <p:nvSpPr>
          <p:cNvPr id="5" name="object 5"/>
          <p:cNvSpPr/>
          <p:nvPr/>
        </p:nvSpPr>
        <p:spPr>
          <a:xfrm>
            <a:off x="4729479" y="12336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04079" y="12336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97729" y="167182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97729" y="182422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29479" y="19575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04079" y="19575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97729" y="239572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97729" y="254812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29479" y="26814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704079" y="2681477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697729" y="311962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697729" y="32720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729479" y="34053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704079" y="34053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697729" y="38435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97729" y="39959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4729479" y="41292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4704079" y="41292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4697729" y="45674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4697729" y="47198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729479" y="48531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704079" y="48531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697729" y="52913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6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697729" y="54437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6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729479" y="55770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4704079" y="5577078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800"/>
                </a:lnTo>
              </a:path>
            </a:pathLst>
          </a:custGeom>
          <a:ln w="13970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697729" y="60152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6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697729" y="61676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39369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34" name="object 3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91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的标识与寻访</a:t>
            </a:r>
            <a:r>
              <a:rPr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92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50289" y="1218438"/>
            <a:ext cx="4527550" cy="15659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3000" b="1" dirty="0">
                <a:solidFill>
                  <a:srgbClr val="0000FF"/>
                </a:solidFill>
                <a:latin typeface="Times New Roman"/>
                <a:cs typeface="Times New Roman"/>
              </a:rPr>
              <a:t>4-4</a:t>
            </a:r>
            <a:r>
              <a:rPr sz="30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3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size</a:t>
            </a:r>
            <a:r>
              <a:rPr sz="3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、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length</a:t>
            </a:r>
            <a:r>
              <a:rPr sz="30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endParaRPr sz="30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23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&gt;&gt;a=ones(4,6)*6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2700">
              <a:lnSpc>
                <a:spcPts val="3585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&gt;&gt;m=size(a)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0289" y="2877565"/>
            <a:ext cx="2624455" cy="2663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&gt;&gt;len=length(a)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&gt;&gt;b=1:5;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&gt;&gt;length(b)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&gt;&gt;c=b’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2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&gt;&gt;length(c)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63720" y="2662173"/>
            <a:ext cx="4283710" cy="1671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37185" algn="l"/>
              </a:tabLst>
            </a:pPr>
            <a:r>
              <a:rPr sz="1800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18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siz</a:t>
            </a:r>
            <a:r>
              <a:rPr sz="2400" b="1" spc="5" dirty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函数返回变量的大小，即</a:t>
            </a:r>
            <a:endParaRPr sz="24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变量数组的行列数</a:t>
            </a:r>
            <a:endParaRPr sz="2400">
              <a:latin typeface="Microsoft JhengHei"/>
              <a:cs typeface="Microsoft JhengHei"/>
            </a:endParaRPr>
          </a:p>
          <a:p>
            <a:pPr>
              <a:lnSpc>
                <a:spcPts val="1400"/>
              </a:lnSpc>
              <a:spcBef>
                <a:spcPts val="41"/>
              </a:spcBef>
            </a:pPr>
            <a:endParaRPr sz="1400"/>
          </a:p>
          <a:p>
            <a:pPr marL="12700" marR="6350">
              <a:lnSpc>
                <a:spcPct val="100000"/>
              </a:lnSpc>
              <a:tabLst>
                <a:tab pos="407670" algn="l"/>
              </a:tabLst>
            </a:pPr>
            <a:r>
              <a:rPr sz="2400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lengt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函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数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返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回</a:t>
            </a:r>
            <a:r>
              <a:rPr sz="2400" dirty="0">
                <a:solidFill>
                  <a:srgbClr val="0000FF"/>
                </a:solidFill>
                <a:latin typeface="Microsoft JhengHei"/>
                <a:cs typeface="Microsoft JhengHei"/>
              </a:rPr>
              <a:t>变量数组的最 </a:t>
            </a:r>
            <a:r>
              <a:rPr sz="24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大维数</a:t>
            </a:r>
            <a:endParaRPr sz="24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组元素的标识与寻访</a:t>
            </a:r>
            <a:r>
              <a:rPr spc="-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93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8239" y="1361947"/>
            <a:ext cx="7381875" cy="37515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570">
              <a:lnSpc>
                <a:spcPct val="100000"/>
              </a:lnSpc>
              <a:tabLst>
                <a:tab pos="72517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双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下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到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单下标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转换</a:t>
            </a:r>
            <a:endParaRPr sz="3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3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3000" b="1" dirty="0">
                <a:solidFill>
                  <a:srgbClr val="0000FF"/>
                </a:solidFill>
                <a:latin typeface="Times New Roman"/>
                <a:cs typeface="Times New Roman"/>
              </a:rPr>
              <a:t>4-5</a:t>
            </a:r>
            <a:r>
              <a:rPr sz="30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3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sub2in</a:t>
            </a:r>
            <a:r>
              <a:rPr sz="3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d</a:t>
            </a:r>
            <a:r>
              <a:rPr sz="3000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3000" dirty="0">
                <a:solidFill>
                  <a:srgbClr val="480092"/>
                </a:solidFill>
                <a:latin typeface="Microsoft JhengHei"/>
                <a:cs typeface="Microsoft JhengHei"/>
              </a:rPr>
              <a:t>双下标转换为单下标</a:t>
            </a:r>
            <a:endParaRPr sz="30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22"/>
              </a:spcBef>
            </a:pPr>
            <a:endParaRPr sz="8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</a:t>
            </a:r>
            <a:r>
              <a:rPr sz="3000" b="1" spc="-17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= </a:t>
            </a:r>
            <a:r>
              <a:rPr sz="30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[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17 24 1 8; 2 22 7 14; 4 6 13 20];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&gt;&gt;A(:,:,2) =</a:t>
            </a:r>
            <a:r>
              <a:rPr sz="3000" b="1" spc="-16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A</a:t>
            </a:r>
            <a:r>
              <a:rPr sz="3000" b="1" spc="-17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3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10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2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&gt;&gt;A(2,1,2)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19"/>
              </a:spcBef>
            </a:pPr>
            <a:endParaRPr sz="70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&gt;&gt;sub2ind(size(A),2,1,2)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ts val="700"/>
              </a:lnSpc>
              <a:spcBef>
                <a:spcPts val="20"/>
              </a:spcBef>
            </a:pPr>
            <a:endParaRPr sz="700"/>
          </a:p>
          <a:p>
            <a:pPr marL="12700">
              <a:lnSpc>
                <a:spcPts val="3585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&gt;&gt;A(14)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2655">
              <a:lnSpc>
                <a:spcPct val="100000"/>
              </a:lnSpc>
            </a:pPr>
            <a:r>
              <a:rPr b="1" dirty="0">
                <a:solidFill>
                  <a:srgbClr val="4D009A"/>
                </a:solidFill>
                <a:latin typeface="Times New Roman"/>
                <a:cs typeface="Times New Roman"/>
              </a:rPr>
              <a:t>4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、</a:t>
            </a:r>
            <a:r>
              <a:rPr spc="10" dirty="0">
                <a:solidFill>
                  <a:srgbClr val="4D009A"/>
                </a:solidFill>
                <a:latin typeface="Microsoft JhengHei"/>
                <a:cs typeface="Microsoft JhengHei"/>
              </a:rPr>
              <a:t>数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组元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素</a:t>
            </a:r>
            <a:r>
              <a:rPr dirty="0">
                <a:solidFill>
                  <a:srgbClr val="4D009A"/>
                </a:solidFill>
                <a:latin typeface="Microsoft JhengHei"/>
                <a:cs typeface="Microsoft JhengHei"/>
              </a:rPr>
              <a:t>的标识与寻访</a:t>
            </a:r>
            <a:r>
              <a:rPr spc="-15" dirty="0">
                <a:solidFill>
                  <a:srgbClr val="4D009A"/>
                </a:solidFill>
                <a:latin typeface="Microsoft JhengHei"/>
                <a:cs typeface="Microsoft JhengHei"/>
              </a:rPr>
              <a:t> </a:t>
            </a:r>
            <a:r>
              <a:rPr spc="5" dirty="0">
                <a:solidFill>
                  <a:srgbClr val="4D009A"/>
                </a:solidFill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94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8239" y="1361947"/>
            <a:ext cx="7381875" cy="3347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5570">
              <a:lnSpc>
                <a:spcPct val="100000"/>
              </a:lnSpc>
              <a:tabLst>
                <a:tab pos="725170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单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下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标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到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双下标</a:t>
            </a:r>
            <a:r>
              <a:rPr sz="3200" spc="-30" dirty="0">
                <a:solidFill>
                  <a:srgbClr val="FF0000"/>
                </a:solidFill>
                <a:latin typeface="Microsoft JhengHei"/>
                <a:cs typeface="Microsoft JhengHei"/>
              </a:rPr>
              <a:t>的</a:t>
            </a:r>
            <a:r>
              <a:rPr sz="3200" spc="-35" dirty="0">
                <a:solidFill>
                  <a:srgbClr val="FF0000"/>
                </a:solidFill>
                <a:latin typeface="Microsoft JhengHei"/>
                <a:cs typeface="Microsoft JhengHei"/>
              </a:rPr>
              <a:t>转换</a:t>
            </a:r>
            <a:endParaRPr sz="3200">
              <a:latin typeface="Microsoft JhengHei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405"/>
              </a:spcBef>
            </a:pPr>
            <a:r>
              <a:rPr sz="3000" spc="5" dirty="0">
                <a:solidFill>
                  <a:srgbClr val="0000FF"/>
                </a:solidFill>
                <a:latin typeface="Microsoft JhengHei"/>
                <a:cs typeface="Microsoft JhengHei"/>
              </a:rPr>
              <a:t>【例</a:t>
            </a:r>
            <a:r>
              <a:rPr sz="3000" b="1" dirty="0">
                <a:solidFill>
                  <a:srgbClr val="0000FF"/>
                </a:solidFill>
                <a:latin typeface="Times New Roman"/>
                <a:cs typeface="Times New Roman"/>
              </a:rPr>
              <a:t>4-6</a:t>
            </a:r>
            <a:r>
              <a:rPr sz="3000" dirty="0">
                <a:solidFill>
                  <a:srgbClr val="0000FF"/>
                </a:solidFill>
                <a:latin typeface="Microsoft JhengHei"/>
                <a:cs typeface="Microsoft JhengHei"/>
              </a:rPr>
              <a:t>】</a:t>
            </a:r>
            <a:r>
              <a:rPr sz="3000" spc="-15" dirty="0">
                <a:solidFill>
                  <a:srgbClr val="0000FF"/>
                </a:solidFill>
                <a:latin typeface="Microsoft JhengHei"/>
                <a:cs typeface="Microsoft JhengHei"/>
              </a:rPr>
              <a:t> 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ind2su</a:t>
            </a:r>
            <a:r>
              <a:rPr sz="30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b</a:t>
            </a:r>
            <a:r>
              <a:rPr sz="3000" dirty="0">
                <a:solidFill>
                  <a:srgbClr val="480092"/>
                </a:solidFill>
                <a:latin typeface="Microsoft JhengHei"/>
                <a:cs typeface="Microsoft JhengHei"/>
              </a:rPr>
              <a:t>函数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-</a:t>
            </a:r>
            <a:r>
              <a:rPr sz="3000" dirty="0">
                <a:solidFill>
                  <a:srgbClr val="480092"/>
                </a:solidFill>
                <a:latin typeface="Microsoft JhengHei"/>
                <a:cs typeface="Microsoft JhengHei"/>
              </a:rPr>
              <a:t>双下标转换为单下标</a:t>
            </a:r>
            <a:endParaRPr sz="3000">
              <a:latin typeface="Microsoft JhengHei"/>
              <a:cs typeface="Microsoft JhengHei"/>
            </a:endParaRPr>
          </a:p>
          <a:p>
            <a:pPr>
              <a:lnSpc>
                <a:spcPts val="850"/>
              </a:lnSpc>
              <a:spcBef>
                <a:spcPts val="11"/>
              </a:spcBef>
            </a:pPr>
            <a:endParaRPr sz="85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b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z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e</a:t>
            </a:r>
            <a:r>
              <a:rPr sz="3200" b="1" spc="-70" dirty="0">
                <a:solidFill>
                  <a:srgbClr val="480092"/>
                </a:solidFill>
                <a:latin typeface="Times New Roman"/>
                <a:cs typeface="Times New Roman"/>
              </a:rPr>
              <a:t>r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os(3);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7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30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&gt;</a:t>
            </a: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</a:t>
            </a:r>
            <a:r>
              <a:rPr sz="3200" b="1" dirty="0">
                <a:solidFill>
                  <a:srgbClr val="480092"/>
                </a:solidFill>
                <a:latin typeface="Times New Roman"/>
                <a:cs typeface="Times New Roman"/>
              </a:rPr>
              <a:t>b(</a:t>
            </a:r>
            <a:r>
              <a:rPr sz="3200" b="1" spc="-10" dirty="0">
                <a:solidFill>
                  <a:srgbClr val="480092"/>
                </a:solidFill>
                <a:latin typeface="Times New Roman"/>
                <a:cs typeface="Times New Roman"/>
              </a:rPr>
              <a:t>:</a:t>
            </a:r>
            <a:r>
              <a:rPr sz="3200" b="1" dirty="0">
                <a:solidFill>
                  <a:srgbClr val="480092"/>
                </a:solidFill>
                <a:latin typeface="Times New Roman"/>
                <a:cs typeface="Times New Roman"/>
              </a:rPr>
              <a:t>) = 1:9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20"/>
              </a:spcBef>
            </a:pPr>
            <a:endParaRPr sz="750"/>
          </a:p>
          <a:p>
            <a:pPr marL="12700">
              <a:lnSpc>
                <a:spcPct val="100000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IND</a:t>
            </a:r>
            <a:r>
              <a:rPr sz="3200" b="1" spc="10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[3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4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5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6]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18"/>
              </a:spcBef>
            </a:pPr>
            <a:endParaRPr sz="750"/>
          </a:p>
          <a:p>
            <a:pPr marL="12700">
              <a:lnSpc>
                <a:spcPts val="3825"/>
              </a:lnSpc>
            </a:pPr>
            <a:r>
              <a:rPr sz="3000" b="1" dirty="0">
                <a:solidFill>
                  <a:srgbClr val="480092"/>
                </a:solidFill>
                <a:latin typeface="Times New Roman"/>
                <a:cs typeface="Times New Roman"/>
              </a:rPr>
              <a:t>&gt;&gt;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[I,J]</a:t>
            </a:r>
            <a:r>
              <a:rPr sz="3200" b="1" spc="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=</a:t>
            </a:r>
            <a:r>
              <a:rPr sz="3200" b="1" spc="-5" dirty="0">
                <a:solidFill>
                  <a:srgbClr val="480092"/>
                </a:solidFill>
                <a:latin typeface="Times New Roman"/>
                <a:cs typeface="Times New Roman"/>
              </a:rPr>
              <a:t> 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ind2sub</a:t>
            </a:r>
            <a:r>
              <a:rPr sz="3200" b="1" spc="-30" dirty="0">
                <a:solidFill>
                  <a:srgbClr val="480092"/>
                </a:solidFill>
                <a:latin typeface="Times New Roman"/>
                <a:cs typeface="Times New Roman"/>
              </a:rPr>
              <a:t>(</a:t>
            </a:r>
            <a:r>
              <a:rPr sz="3200" b="1" spc="-15" dirty="0">
                <a:solidFill>
                  <a:srgbClr val="480092"/>
                </a:solidFill>
                <a:latin typeface="Times New Roman"/>
                <a:cs typeface="Times New Roman"/>
              </a:rPr>
              <a:t>size(b),</a:t>
            </a:r>
            <a:r>
              <a:rPr sz="3200" b="1" spc="-25" dirty="0">
                <a:solidFill>
                  <a:srgbClr val="480092"/>
                </a:solidFill>
                <a:latin typeface="Times New Roman"/>
                <a:cs typeface="Times New Roman"/>
              </a:rPr>
              <a:t>I</a:t>
            </a:r>
            <a:r>
              <a:rPr sz="3200" b="1" spc="-20" dirty="0">
                <a:solidFill>
                  <a:srgbClr val="480092"/>
                </a:solidFill>
                <a:latin typeface="Times New Roman"/>
                <a:cs typeface="Times New Roman"/>
              </a:rPr>
              <a:t>ND)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492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Matla</a:t>
            </a:r>
            <a:r>
              <a:rPr b="1" spc="-10" dirty="0">
                <a:latin typeface="Times New Roman"/>
                <a:cs typeface="Times New Roman"/>
              </a:rPr>
              <a:t>b</a:t>
            </a:r>
            <a:r>
              <a:rPr dirty="0">
                <a:latin typeface="Microsoft JhengHei"/>
                <a:cs typeface="Microsoft JhengHei"/>
              </a:rPr>
              <a:t>语言及其应用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55256" y="3406902"/>
            <a:ext cx="1297305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4000" b="1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4000" dirty="0">
                <a:solidFill>
                  <a:srgbClr val="3333CC"/>
                </a:solidFill>
                <a:latin typeface="Microsoft JhengHei"/>
                <a:cs typeface="Microsoft JhengHei"/>
              </a:rPr>
              <a:t>讲</a:t>
            </a:r>
            <a:endParaRPr sz="40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96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6017" y="1314196"/>
            <a:ext cx="7797800" cy="4600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dirty="0">
                <a:solidFill>
                  <a:srgbClr val="480092"/>
                </a:solidFill>
                <a:latin typeface="Microsoft JhengHei"/>
                <a:cs typeface="Microsoft JhengHei"/>
              </a:rPr>
              <a:t>多维</a:t>
            </a:r>
            <a:r>
              <a:rPr sz="3200" spc="5" dirty="0">
                <a:solidFill>
                  <a:srgbClr val="480092"/>
                </a:solidFill>
                <a:latin typeface="Microsoft JhengHei"/>
                <a:cs typeface="Microsoft JhengHei"/>
              </a:rPr>
              <a:t>数</a:t>
            </a:r>
            <a:r>
              <a:rPr sz="3200" dirty="0">
                <a:solidFill>
                  <a:srgbClr val="480092"/>
                </a:solidFill>
                <a:latin typeface="Microsoft JhengHei"/>
                <a:cs typeface="Microsoft JhengHei"/>
              </a:rPr>
              <a:t>组的定义</a:t>
            </a:r>
            <a:endParaRPr sz="3200">
              <a:latin typeface="Microsoft JhengHei"/>
              <a:cs typeface="Microsoft JhengHei"/>
            </a:endParaRPr>
          </a:p>
          <a:p>
            <a:pPr>
              <a:lnSpc>
                <a:spcPts val="700"/>
              </a:lnSpc>
              <a:spcBef>
                <a:spcPts val="43"/>
              </a:spcBef>
            </a:pPr>
            <a:endParaRPr sz="700"/>
          </a:p>
          <a:p>
            <a:pPr marL="1003300" marR="6350" indent="-266700">
              <a:lnSpc>
                <a:spcPct val="125000"/>
              </a:lnSpc>
            </a:pP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在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M</a:t>
            </a:r>
            <a:r>
              <a:rPr sz="2800" b="1" spc="-215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TLAB</a:t>
            </a:r>
            <a:r>
              <a:rPr sz="28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的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数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据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类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型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中，向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量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可视为一维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数组，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50"/>
              </a:lnSpc>
              <a:spcBef>
                <a:spcPts val="22"/>
              </a:spcBef>
            </a:pPr>
            <a:endParaRPr sz="650"/>
          </a:p>
          <a:p>
            <a:pPr marL="1003300" marR="76835" indent="-266700">
              <a:lnSpc>
                <a:spcPct val="125000"/>
              </a:lnSpc>
            </a:pP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矩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阵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可视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为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二维数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，对于维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数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(Dimensions)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超过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2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736600">
              <a:lnSpc>
                <a:spcPct val="100000"/>
              </a:lnSpc>
            </a:pP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的数组均可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视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为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「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多维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数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」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800"/>
              </a:lnSpc>
              <a:spcBef>
                <a:spcPts val="41"/>
              </a:spcBef>
            </a:pPr>
            <a:endParaRPr sz="800"/>
          </a:p>
          <a:p>
            <a:pPr marL="1003300">
              <a:lnSpc>
                <a:spcPct val="100000"/>
              </a:lnSpc>
            </a:pP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(Mul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t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idimesional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ts val="500"/>
              </a:lnSpc>
              <a:spcBef>
                <a:spcPts val="12"/>
              </a:spcBef>
            </a:pPr>
            <a:endParaRPr sz="500"/>
          </a:p>
          <a:p>
            <a:pPr>
              <a:lnSpc>
                <a:spcPts val="1000"/>
              </a:lnSpc>
            </a:pPr>
            <a:endParaRPr sz="1000"/>
          </a:p>
          <a:p>
            <a:pPr marL="716280">
              <a:lnSpc>
                <a:spcPct val="100000"/>
              </a:lnSpc>
            </a:pP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Arrays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，简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称</a:t>
            </a:r>
            <a:r>
              <a:rPr sz="28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N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D</a:t>
            </a:r>
            <a:r>
              <a:rPr sz="2800" b="1" spc="-17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Arrays</a:t>
            </a:r>
            <a:r>
              <a:rPr sz="28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)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15" rIns="0" bIns="0" rtlCol="0">
            <a:spAutoFit/>
          </a:bodyPr>
          <a:lstStyle/>
          <a:p>
            <a:pPr marL="88646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  <a:r>
              <a:rPr spc="-15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/>
          <p:nvPr/>
        </p:nvSpPr>
        <p:spPr>
          <a:xfrm>
            <a:off x="7264654" y="4445127"/>
            <a:ext cx="313054" cy="538099"/>
          </a:xfrm>
          <a:custGeom>
            <a:avLst/>
            <a:gdLst/>
            <a:ahLst/>
            <a:cxnLst/>
            <a:rect l="l" t="t" r="r" b="b"/>
            <a:pathLst>
              <a:path w="313054" h="538099">
                <a:moveTo>
                  <a:pt x="241749" y="105485"/>
                </a:moveTo>
                <a:lnTo>
                  <a:pt x="0" y="528701"/>
                </a:lnTo>
                <a:lnTo>
                  <a:pt x="16510" y="538099"/>
                </a:lnTo>
                <a:lnTo>
                  <a:pt x="258390" y="114994"/>
                </a:lnTo>
                <a:lnTo>
                  <a:pt x="241749" y="105485"/>
                </a:lnTo>
                <a:close/>
              </a:path>
              <a:path w="313054" h="538099">
                <a:moveTo>
                  <a:pt x="307805" y="94487"/>
                </a:moveTo>
                <a:lnTo>
                  <a:pt x="248030" y="94487"/>
                </a:lnTo>
                <a:lnTo>
                  <a:pt x="264668" y="104012"/>
                </a:lnTo>
                <a:lnTo>
                  <a:pt x="258390" y="114994"/>
                </a:lnTo>
                <a:lnTo>
                  <a:pt x="305180" y="141731"/>
                </a:lnTo>
                <a:lnTo>
                  <a:pt x="307805" y="94487"/>
                </a:lnTo>
                <a:close/>
              </a:path>
              <a:path w="313054" h="538099">
                <a:moveTo>
                  <a:pt x="248030" y="94487"/>
                </a:moveTo>
                <a:lnTo>
                  <a:pt x="241749" y="105485"/>
                </a:lnTo>
                <a:lnTo>
                  <a:pt x="258390" y="114994"/>
                </a:lnTo>
                <a:lnTo>
                  <a:pt x="264668" y="104012"/>
                </a:lnTo>
                <a:lnTo>
                  <a:pt x="248030" y="94487"/>
                </a:lnTo>
                <a:close/>
              </a:path>
              <a:path w="313054" h="538099">
                <a:moveTo>
                  <a:pt x="313054" y="0"/>
                </a:moveTo>
                <a:lnTo>
                  <a:pt x="194945" y="78740"/>
                </a:lnTo>
                <a:lnTo>
                  <a:pt x="241749" y="105485"/>
                </a:lnTo>
                <a:lnTo>
                  <a:pt x="248030" y="94487"/>
                </a:lnTo>
                <a:lnTo>
                  <a:pt x="307805" y="94487"/>
                </a:lnTo>
                <a:lnTo>
                  <a:pt x="313054" y="0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628009" y="5359527"/>
            <a:ext cx="127000" cy="381000"/>
          </a:xfrm>
          <a:custGeom>
            <a:avLst/>
            <a:gdLst/>
            <a:ahLst/>
            <a:cxnLst/>
            <a:rect l="l" t="t" r="r" b="b"/>
            <a:pathLst>
              <a:path w="127000" h="381000">
                <a:moveTo>
                  <a:pt x="73025" y="114300"/>
                </a:moveTo>
                <a:lnTo>
                  <a:pt x="53975" y="114300"/>
                </a:lnTo>
                <a:lnTo>
                  <a:pt x="53975" y="381000"/>
                </a:lnTo>
                <a:lnTo>
                  <a:pt x="73025" y="381000"/>
                </a:lnTo>
                <a:lnTo>
                  <a:pt x="73025" y="114300"/>
                </a:lnTo>
                <a:close/>
              </a:path>
              <a:path w="127000" h="381000">
                <a:moveTo>
                  <a:pt x="63500" y="0"/>
                </a:moveTo>
                <a:lnTo>
                  <a:pt x="0" y="127000"/>
                </a:lnTo>
                <a:lnTo>
                  <a:pt x="53975" y="127000"/>
                </a:lnTo>
                <a:lnTo>
                  <a:pt x="53975" y="114300"/>
                </a:lnTo>
                <a:lnTo>
                  <a:pt x="120650" y="114300"/>
                </a:lnTo>
                <a:lnTo>
                  <a:pt x="63500" y="0"/>
                </a:lnTo>
                <a:close/>
              </a:path>
              <a:path w="127000" h="381000">
                <a:moveTo>
                  <a:pt x="120650" y="114300"/>
                </a:moveTo>
                <a:lnTo>
                  <a:pt x="73025" y="114300"/>
                </a:lnTo>
                <a:lnTo>
                  <a:pt x="73025" y="127000"/>
                </a:lnTo>
                <a:lnTo>
                  <a:pt x="127000" y="127000"/>
                </a:lnTo>
                <a:lnTo>
                  <a:pt x="120650" y="114300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87752" y="3518915"/>
            <a:ext cx="765556" cy="325501"/>
          </a:xfrm>
          <a:custGeom>
            <a:avLst/>
            <a:gdLst/>
            <a:ahLst/>
            <a:cxnLst/>
            <a:rect l="l" t="t" r="r" b="b"/>
            <a:pathLst>
              <a:path w="765556" h="325500">
                <a:moveTo>
                  <a:pt x="644124" y="50196"/>
                </a:moveTo>
                <a:lnTo>
                  <a:pt x="0" y="307721"/>
                </a:lnTo>
                <a:lnTo>
                  <a:pt x="7112" y="325501"/>
                </a:lnTo>
                <a:lnTo>
                  <a:pt x="651165" y="67829"/>
                </a:lnTo>
                <a:lnTo>
                  <a:pt x="644124" y="50196"/>
                </a:lnTo>
                <a:close/>
              </a:path>
              <a:path w="765556" h="325500">
                <a:moveTo>
                  <a:pt x="735644" y="45466"/>
                </a:moveTo>
                <a:lnTo>
                  <a:pt x="655955" y="45466"/>
                </a:lnTo>
                <a:lnTo>
                  <a:pt x="662940" y="63119"/>
                </a:lnTo>
                <a:lnTo>
                  <a:pt x="651165" y="67829"/>
                </a:lnTo>
                <a:lnTo>
                  <a:pt x="671195" y="117983"/>
                </a:lnTo>
                <a:lnTo>
                  <a:pt x="735644" y="45466"/>
                </a:lnTo>
                <a:close/>
              </a:path>
              <a:path w="765556" h="325500">
                <a:moveTo>
                  <a:pt x="655955" y="45466"/>
                </a:moveTo>
                <a:lnTo>
                  <a:pt x="644124" y="50196"/>
                </a:lnTo>
                <a:lnTo>
                  <a:pt x="651165" y="67829"/>
                </a:lnTo>
                <a:lnTo>
                  <a:pt x="662940" y="63119"/>
                </a:lnTo>
                <a:lnTo>
                  <a:pt x="655955" y="45466"/>
                </a:lnTo>
                <a:close/>
              </a:path>
              <a:path w="765556" h="325500">
                <a:moveTo>
                  <a:pt x="624078" y="0"/>
                </a:moveTo>
                <a:lnTo>
                  <a:pt x="644124" y="50196"/>
                </a:lnTo>
                <a:lnTo>
                  <a:pt x="655955" y="45466"/>
                </a:lnTo>
                <a:lnTo>
                  <a:pt x="735644" y="45466"/>
                </a:lnTo>
                <a:lnTo>
                  <a:pt x="765556" y="11811"/>
                </a:lnTo>
                <a:lnTo>
                  <a:pt x="624078" y="0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261617" y="1357701"/>
            <a:ext cx="7394575" cy="2065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 marR="6350" indent="-609600" algn="just">
              <a:lnSpc>
                <a:spcPct val="1004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将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两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个二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维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（平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面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）数组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叠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在一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起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，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就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构成 三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维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数组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，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第三维称</a:t>
            </a:r>
            <a:r>
              <a:rPr sz="2800" spc="-10" dirty="0">
                <a:solidFill>
                  <a:srgbClr val="FF0000"/>
                </a:solidFill>
                <a:latin typeface="Microsoft JhengHei"/>
                <a:cs typeface="Microsoft JhengHei"/>
              </a:rPr>
              <a:t>为「</a:t>
            </a:r>
            <a:r>
              <a:rPr sz="2800" dirty="0">
                <a:solidFill>
                  <a:srgbClr val="FF0000"/>
                </a:solidFill>
                <a:latin typeface="Microsoft JhengHei"/>
                <a:cs typeface="Microsoft JhengHei"/>
              </a:rPr>
              <a:t>页」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(Page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，如下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图所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示：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750"/>
              </a:lnSpc>
              <a:spcBef>
                <a:spcPts val="1"/>
              </a:spcBef>
            </a:pPr>
            <a:endParaRPr sz="7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692150">
              <a:lnSpc>
                <a:spcPts val="2380"/>
              </a:lnSpc>
            </a:pPr>
            <a:r>
              <a:rPr sz="2000" spc="-20" dirty="0">
                <a:solidFill>
                  <a:srgbClr val="3333CC"/>
                </a:solidFill>
                <a:latin typeface="微软雅黑"/>
                <a:cs typeface="微软雅黑"/>
              </a:rPr>
              <a:t>页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253108" y="4229227"/>
            <a:ext cx="380999" cy="127000"/>
          </a:xfrm>
          <a:custGeom>
            <a:avLst/>
            <a:gdLst/>
            <a:ahLst/>
            <a:cxnLst/>
            <a:rect l="l" t="t" r="r" b="b"/>
            <a:pathLst>
              <a:path w="381000" h="127000">
                <a:moveTo>
                  <a:pt x="254000" y="0"/>
                </a:moveTo>
                <a:lnTo>
                  <a:pt x="254000" y="127000"/>
                </a:lnTo>
                <a:lnTo>
                  <a:pt x="361949" y="73025"/>
                </a:lnTo>
                <a:lnTo>
                  <a:pt x="266700" y="73025"/>
                </a:lnTo>
                <a:lnTo>
                  <a:pt x="266700" y="53975"/>
                </a:lnTo>
                <a:lnTo>
                  <a:pt x="361949" y="53975"/>
                </a:lnTo>
                <a:lnTo>
                  <a:pt x="254000" y="0"/>
                </a:lnTo>
                <a:close/>
              </a:path>
              <a:path w="381000" h="127000">
                <a:moveTo>
                  <a:pt x="254000" y="53975"/>
                </a:moveTo>
                <a:lnTo>
                  <a:pt x="0" y="53975"/>
                </a:lnTo>
                <a:lnTo>
                  <a:pt x="0" y="73025"/>
                </a:lnTo>
                <a:lnTo>
                  <a:pt x="254000" y="73025"/>
                </a:lnTo>
                <a:lnTo>
                  <a:pt x="254000" y="53975"/>
                </a:lnTo>
                <a:close/>
              </a:path>
              <a:path w="381000" h="127000">
                <a:moveTo>
                  <a:pt x="361949" y="53975"/>
                </a:moveTo>
                <a:lnTo>
                  <a:pt x="266700" y="53975"/>
                </a:lnTo>
                <a:lnTo>
                  <a:pt x="266700" y="73025"/>
                </a:lnTo>
                <a:lnTo>
                  <a:pt x="361949" y="73025"/>
                </a:lnTo>
                <a:lnTo>
                  <a:pt x="380999" y="63500"/>
                </a:lnTo>
                <a:lnTo>
                  <a:pt x="361949" y="53975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179067" y="4567935"/>
            <a:ext cx="6985634" cy="1217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3333CC"/>
                </a:solidFill>
                <a:latin typeface="微软雅黑"/>
                <a:cs typeface="微软雅黑"/>
              </a:rPr>
              <a:t>行</a:t>
            </a:r>
            <a:endParaRPr sz="2000">
              <a:latin typeface="微软雅黑"/>
              <a:cs typeface="微软雅黑"/>
            </a:endParaRPr>
          </a:p>
          <a:p>
            <a:pPr marR="6350" algn="r">
              <a:lnSpc>
                <a:spcPct val="100000"/>
              </a:lnSpc>
            </a:pPr>
            <a:r>
              <a:rPr sz="2000" spc="-20" dirty="0">
                <a:solidFill>
                  <a:srgbClr val="3333CC"/>
                </a:solidFill>
                <a:latin typeface="微软雅黑"/>
                <a:cs typeface="微软雅黑"/>
              </a:rPr>
              <a:t>页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400"/>
              </a:lnSpc>
              <a:spcBef>
                <a:spcPts val="0"/>
              </a:spcBef>
            </a:pPr>
            <a:endParaRPr sz="1400"/>
          </a:p>
          <a:p>
            <a:pPr marR="1212850" algn="ctr">
              <a:lnSpc>
                <a:spcPts val="2380"/>
              </a:lnSpc>
            </a:pPr>
            <a:r>
              <a:rPr sz="2000" spc="-20" dirty="0">
                <a:solidFill>
                  <a:srgbClr val="3333CC"/>
                </a:solidFill>
                <a:latin typeface="微软雅黑"/>
                <a:cs typeface="微软雅黑"/>
              </a:rPr>
              <a:t>列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97</a:t>
            </a:fld>
            <a:endParaRPr sz="1400">
              <a:latin typeface="Tahoma"/>
              <a:cs typeface="Tahoma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3015233" y="2663951"/>
          <a:ext cx="5438775" cy="12054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3119"/>
                <a:gridCol w="1369314"/>
                <a:gridCol w="1354836"/>
                <a:gridCol w="1352930"/>
              </a:tblGrid>
              <a:tr h="409575"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30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1320">
                        <a:lnSpc>
                          <a:spcPct val="100000"/>
                        </a:lnSpc>
                      </a:pPr>
                      <a:r>
                        <a:rPr sz="2000" spc="-5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</a:t>
                      </a: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1,3)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830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132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6096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  <a:tr h="395859"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21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227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6096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096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6096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700276" y="4054475"/>
          <a:ext cx="5438775" cy="1209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2550"/>
                <a:gridCol w="1352550"/>
                <a:gridCol w="1352550"/>
                <a:gridCol w="1352550"/>
              </a:tblGrid>
              <a:tr h="396875">
                <a:tc>
                  <a:txBody>
                    <a:bodyPr/>
                    <a:lstStyle/>
                    <a:p>
                      <a:pPr marL="39243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(1,4)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190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9243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(2,4)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6350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9243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(3,1)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190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(3,2)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8780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(3,3)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63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9415">
                        <a:lnSpc>
                          <a:spcPct val="100000"/>
                        </a:lnSpc>
                      </a:pPr>
                      <a:r>
                        <a:rPr sz="2000" dirty="0">
                          <a:solidFill>
                            <a:srgbClr val="3333CC"/>
                          </a:solidFill>
                          <a:latin typeface="Tahoma"/>
                          <a:cs typeface="Tahoma"/>
                        </a:rPr>
                        <a:t>(3,4)</a:t>
                      </a:r>
                      <a:endParaRPr sz="200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6350">
                      <a:solidFill>
                        <a:srgbClr val="333399"/>
                      </a:solidFill>
                      <a:prstDash val="solid"/>
                    </a:lnL>
                    <a:lnR w="19050">
                      <a:solidFill>
                        <a:srgbClr val="333399"/>
                      </a:solidFill>
                      <a:prstDash val="solid"/>
                    </a:lnR>
                    <a:lnT w="6350">
                      <a:solidFill>
                        <a:srgbClr val="333399"/>
                      </a:solidFill>
                      <a:prstDash val="solid"/>
                    </a:lnT>
                    <a:lnB w="19050">
                      <a:solidFill>
                        <a:srgbClr val="333399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b="1" dirty="0">
                <a:latin typeface="Times New Roman"/>
                <a:cs typeface="Times New Roman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  <a:r>
              <a:rPr spc="-15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1617" y="1359661"/>
            <a:ext cx="6712584" cy="1005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3200" spc="-25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3200" spc="-25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三维数组，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可对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应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至一个</a:t>
            </a:r>
            <a:r>
              <a:rPr sz="32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32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X</a:t>
            </a:r>
            <a:r>
              <a:rPr sz="3200" b="1" spc="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3200" b="1" spc="-125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Y</a:t>
            </a:r>
            <a:r>
              <a:rPr sz="3200" b="1" spc="-114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-</a:t>
            </a:r>
            <a:r>
              <a:rPr sz="3200" b="1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3200" b="1" spc="-25" dirty="0">
                <a:solidFill>
                  <a:srgbClr val="3333CC"/>
                </a:solidFill>
                <a:latin typeface="Times New Roman"/>
                <a:cs typeface="Times New Roman"/>
              </a:rPr>
              <a:t>Z</a:t>
            </a:r>
            <a:endParaRPr sz="3200">
              <a:latin typeface="Times New Roman"/>
              <a:cs typeface="Times New Roman"/>
            </a:endParaRPr>
          </a:p>
          <a:p>
            <a:pPr marL="622300">
              <a:lnSpc>
                <a:spcPct val="100000"/>
              </a:lnSpc>
            </a:pP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三维立体坐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标，如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下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图所</a:t>
            </a:r>
            <a:r>
              <a:rPr sz="32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示</a:t>
            </a:r>
            <a:r>
              <a:rPr sz="3200" spc="-35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endParaRPr sz="32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72789" y="2853308"/>
            <a:ext cx="1015238" cy="1158366"/>
          </a:xfrm>
          <a:custGeom>
            <a:avLst/>
            <a:gdLst/>
            <a:ahLst/>
            <a:cxnLst/>
            <a:rect l="l" t="t" r="r" b="b"/>
            <a:pathLst>
              <a:path w="1015238" h="1158366">
                <a:moveTo>
                  <a:pt x="924457" y="89308"/>
                </a:moveTo>
                <a:lnTo>
                  <a:pt x="0" y="1145920"/>
                </a:lnTo>
                <a:lnTo>
                  <a:pt x="14224" y="1158366"/>
                </a:lnTo>
                <a:lnTo>
                  <a:pt x="938813" y="101873"/>
                </a:lnTo>
                <a:lnTo>
                  <a:pt x="924457" y="89308"/>
                </a:lnTo>
                <a:close/>
              </a:path>
              <a:path w="1015238" h="1158366">
                <a:moveTo>
                  <a:pt x="994451" y="79755"/>
                </a:moveTo>
                <a:lnTo>
                  <a:pt x="932814" y="79755"/>
                </a:lnTo>
                <a:lnTo>
                  <a:pt x="947165" y="92328"/>
                </a:lnTo>
                <a:lnTo>
                  <a:pt x="938813" y="101873"/>
                </a:lnTo>
                <a:lnTo>
                  <a:pt x="979424" y="137413"/>
                </a:lnTo>
                <a:lnTo>
                  <a:pt x="994451" y="79755"/>
                </a:lnTo>
                <a:close/>
              </a:path>
              <a:path w="1015238" h="1158366">
                <a:moveTo>
                  <a:pt x="932814" y="79755"/>
                </a:moveTo>
                <a:lnTo>
                  <a:pt x="924457" y="89308"/>
                </a:lnTo>
                <a:lnTo>
                  <a:pt x="938813" y="101873"/>
                </a:lnTo>
                <a:lnTo>
                  <a:pt x="947165" y="92328"/>
                </a:lnTo>
                <a:lnTo>
                  <a:pt x="932814" y="79755"/>
                </a:lnTo>
                <a:close/>
              </a:path>
              <a:path w="1015238" h="1158366">
                <a:moveTo>
                  <a:pt x="1015238" y="0"/>
                </a:moveTo>
                <a:lnTo>
                  <a:pt x="883793" y="53720"/>
                </a:lnTo>
                <a:lnTo>
                  <a:pt x="924457" y="89308"/>
                </a:lnTo>
                <a:lnTo>
                  <a:pt x="932814" y="79755"/>
                </a:lnTo>
                <a:lnTo>
                  <a:pt x="994451" y="79755"/>
                </a:lnTo>
                <a:lnTo>
                  <a:pt x="1015238" y="0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79901" y="3941953"/>
            <a:ext cx="2016252" cy="127000"/>
          </a:xfrm>
          <a:custGeom>
            <a:avLst/>
            <a:gdLst/>
            <a:ahLst/>
            <a:cxnLst/>
            <a:rect l="l" t="t" r="r" b="b"/>
            <a:pathLst>
              <a:path w="2016252" h="127000">
                <a:moveTo>
                  <a:pt x="1889252" y="0"/>
                </a:moveTo>
                <a:lnTo>
                  <a:pt x="1889252" y="127000"/>
                </a:lnTo>
                <a:lnTo>
                  <a:pt x="1997202" y="73025"/>
                </a:lnTo>
                <a:lnTo>
                  <a:pt x="1901952" y="73025"/>
                </a:lnTo>
                <a:lnTo>
                  <a:pt x="1901952" y="53975"/>
                </a:lnTo>
                <a:lnTo>
                  <a:pt x="1997202" y="53975"/>
                </a:lnTo>
                <a:lnTo>
                  <a:pt x="1889252" y="0"/>
                </a:lnTo>
                <a:close/>
              </a:path>
              <a:path w="2016252" h="127000">
                <a:moveTo>
                  <a:pt x="1889252" y="53975"/>
                </a:moveTo>
                <a:lnTo>
                  <a:pt x="0" y="53975"/>
                </a:lnTo>
                <a:lnTo>
                  <a:pt x="0" y="73025"/>
                </a:lnTo>
                <a:lnTo>
                  <a:pt x="1889252" y="73025"/>
                </a:lnTo>
                <a:lnTo>
                  <a:pt x="1889252" y="53975"/>
                </a:lnTo>
                <a:close/>
              </a:path>
              <a:path w="2016252" h="127000">
                <a:moveTo>
                  <a:pt x="1997202" y="53975"/>
                </a:moveTo>
                <a:lnTo>
                  <a:pt x="1901952" y="53975"/>
                </a:lnTo>
                <a:lnTo>
                  <a:pt x="1901952" y="73025"/>
                </a:lnTo>
                <a:lnTo>
                  <a:pt x="1997202" y="73025"/>
                </a:lnTo>
                <a:lnTo>
                  <a:pt x="2016252" y="63500"/>
                </a:lnTo>
                <a:lnTo>
                  <a:pt x="1997202" y="53975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16401" y="4005453"/>
            <a:ext cx="127000" cy="1513332"/>
          </a:xfrm>
          <a:custGeom>
            <a:avLst/>
            <a:gdLst/>
            <a:ahLst/>
            <a:cxnLst/>
            <a:rect l="l" t="t" r="r" b="b"/>
            <a:pathLst>
              <a:path w="127000" h="1513332">
                <a:moveTo>
                  <a:pt x="53975" y="1386332"/>
                </a:moveTo>
                <a:lnTo>
                  <a:pt x="0" y="1386332"/>
                </a:lnTo>
                <a:lnTo>
                  <a:pt x="63500" y="1513332"/>
                </a:lnTo>
                <a:lnTo>
                  <a:pt x="120650" y="1399032"/>
                </a:lnTo>
                <a:lnTo>
                  <a:pt x="53975" y="1399032"/>
                </a:lnTo>
                <a:lnTo>
                  <a:pt x="53975" y="1386332"/>
                </a:lnTo>
                <a:close/>
              </a:path>
              <a:path w="127000" h="1513332">
                <a:moveTo>
                  <a:pt x="73025" y="0"/>
                </a:moveTo>
                <a:lnTo>
                  <a:pt x="53975" y="0"/>
                </a:lnTo>
                <a:lnTo>
                  <a:pt x="53975" y="1399032"/>
                </a:lnTo>
                <a:lnTo>
                  <a:pt x="73025" y="1399032"/>
                </a:lnTo>
                <a:lnTo>
                  <a:pt x="73025" y="0"/>
                </a:lnTo>
                <a:close/>
              </a:path>
              <a:path w="127000" h="1513332">
                <a:moveTo>
                  <a:pt x="127000" y="1386332"/>
                </a:moveTo>
                <a:lnTo>
                  <a:pt x="73025" y="1386332"/>
                </a:lnTo>
                <a:lnTo>
                  <a:pt x="73025" y="1399032"/>
                </a:lnTo>
                <a:lnTo>
                  <a:pt x="120650" y="1399032"/>
                </a:lnTo>
                <a:lnTo>
                  <a:pt x="127000" y="1386332"/>
                </a:lnTo>
                <a:close/>
              </a:path>
            </a:pathLst>
          </a:custGeom>
          <a:solidFill>
            <a:srgbClr val="33339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938521" y="2965450"/>
            <a:ext cx="662940" cy="317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3333CC"/>
                </a:solidFill>
                <a:latin typeface="DFKai-SB"/>
                <a:cs typeface="DFKai-SB"/>
              </a:rPr>
              <a:t>Z(</a:t>
            </a:r>
            <a:r>
              <a:rPr sz="2000" spc="-15" dirty="0">
                <a:solidFill>
                  <a:srgbClr val="3333CC"/>
                </a:solidFill>
                <a:latin typeface="微软雅黑"/>
                <a:cs typeface="微软雅黑"/>
              </a:rPr>
              <a:t>页</a:t>
            </a:r>
            <a:r>
              <a:rPr sz="2000" spc="-10" dirty="0">
                <a:solidFill>
                  <a:srgbClr val="3333CC"/>
                </a:solidFill>
                <a:latin typeface="DFKai-SB"/>
                <a:cs typeface="DFKai-SB"/>
              </a:rPr>
              <a:t>)</a:t>
            </a:r>
            <a:endParaRPr sz="2000">
              <a:latin typeface="DFKai-SB"/>
              <a:cs typeface="DFKai-SB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98</a:t>
            </a:fld>
            <a:endParaRPr sz="1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78582" y="4256278"/>
            <a:ext cx="3731260" cy="1330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350" algn="r">
              <a:lnSpc>
                <a:spcPct val="100000"/>
              </a:lnSpc>
            </a:pPr>
            <a:r>
              <a:rPr sz="2000" spc="-5" dirty="0">
                <a:solidFill>
                  <a:srgbClr val="3333CC"/>
                </a:solidFill>
                <a:latin typeface="DFKai-SB"/>
                <a:cs typeface="DFKai-SB"/>
              </a:rPr>
              <a:t>Y(</a:t>
            </a:r>
            <a:r>
              <a:rPr sz="2000" spc="-15" dirty="0">
                <a:solidFill>
                  <a:srgbClr val="3333CC"/>
                </a:solidFill>
                <a:latin typeface="微软雅黑"/>
                <a:cs typeface="微软雅黑"/>
              </a:rPr>
              <a:t>列</a:t>
            </a:r>
            <a:r>
              <a:rPr sz="2000" spc="-10" dirty="0">
                <a:solidFill>
                  <a:srgbClr val="3333CC"/>
                </a:solidFill>
                <a:latin typeface="DFKai-SB"/>
                <a:cs typeface="DFKai-SB"/>
              </a:rPr>
              <a:t>)</a:t>
            </a:r>
            <a:endParaRPr sz="2000">
              <a:latin typeface="DFKai-SB"/>
              <a:cs typeface="DFKai-SB"/>
            </a:endParaRPr>
          </a:p>
          <a:p>
            <a:pPr>
              <a:lnSpc>
                <a:spcPts val="550"/>
              </a:lnSpc>
              <a:spcBef>
                <a:spcPts val="23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sz="2000" spc="5" dirty="0">
                <a:solidFill>
                  <a:srgbClr val="3333CC"/>
                </a:solidFill>
                <a:latin typeface="DFKai-SB"/>
                <a:cs typeface="DFKai-SB"/>
              </a:rPr>
              <a:t>X(</a:t>
            </a:r>
            <a:r>
              <a:rPr sz="2000" spc="5" dirty="0">
                <a:solidFill>
                  <a:srgbClr val="3333CC"/>
                </a:solidFill>
                <a:latin typeface="微软雅黑"/>
                <a:cs typeface="微软雅黑"/>
              </a:rPr>
              <a:t>行</a:t>
            </a:r>
            <a:r>
              <a:rPr sz="2000" dirty="0">
                <a:solidFill>
                  <a:srgbClr val="3333CC"/>
                </a:solidFill>
                <a:latin typeface="DFKai-SB"/>
                <a:cs typeface="DFKai-SB"/>
              </a:rPr>
              <a:t>)</a:t>
            </a:r>
            <a:endParaRPr sz="2000">
              <a:latin typeface="DFKai-SB"/>
              <a:cs typeface="DFKai-SB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85850">
              <a:lnSpc>
                <a:spcPct val="100000"/>
              </a:lnSpc>
            </a:pPr>
            <a:r>
              <a:rPr spc="-325" dirty="0">
                <a:latin typeface="Arial"/>
                <a:cs typeface="Arial"/>
              </a:rPr>
              <a:t>5</a:t>
            </a:r>
            <a:r>
              <a:rPr spc="5" dirty="0">
                <a:latin typeface="Microsoft JhengHei"/>
                <a:cs typeface="Microsoft JhengHei"/>
              </a:rPr>
              <a:t>、多</a:t>
            </a:r>
            <a:r>
              <a:rPr dirty="0">
                <a:latin typeface="Microsoft JhengHei"/>
                <a:cs typeface="Microsoft JhengHei"/>
              </a:rPr>
              <a:t>维数组</a:t>
            </a:r>
            <a:r>
              <a:rPr spc="-20" dirty="0">
                <a:latin typeface="Microsoft JhengHei"/>
                <a:cs typeface="Microsoft JhengHei"/>
              </a:rPr>
              <a:t> </a:t>
            </a:r>
            <a:r>
              <a:rPr spc="5" dirty="0">
                <a:latin typeface="Microsoft JhengHei"/>
                <a:cs typeface="Microsoft JhengHei"/>
              </a:rPr>
              <a:t>（续）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7116" y="1281429"/>
            <a:ext cx="8339455" cy="1223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三维数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元素的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寻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址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可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以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(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行、列、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页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)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来确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定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。</a:t>
            </a:r>
            <a:endParaRPr sz="2800">
              <a:latin typeface="Microsoft JhengHei"/>
              <a:cs typeface="Microsoft JhengHei"/>
            </a:endParaRPr>
          </a:p>
          <a:p>
            <a:pPr>
              <a:lnSpc>
                <a:spcPts val="600"/>
              </a:lnSpc>
              <a:spcBef>
                <a:spcPts val="48"/>
              </a:spcBef>
            </a:pPr>
            <a:endParaRPr sz="600"/>
          </a:p>
          <a:p>
            <a:pPr marL="622300" marR="594995" indent="-609600">
              <a:lnSpc>
                <a:spcPts val="2690"/>
              </a:lnSpc>
              <a:tabLst>
                <a:tab pos="621665" algn="l"/>
              </a:tabLst>
            </a:pPr>
            <a:r>
              <a:rPr sz="28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8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以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维数为</a:t>
            </a:r>
            <a:r>
              <a:rPr sz="2800" spc="-15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3</a:t>
            </a:r>
            <a:r>
              <a:rPr sz="2800" spc="725" dirty="0">
                <a:solidFill>
                  <a:srgbClr val="3333CC"/>
                </a:solidFill>
                <a:latin typeface="Microsoft JhengHei"/>
                <a:cs typeface="Microsoft JhengHei"/>
              </a:rPr>
              <a:t>×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4</a:t>
            </a:r>
            <a:r>
              <a:rPr sz="2800" spc="720" dirty="0">
                <a:solidFill>
                  <a:srgbClr val="3333CC"/>
                </a:solidFill>
                <a:latin typeface="Microsoft JhengHei"/>
                <a:cs typeface="Microsoft JhengHei"/>
              </a:rPr>
              <a:t>×</a:t>
            </a:r>
            <a:r>
              <a:rPr sz="2800" b="1" dirty="0">
                <a:solidFill>
                  <a:srgbClr val="3333CC"/>
                </a:solidFill>
                <a:latin typeface="Times New Roman"/>
                <a:cs typeface="Times New Roman"/>
              </a:rPr>
              <a:t>2</a:t>
            </a:r>
            <a:r>
              <a:rPr sz="28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的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三维数组为例，</a:t>
            </a:r>
            <a:r>
              <a:rPr sz="2800" spc="-10" dirty="0">
                <a:solidFill>
                  <a:srgbClr val="3333CC"/>
                </a:solidFill>
                <a:latin typeface="Microsoft JhengHei"/>
                <a:cs typeface="Microsoft JhengHei"/>
              </a:rPr>
              <a:t>其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寻址方 </a:t>
            </a:r>
            <a:r>
              <a:rPr sz="28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式如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下图所</a:t>
            </a:r>
            <a:r>
              <a:rPr sz="28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示</a:t>
            </a:r>
            <a:r>
              <a:rPr sz="2800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endParaRPr sz="2800">
              <a:latin typeface="Microsoft JhengHei"/>
              <a:cs typeface="Microsoft JhengHe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34895" y="2562684"/>
            <a:ext cx="5261488" cy="25988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70601" y="3355212"/>
            <a:ext cx="292489" cy="345389"/>
          </a:xfrm>
          <a:custGeom>
            <a:avLst/>
            <a:gdLst/>
            <a:ahLst/>
            <a:cxnLst/>
            <a:rect l="l" t="t" r="r" b="b"/>
            <a:pathLst>
              <a:path w="292489" h="345389">
                <a:moveTo>
                  <a:pt x="0" y="172466"/>
                </a:moveTo>
                <a:lnTo>
                  <a:pt x="5321" y="126095"/>
                </a:lnTo>
                <a:lnTo>
                  <a:pt x="20327" y="84480"/>
                </a:lnTo>
                <a:lnTo>
                  <a:pt x="43583" y="49318"/>
                </a:lnTo>
                <a:lnTo>
                  <a:pt x="73654" y="22305"/>
                </a:lnTo>
                <a:lnTo>
                  <a:pt x="109105" y="5137"/>
                </a:lnTo>
                <a:lnTo>
                  <a:pt x="135019" y="0"/>
                </a:lnTo>
                <a:lnTo>
                  <a:pt x="149744" y="594"/>
                </a:lnTo>
                <a:lnTo>
                  <a:pt x="190743" y="10049"/>
                </a:lnTo>
                <a:lnTo>
                  <a:pt x="226196" y="29808"/>
                </a:lnTo>
                <a:lnTo>
                  <a:pt x="255097" y="58326"/>
                </a:lnTo>
                <a:lnTo>
                  <a:pt x="276441" y="94058"/>
                </a:lnTo>
                <a:lnTo>
                  <a:pt x="289222" y="135458"/>
                </a:lnTo>
                <a:lnTo>
                  <a:pt x="292489" y="165444"/>
                </a:lnTo>
                <a:lnTo>
                  <a:pt x="291927" y="182045"/>
                </a:lnTo>
                <a:lnTo>
                  <a:pt x="283655" y="228631"/>
                </a:lnTo>
                <a:lnTo>
                  <a:pt x="266549" y="269307"/>
                </a:lnTo>
                <a:lnTo>
                  <a:pt x="241946" y="302681"/>
                </a:lnTo>
                <a:lnTo>
                  <a:pt x="211187" y="327360"/>
                </a:lnTo>
                <a:lnTo>
                  <a:pt x="175609" y="341953"/>
                </a:lnTo>
                <a:lnTo>
                  <a:pt x="149876" y="345389"/>
                </a:lnTo>
                <a:lnTo>
                  <a:pt x="136019" y="344692"/>
                </a:lnTo>
                <a:lnTo>
                  <a:pt x="97013" y="334620"/>
                </a:lnTo>
                <a:lnTo>
                  <a:pt x="62857" y="313857"/>
                </a:lnTo>
                <a:lnTo>
                  <a:pt x="34843" y="284049"/>
                </a:lnTo>
                <a:lnTo>
                  <a:pt x="14264" y="246842"/>
                </a:lnTo>
                <a:lnTo>
                  <a:pt x="2414" y="203880"/>
                </a:lnTo>
                <a:lnTo>
                  <a:pt x="0" y="172466"/>
                </a:lnTo>
                <a:close/>
              </a:path>
            </a:pathLst>
          </a:custGeom>
          <a:ln w="990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44164" y="4515738"/>
            <a:ext cx="292489" cy="345389"/>
          </a:xfrm>
          <a:custGeom>
            <a:avLst/>
            <a:gdLst/>
            <a:ahLst/>
            <a:cxnLst/>
            <a:rect l="l" t="t" r="r" b="b"/>
            <a:pathLst>
              <a:path w="292489" h="345389">
                <a:moveTo>
                  <a:pt x="0" y="172466"/>
                </a:moveTo>
                <a:lnTo>
                  <a:pt x="5321" y="126095"/>
                </a:lnTo>
                <a:lnTo>
                  <a:pt x="20327" y="84480"/>
                </a:lnTo>
                <a:lnTo>
                  <a:pt x="43583" y="49318"/>
                </a:lnTo>
                <a:lnTo>
                  <a:pt x="73654" y="22305"/>
                </a:lnTo>
                <a:lnTo>
                  <a:pt x="109105" y="5137"/>
                </a:lnTo>
                <a:lnTo>
                  <a:pt x="135019" y="0"/>
                </a:lnTo>
                <a:lnTo>
                  <a:pt x="149744" y="594"/>
                </a:lnTo>
                <a:lnTo>
                  <a:pt x="190743" y="10049"/>
                </a:lnTo>
                <a:lnTo>
                  <a:pt x="226196" y="29808"/>
                </a:lnTo>
                <a:lnTo>
                  <a:pt x="255097" y="58326"/>
                </a:lnTo>
                <a:lnTo>
                  <a:pt x="276441" y="94058"/>
                </a:lnTo>
                <a:lnTo>
                  <a:pt x="289222" y="135458"/>
                </a:lnTo>
                <a:lnTo>
                  <a:pt x="292489" y="165444"/>
                </a:lnTo>
                <a:lnTo>
                  <a:pt x="291927" y="182045"/>
                </a:lnTo>
                <a:lnTo>
                  <a:pt x="283655" y="228631"/>
                </a:lnTo>
                <a:lnTo>
                  <a:pt x="266549" y="269307"/>
                </a:lnTo>
                <a:lnTo>
                  <a:pt x="241946" y="302681"/>
                </a:lnTo>
                <a:lnTo>
                  <a:pt x="211187" y="327360"/>
                </a:lnTo>
                <a:lnTo>
                  <a:pt x="175609" y="341953"/>
                </a:lnTo>
                <a:lnTo>
                  <a:pt x="149876" y="345389"/>
                </a:lnTo>
                <a:lnTo>
                  <a:pt x="136019" y="344692"/>
                </a:lnTo>
                <a:lnTo>
                  <a:pt x="97013" y="334620"/>
                </a:lnTo>
                <a:lnTo>
                  <a:pt x="62857" y="313857"/>
                </a:lnTo>
                <a:lnTo>
                  <a:pt x="34843" y="284049"/>
                </a:lnTo>
                <a:lnTo>
                  <a:pt x="14264" y="246842"/>
                </a:lnTo>
                <a:lnTo>
                  <a:pt x="2414" y="203880"/>
                </a:lnTo>
                <a:lnTo>
                  <a:pt x="0" y="172466"/>
                </a:lnTo>
                <a:close/>
              </a:path>
            </a:pathLst>
          </a:custGeom>
          <a:ln w="9906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3890" y="5075173"/>
            <a:ext cx="7622540" cy="819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5465" algn="l"/>
              </a:tabLst>
            </a:pPr>
            <a:r>
              <a:rPr sz="2600" dirty="0">
                <a:solidFill>
                  <a:srgbClr val="4D009A"/>
                </a:solidFill>
                <a:latin typeface="Wingdings"/>
                <a:cs typeface="Wingdings"/>
              </a:rPr>
              <a:t></a:t>
            </a:r>
            <a:r>
              <a:rPr sz="2600" dirty="0">
                <a:solidFill>
                  <a:srgbClr val="4D009A"/>
                </a:solidFill>
                <a:latin typeface="Times New Roman"/>
                <a:cs typeface="Times New Roman"/>
              </a:rPr>
              <a:t>	</a:t>
            </a:r>
            <a:r>
              <a:rPr sz="26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数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600" spc="-150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600" b="1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600" b="1" spc="-150" dirty="0">
                <a:solidFill>
                  <a:srgbClr val="3333CC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是三维数组</a:t>
            </a:r>
            <a:r>
              <a:rPr sz="26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，其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中</a:t>
            </a:r>
            <a:r>
              <a:rPr sz="2600" spc="-160" dirty="0">
                <a:solidFill>
                  <a:srgbClr val="3333CC"/>
                </a:solidFill>
                <a:latin typeface="Microsoft JhengHei"/>
                <a:cs typeface="Microsoft JhengHei"/>
              </a:rPr>
              <a:t> </a:t>
            </a:r>
            <a:r>
              <a:rPr sz="2600" b="1" dirty="0">
                <a:solidFill>
                  <a:srgbClr val="3333CC"/>
                </a:solidFill>
                <a:latin typeface="Times New Roman"/>
                <a:cs typeface="Times New Roman"/>
              </a:rPr>
              <a:t>A</a:t>
            </a:r>
            <a:r>
              <a:rPr sz="26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(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26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,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2600" b="1" dirty="0">
                <a:solidFill>
                  <a:srgbClr val="3333CC"/>
                </a:solidFill>
                <a:latin typeface="Times New Roman"/>
                <a:cs typeface="Times New Roman"/>
              </a:rPr>
              <a:t>,1</a:t>
            </a:r>
            <a:r>
              <a:rPr sz="2600" b="1" spc="-5" dirty="0">
                <a:solidFill>
                  <a:srgbClr val="3333CC"/>
                </a:solidFill>
                <a:latin typeface="Times New Roman"/>
                <a:cs typeface="Times New Roman"/>
              </a:rPr>
              <a:t>)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代</a:t>
            </a:r>
            <a:r>
              <a:rPr sz="2600" spc="5" dirty="0">
                <a:solidFill>
                  <a:srgbClr val="3333CC"/>
                </a:solidFill>
                <a:latin typeface="Microsoft JhengHei"/>
                <a:cs typeface="Microsoft JhengHei"/>
              </a:rPr>
              <a:t>表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第</a:t>
            </a:r>
            <a:r>
              <a:rPr sz="2600" spc="-5" dirty="0">
                <a:solidFill>
                  <a:srgbClr val="3333CC"/>
                </a:solidFill>
                <a:latin typeface="Microsoft JhengHei"/>
                <a:cs typeface="Microsoft JhengHei"/>
              </a:rPr>
              <a:t>一</a:t>
            </a:r>
            <a:r>
              <a:rPr sz="2600" dirty="0">
                <a:solidFill>
                  <a:srgbClr val="3333CC"/>
                </a:solidFill>
                <a:latin typeface="Microsoft JhengHei"/>
                <a:cs typeface="Microsoft JhengHei"/>
              </a:rPr>
              <a:t>页</a:t>
            </a:r>
            <a:endParaRPr sz="2600">
              <a:latin typeface="Microsoft JhengHei"/>
              <a:cs typeface="Microsoft JhengHei"/>
            </a:endParaRPr>
          </a:p>
          <a:p>
            <a:pPr marL="546100">
              <a:lnSpc>
                <a:spcPct val="100000"/>
              </a:lnSpc>
            </a:pP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的二维数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组，</a:t>
            </a:r>
            <a:r>
              <a:rPr sz="2600" b="1" spc="-20" dirty="0">
                <a:solidFill>
                  <a:srgbClr val="3333CC"/>
                </a:solidFill>
                <a:latin typeface="Times New Roman"/>
                <a:cs typeface="Times New Roman"/>
              </a:rPr>
              <a:t>A(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2600" b="1" spc="-15" dirty="0">
                <a:solidFill>
                  <a:srgbClr val="3333CC"/>
                </a:solidFill>
                <a:latin typeface="Times New Roman"/>
                <a:cs typeface="Times New Roman"/>
              </a:rPr>
              <a:t>,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：</a:t>
            </a:r>
            <a:r>
              <a:rPr sz="2600" b="1" spc="-10" dirty="0">
                <a:solidFill>
                  <a:srgbClr val="3333CC"/>
                </a:solidFill>
                <a:latin typeface="Times New Roman"/>
                <a:cs typeface="Times New Roman"/>
              </a:rPr>
              <a:t>,2)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代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表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第二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页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的二维数</a:t>
            </a:r>
            <a:r>
              <a:rPr sz="2600" spc="-25" dirty="0">
                <a:solidFill>
                  <a:srgbClr val="3333CC"/>
                </a:solidFill>
                <a:latin typeface="Microsoft JhengHei"/>
                <a:cs typeface="Microsoft JhengHei"/>
              </a:rPr>
              <a:t>组</a:t>
            </a:r>
            <a:r>
              <a:rPr sz="2600" spc="-30" dirty="0">
                <a:solidFill>
                  <a:srgbClr val="3333CC"/>
                </a:solidFill>
                <a:latin typeface="Microsoft JhengHei"/>
                <a:cs typeface="Microsoft JhengHei"/>
              </a:rPr>
              <a:t>。</a:t>
            </a:r>
            <a:endParaRPr sz="2600"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Application</a:t>
            </a:r>
            <a:r>
              <a:rPr spc="20" dirty="0"/>
              <a:t> </a:t>
            </a:r>
            <a:r>
              <a:rPr spc="-10" dirty="0"/>
              <a:t>of</a:t>
            </a:r>
            <a:r>
              <a:rPr spc="5" dirty="0"/>
              <a:t> </a:t>
            </a:r>
            <a:r>
              <a:rPr spc="-10" dirty="0">
                <a:latin typeface="Sakkal Majalla"/>
                <a:cs typeface="Sakkal Majalla"/>
              </a:rPr>
              <a:t>Matlab</a:t>
            </a:r>
            <a:r>
              <a:rPr spc="-5" dirty="0">
                <a:latin typeface="Sakkal Majalla"/>
                <a:cs typeface="Sakkal Majalla"/>
              </a:rPr>
              <a:t> </a:t>
            </a:r>
            <a:r>
              <a:rPr spc="-10" dirty="0">
                <a:latin typeface="Sakkal Majalla"/>
                <a:cs typeface="Sakkal Majalla"/>
              </a:rPr>
              <a:t>Langu</a:t>
            </a:r>
            <a:r>
              <a:rPr dirty="0">
                <a:latin typeface="Sakkal Majalla"/>
                <a:cs typeface="Sakkal Majalla"/>
              </a:rPr>
              <a:t>a</a:t>
            </a:r>
            <a:r>
              <a:rPr spc="-15" dirty="0">
                <a:latin typeface="Sakkal Majalla"/>
                <a:cs typeface="Sakkal Majalla"/>
              </a:rPr>
              <a:t>g</a:t>
            </a:r>
            <a:r>
              <a:rPr spc="-5" dirty="0">
                <a:latin typeface="Sakkal Majalla"/>
                <a:cs typeface="Sakkal Majalla"/>
              </a:rPr>
              <a:t>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10" dirty="0"/>
              <a:t>201</a:t>
            </a:r>
            <a:r>
              <a:rPr spc="-15" dirty="0"/>
              <a:t>3</a:t>
            </a:r>
            <a:r>
              <a:rPr spc="-10" dirty="0"/>
              <a:t>/9/10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1920">
              <a:lnSpc>
                <a:spcPct val="100000"/>
              </a:lnSpc>
            </a:pPr>
            <a:fld id="{81D60167-4931-47E6-BA6A-407CBD079E47}" type="slidenum">
              <a:rPr sz="1400" spc="-10" dirty="0">
                <a:solidFill>
                  <a:srgbClr val="45516B"/>
                </a:solidFill>
                <a:latin typeface="Tahoma"/>
                <a:cs typeface="Tahoma"/>
              </a:rPr>
              <a:t>99</a:t>
            </a:fld>
            <a:endParaRPr sz="1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11538</Words>
  <Application>Microsoft Office PowerPoint</Application>
  <PresentationFormat>全屏显示(4:3)</PresentationFormat>
  <Paragraphs>4954</Paragraphs>
  <Slides>285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285</vt:i4>
      </vt:variant>
    </vt:vector>
  </HeadingPairs>
  <TitlesOfParts>
    <vt:vector size="301" baseType="lpstr">
      <vt:lpstr>Batang</vt:lpstr>
      <vt:lpstr>DFKai-SB</vt:lpstr>
      <vt:lpstr>Meiryo</vt:lpstr>
      <vt:lpstr>Microsoft JhengHei</vt:lpstr>
      <vt:lpstr>Microsoft YaHei UI</vt:lpstr>
      <vt:lpstr>微软雅黑</vt:lpstr>
      <vt:lpstr>Arial</vt:lpstr>
      <vt:lpstr>Calibri</vt:lpstr>
      <vt:lpstr>Cambria Math</vt:lpstr>
      <vt:lpstr>Sakkal Majalla</vt:lpstr>
      <vt:lpstr>Symbol</vt:lpstr>
      <vt:lpstr>Tahoma</vt:lpstr>
      <vt:lpstr>Times New Roman</vt:lpstr>
      <vt:lpstr>Wingdings</vt:lpstr>
      <vt:lpstr>Wingdings 2</vt:lpstr>
      <vt:lpstr>Office Theme</vt:lpstr>
      <vt:lpstr>PowerPoint 演示文稿</vt:lpstr>
      <vt:lpstr>PowerPoint 演示文稿</vt:lpstr>
      <vt:lpstr>PowerPoint 演示文稿</vt:lpstr>
      <vt:lpstr>PowerPoint 演示文稿</vt:lpstr>
      <vt:lpstr>为什么需要 MATLAB？</vt:lpstr>
      <vt:lpstr>为什么需要 MATLAB？</vt:lpstr>
      <vt:lpstr>PowerPoint 演示文稿</vt:lpstr>
      <vt:lpstr>第一讲 Matlab概述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2.1 启动与退出MATLAB</vt:lpstr>
      <vt:lpstr>2.1 启动与退出MATLAB （续）</vt:lpstr>
      <vt:lpstr>2.2 命令窗口的使用</vt:lpstr>
      <vt:lpstr>2.2 命令窗口 （续）</vt:lpstr>
      <vt:lpstr>2.2 命令窗口 （续）</vt:lpstr>
      <vt:lpstr>2.2 命令窗口 （续）</vt:lpstr>
      <vt:lpstr>2.2 命令窗口 （续）</vt:lpstr>
      <vt:lpstr>2.2 命令窗口 （续）</vt:lpstr>
      <vt:lpstr>2.2 命令窗口 （续）</vt:lpstr>
      <vt:lpstr>2.2 命令窗口 （续）</vt:lpstr>
      <vt:lpstr>PowerPoint 演示文稿</vt:lpstr>
      <vt:lpstr>2.4 历史窗口</vt:lpstr>
      <vt:lpstr>2.5 当前目录窗口和搜索路径</vt:lpstr>
      <vt:lpstr>PowerPoint 演示文稿</vt:lpstr>
      <vt:lpstr>PowerPoint 演示文稿</vt:lpstr>
      <vt:lpstr>【功能演示-1】</vt:lpstr>
      <vt:lpstr>【功能演示-2】求解线性方程组</vt:lpstr>
      <vt:lpstr>符号计算</vt:lpstr>
      <vt:lpstr>【功能演示-3】求解定积分</vt:lpstr>
      <vt:lpstr>【功能演示-4】多项式曲线拟合</vt:lpstr>
      <vt:lpstr>PowerPoint 演示文稿</vt:lpstr>
      <vt:lpstr>2.3 数值表示、变量及表达式</vt:lpstr>
      <vt:lpstr>2.3 数值表示、变量及表达式 （续）</vt:lpstr>
      <vt:lpstr>2.3 数值表示、变量及表达式 （续）</vt:lpstr>
      <vt:lpstr>2.3 数值表示、变量及表达式 （续）</vt:lpstr>
      <vt:lpstr>课堂总结</vt:lpstr>
      <vt:lpstr>PowerPoint 演示文稿</vt:lpstr>
      <vt:lpstr>Matlab语言及其应用</vt:lpstr>
      <vt:lpstr>PowerPoint 演示文稿</vt:lpstr>
      <vt:lpstr>2.2 命令窗口 （续）</vt:lpstr>
      <vt:lpstr>2.2 命令窗口 （续）</vt:lpstr>
      <vt:lpstr>2.2 命令窗口 （续）</vt:lpstr>
      <vt:lpstr>2.2 命令窗口 （续）</vt:lpstr>
      <vt:lpstr>2.2 命令窗口 （续）</vt:lpstr>
      <vt:lpstr>PowerPoint 演示文稿</vt:lpstr>
      <vt:lpstr>2.4 历史窗口</vt:lpstr>
      <vt:lpstr>2.5 当前目录窗口和搜索路径</vt:lpstr>
      <vt:lpstr>PowerPoint 演示文稿</vt:lpstr>
      <vt:lpstr>PowerPoint 演示文稿</vt:lpstr>
      <vt:lpstr>【功能演示-1】求方程的根</vt:lpstr>
      <vt:lpstr>【功能演示-2】求解线性方程组</vt:lpstr>
      <vt:lpstr>符号计算</vt:lpstr>
      <vt:lpstr>【功能演示-3】求解定积分</vt:lpstr>
      <vt:lpstr>【功能演示-4】多项式曲线拟合</vt:lpstr>
      <vt:lpstr>PowerPoint 演示文稿</vt:lpstr>
      <vt:lpstr>PowerPoint 演示文稿</vt:lpstr>
      <vt:lpstr>2.1 数值表示、变量及表达式</vt:lpstr>
      <vt:lpstr>2.1 数值表示、变量及表达式 （续）</vt:lpstr>
      <vt:lpstr>2.1数值表示、变量及表达式 （续）</vt:lpstr>
      <vt:lpstr>2.1 数值表示、变量及表达式 （续）</vt:lpstr>
      <vt:lpstr>PowerPoint 演示文稿</vt:lpstr>
      <vt:lpstr>2.2.1. 数组(array)的概念</vt:lpstr>
      <vt:lpstr>PowerPoint 演示文稿</vt:lpstr>
      <vt:lpstr>PowerPoint 演示文稿</vt:lpstr>
      <vt:lpstr>PowerPoint 演示文稿</vt:lpstr>
      <vt:lpstr>2.2.2、创建一维数组变量（续）</vt:lpstr>
      <vt:lpstr>2.2.2、创建一维数组变量（续）</vt:lpstr>
      <vt:lpstr>2.2.2、创建一维数组变量（续）</vt:lpstr>
      <vt:lpstr>PowerPoint 演示文稿</vt:lpstr>
      <vt:lpstr>PowerPoint 演示文稿</vt:lpstr>
      <vt:lpstr>PowerPoint 演示文稿</vt:lpstr>
      <vt:lpstr>PowerPoint 演示文稿</vt:lpstr>
      <vt:lpstr>2.2.3、创建二维数组变量（续）</vt:lpstr>
      <vt:lpstr>4、数组元素的标识与寻访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4、数组元素的标识与寻访 （续）</vt:lpstr>
      <vt:lpstr>Matlab语言及其应用</vt:lpstr>
      <vt:lpstr>5、多维数组</vt:lpstr>
      <vt:lpstr>5、多维数组 （续）</vt:lpstr>
      <vt:lpstr>5、多维数组 （续）</vt:lpstr>
      <vt:lpstr>5、多维数组 （续）</vt:lpstr>
      <vt:lpstr>5、多维数组 （续）</vt:lpstr>
      <vt:lpstr>5、多维数组 （续）</vt:lpstr>
      <vt:lpstr>6、数组的算术运算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7、关系运算</vt:lpstr>
      <vt:lpstr>PowerPoint 演示文稿</vt:lpstr>
      <vt:lpstr>8、逻辑运算</vt:lpstr>
      <vt:lpstr>PowerPoint 演示文稿</vt:lpstr>
      <vt:lpstr>PowerPoint 演示文稿</vt:lpstr>
      <vt:lpstr>7. 数据分析与统计</vt:lpstr>
      <vt:lpstr>PowerPoint 演示文稿</vt:lpstr>
      <vt:lpstr>9. 数据分析与统计</vt:lpstr>
      <vt:lpstr>PowerPoint 演示文稿</vt:lpstr>
      <vt:lpstr>9. 数据分析与统计</vt:lpstr>
      <vt:lpstr>9. 数据分析与统计</vt:lpstr>
      <vt:lpstr>Matlab语言及其应用</vt:lpstr>
      <vt:lpstr>2.3 字符串（string、array of characters）</vt:lpstr>
      <vt:lpstr>PowerPoint 演示文稿</vt:lpstr>
      <vt:lpstr>PowerPoint 演示文稿</vt:lpstr>
      <vt:lpstr>PowerPoint 演示文稿</vt:lpstr>
      <vt:lpstr>2.3、 字符串</vt:lpstr>
      <vt:lpstr>2.字符串的判断</vt:lpstr>
      <vt:lpstr>3. 一个字符数组变量存储多行字符串</vt:lpstr>
      <vt:lpstr>3 、一个变量存储多个字符串 （续）</vt:lpstr>
      <vt:lpstr>4.字符串的操作</vt:lpstr>
      <vt:lpstr>5. 空数组（empty array）</vt:lpstr>
      <vt:lpstr>5. 空数组 （续）</vt:lpstr>
      <vt:lpstr>Matlab语言及其应用</vt:lpstr>
      <vt:lpstr>6、元胞数组（cell array）</vt:lpstr>
      <vt:lpstr>6.1 元胞数组的创建</vt:lpstr>
      <vt:lpstr>PowerPoint 演示文稿</vt:lpstr>
      <vt:lpstr>PowerPoint 演示文稿</vt:lpstr>
      <vt:lpstr>6.1 元胞数组的创建 （续）</vt:lpstr>
      <vt:lpstr>PowerPoint 演示文稿</vt:lpstr>
      <vt:lpstr>6.2 显示元胞数组的内容（续）</vt:lpstr>
      <vt:lpstr>6.3 读取元胞数组中的内容</vt:lpstr>
      <vt:lpstr>6.3 读取元胞数组中的内容 （续）</vt:lpstr>
      <vt:lpstr>6.3 读取元胞数组中的内容 （续）</vt:lpstr>
      <vt:lpstr>6.3 读取元胞数组中的内容 （续）</vt:lpstr>
      <vt:lpstr>7.1 结构与结构数组的概念</vt:lpstr>
      <vt:lpstr>7.2 结构数组变量的创建</vt:lpstr>
      <vt:lpstr>7.2 结构数组变量的创建 （续）</vt:lpstr>
      <vt:lpstr>7.2 结构数组变量的创建 （续）</vt:lpstr>
      <vt:lpstr>7.2 结构数组变量的创建 （续）</vt:lpstr>
      <vt:lpstr>7.2 结构数组变量的创建 （续）</vt:lpstr>
      <vt:lpstr>7.2 结构数组变量的创建 （续）</vt:lpstr>
      <vt:lpstr>7.2 结构数组变量的创建 （续）</vt:lpstr>
      <vt:lpstr>7.2 结构数组变量的创建 （续）</vt:lpstr>
      <vt:lpstr>PowerPoint 演示文稿</vt:lpstr>
      <vt:lpstr>7.3 访问结构数组变量的内容（续）</vt:lpstr>
      <vt:lpstr>PowerPoint 演示文稿</vt:lpstr>
      <vt:lpstr>数据和函数的可视化</vt:lpstr>
      <vt:lpstr>PowerPoint 演示文稿</vt:lpstr>
      <vt:lpstr>PowerPoint 演示文稿</vt:lpstr>
      <vt:lpstr>PowerPoint 演示文稿</vt:lpstr>
      <vt:lpstr>3.1 二维曲线绘图的基本操作</vt:lpstr>
      <vt:lpstr>例3.1使用直角坐标系</vt:lpstr>
      <vt:lpstr>例3.2 使用参数方程绘制曲线</vt:lpstr>
      <vt:lpstr>例3.3</vt:lpstr>
      <vt:lpstr>多次叠绘、双纵坐标和多子图</vt:lpstr>
      <vt:lpstr>PowerPoint 演示文稿</vt:lpstr>
      <vt:lpstr>例3.6 利用hold绘制离散信号的波形。</vt:lpstr>
      <vt:lpstr>双纵坐标：plotyy指令</vt:lpstr>
      <vt:lpstr>PowerPoint 演示文稿</vt:lpstr>
      <vt:lpstr>例3.8 演示subplot指令对图形窗的分割</vt:lpstr>
      <vt:lpstr>绘制图形的辅助操作</vt:lpstr>
      <vt:lpstr>曲线的色彩、线型和 数据点形</vt:lpstr>
      <vt:lpstr>PowerPoint 演示文稿</vt:lpstr>
      <vt:lpstr>PowerPoint 演示文稿</vt:lpstr>
      <vt:lpstr>坐标、刻度和分格线控制</vt:lpstr>
      <vt:lpstr>例 3.10 坐标控制</vt:lpstr>
      <vt:lpstr>PowerPoint 演示文稿</vt:lpstr>
      <vt:lpstr>刻度、分格线和坐标框</vt:lpstr>
      <vt:lpstr>例3.11绘制y=1-exp(-0.3*t).*cos(0.7*t)</vt:lpstr>
      <vt:lpstr>PowerPoint 演示文稿</vt:lpstr>
      <vt:lpstr>数据和函数的可视化</vt:lpstr>
      <vt:lpstr>图形标识</vt:lpstr>
      <vt:lpstr>图形标识（续）</vt:lpstr>
      <vt:lpstr>图形标识（续）</vt:lpstr>
      <vt:lpstr>例3.12在正弦曲线上标注特殊值</vt:lpstr>
      <vt:lpstr>例3.13</vt:lpstr>
      <vt:lpstr>2. 特殊图形</vt:lpstr>
      <vt:lpstr>例3.15</vt:lpstr>
      <vt:lpstr>例3.16</vt:lpstr>
      <vt:lpstr>PowerPoint 演示文稿</vt:lpstr>
      <vt:lpstr>PowerPoint 演示文稿</vt:lpstr>
      <vt:lpstr>PowerPoint 演示文稿</vt:lpstr>
      <vt:lpstr>PowerPoint 演示文稿</vt:lpstr>
      <vt:lpstr>饼图指令pie</vt:lpstr>
      <vt:lpstr>PowerPoint 演示文稿</vt:lpstr>
      <vt:lpstr>PowerPoint 演示文稿</vt:lpstr>
      <vt:lpstr>例3.17 分别以条形图、填充图、阶梯图和杆图形式绘图</vt:lpstr>
      <vt:lpstr>例3.18 极坐标图</vt:lpstr>
      <vt:lpstr>PowerPoint 演示文稿</vt:lpstr>
      <vt:lpstr>三维线图绘制结果</vt:lpstr>
      <vt:lpstr>三维网线图（mesh）和曲面图（surf）</vt:lpstr>
      <vt:lpstr>PowerPoint 演示文稿</vt:lpstr>
      <vt:lpstr>PowerPoint 演示文稿</vt:lpstr>
      <vt:lpstr>4. 图像文件的读写与图像显示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彩色图像转换为灰度图像</vt:lpstr>
      <vt:lpstr>PowerPoint 演示文稿</vt:lpstr>
      <vt:lpstr>Matlab程序设计</vt:lpstr>
      <vt:lpstr>PowerPoint 演示文稿</vt:lpstr>
      <vt:lpstr>PowerPoint 演示文稿</vt:lpstr>
      <vt:lpstr>命令文件和函数文件的区别</vt:lpstr>
      <vt:lpstr>PowerPoint 演示文稿</vt:lpstr>
      <vt:lpstr>函数文件</vt:lpstr>
      <vt:lpstr>PowerPoint 演示文稿</vt:lpstr>
      <vt:lpstr>5.2 程序控制结构</vt:lpstr>
      <vt:lpstr>5.2.1 顺序结构</vt:lpstr>
      <vt:lpstr>5.2.1 顺序结构</vt:lpstr>
      <vt:lpstr>5.2.1 顺序结构</vt:lpstr>
      <vt:lpstr>5.2.1 顺序结构</vt:lpstr>
      <vt:lpstr>5.2.2 选择结构</vt:lpstr>
      <vt:lpstr>5.2.2 选择结构</vt:lpstr>
      <vt:lpstr>5.2.2 选择结构</vt:lpstr>
      <vt:lpstr>5.2.2 选择结构</vt:lpstr>
      <vt:lpstr>例5.4 大小写字母的置换</vt:lpstr>
      <vt:lpstr>5.2.2 选择结构</vt:lpstr>
      <vt:lpstr>例5.5</vt:lpstr>
      <vt:lpstr>PowerPoint 演示文稿</vt:lpstr>
      <vt:lpstr>5.2.2 选择结构</vt:lpstr>
      <vt:lpstr>例5.6</vt:lpstr>
      <vt:lpstr>5.2.3 循环结构</vt:lpstr>
      <vt:lpstr>例5.7</vt:lpstr>
      <vt:lpstr>PowerPoint 演示文稿</vt:lpstr>
      <vt:lpstr>例5.8</vt:lpstr>
      <vt:lpstr>5.2.3 循环结构</vt:lpstr>
      <vt:lpstr>PowerPoint 演示文稿</vt:lpstr>
      <vt:lpstr>Matlab程序设计</vt:lpstr>
      <vt:lpstr>PowerPoint 演示文稿</vt:lpstr>
      <vt:lpstr>PowerPoint 演示文稿</vt:lpstr>
      <vt:lpstr>PowerPoint 演示文稿</vt:lpstr>
      <vt:lpstr>PowerPoint 演示文稿</vt:lpstr>
      <vt:lpstr>5.3.2 函数调用</vt:lpstr>
      <vt:lpstr>函数的嵌套调用</vt:lpstr>
      <vt:lpstr>函数的嵌套调用</vt:lpstr>
      <vt:lpstr>5.3.3 函数参数的可调性</vt:lpstr>
      <vt:lpstr>5.3.4 全局变量与局部变量</vt:lpstr>
      <vt:lpstr>PowerPoint 演示文稿</vt:lpstr>
      <vt:lpstr>5.4.1 程序调试概述</vt:lpstr>
      <vt:lpstr>5.4.2 Matlab调试菜单</vt:lpstr>
      <vt:lpstr>例5.15 程序的调试</vt:lpstr>
      <vt:lpstr>5.5 Matlab矩阵分析与处理</vt:lpstr>
      <vt:lpstr>例5.16 建立随机矩阵：</vt:lpstr>
      <vt:lpstr>PowerPoint 演示文稿</vt:lpstr>
      <vt:lpstr>5.5 矩阵结构变换</vt:lpstr>
      <vt:lpstr>例5.17</vt:lpstr>
      <vt:lpstr>5.6 矩阵求逆与线性方程组求解</vt:lpstr>
      <vt:lpstr>PowerPoint 演示文稿</vt:lpstr>
      <vt:lpstr>例5.19 用求逆矩阵A的方法解线性方程组</vt:lpstr>
      <vt:lpstr>5.7 矩阵行列式值</vt:lpstr>
      <vt:lpstr>Matlab数值计算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6.1 多项式(polynomial)</vt:lpstr>
      <vt:lpstr>PowerPoint 演示文稿</vt:lpstr>
      <vt:lpstr>PowerPoint 演示文稿</vt:lpstr>
      <vt:lpstr>PowerPoint 演示文稿</vt:lpstr>
      <vt:lpstr>6.2 函数的数值导数（续）</vt:lpstr>
      <vt:lpstr>6.3 数值积分</vt:lpstr>
      <vt:lpstr>6.3 数值积分（续）</vt:lpstr>
      <vt:lpstr>PowerPoint 演示文稿</vt:lpstr>
      <vt:lpstr>6.4 元素排序</vt:lpstr>
      <vt:lpstr>PowerPoint 演示文稿</vt:lpstr>
      <vt:lpstr>6.5 数据插值</vt:lpstr>
      <vt:lpstr>6.5 数据插值</vt:lpstr>
      <vt:lpstr>PowerPoint 演示文稿</vt:lpstr>
      <vt:lpstr>6.6 曲线拟合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 to MATLAB Language</dc:title>
  <dc:creator>MC SYSTEM</dc:creator>
  <cp:lastModifiedBy>Prophet</cp:lastModifiedBy>
  <cp:revision>2</cp:revision>
  <dcterms:created xsi:type="dcterms:W3CDTF">2013-09-11T12:47:16Z</dcterms:created>
  <dcterms:modified xsi:type="dcterms:W3CDTF">2013-09-11T23:14:50Z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2013-09-10T00:00:00Z</vt:filetime>
  </property>
  <property fmtid="{D5CDD505-2E9C-101B-9397-08002B2CF9AE}" pid="3" name="LastSaved">
    <vt:filetime>2013-09-11T00:00:00Z</vt:filetime>
  </property>
</Properties>
</file>