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1"/>
  </p:notesMasterIdLst>
  <p:sldIdLst>
    <p:sldId id="256" r:id="rId2"/>
    <p:sldId id="257" r:id="rId3"/>
    <p:sldId id="258" r:id="rId4"/>
    <p:sldId id="259" r:id="rId5"/>
    <p:sldId id="260" r:id="rId6"/>
    <p:sldId id="261" r:id="rId7"/>
    <p:sldId id="262" r:id="rId8"/>
    <p:sldId id="263" r:id="rId9"/>
    <p:sldId id="277" r:id="rId10"/>
    <p:sldId id="264" r:id="rId11"/>
    <p:sldId id="265" r:id="rId12"/>
    <p:sldId id="286" r:id="rId13"/>
    <p:sldId id="287" r:id="rId14"/>
    <p:sldId id="278" r:id="rId15"/>
    <p:sldId id="284" r:id="rId16"/>
    <p:sldId id="266" r:id="rId17"/>
    <p:sldId id="298" r:id="rId18"/>
    <p:sldId id="299" r:id="rId19"/>
    <p:sldId id="300" r:id="rId20"/>
    <p:sldId id="267" r:id="rId21"/>
    <p:sldId id="291" r:id="rId22"/>
    <p:sldId id="289" r:id="rId23"/>
    <p:sldId id="288" r:id="rId24"/>
    <p:sldId id="290" r:id="rId25"/>
    <p:sldId id="268" r:id="rId26"/>
    <p:sldId id="269" r:id="rId27"/>
    <p:sldId id="270" r:id="rId28"/>
    <p:sldId id="271" r:id="rId29"/>
    <p:sldId id="279" r:id="rId30"/>
    <p:sldId id="272" r:id="rId31"/>
    <p:sldId id="295" r:id="rId32"/>
    <p:sldId id="294" r:id="rId33"/>
    <p:sldId id="297" r:id="rId34"/>
    <p:sldId id="304" r:id="rId35"/>
    <p:sldId id="280" r:id="rId36"/>
    <p:sldId id="293" r:id="rId37"/>
    <p:sldId id="281" r:id="rId38"/>
    <p:sldId id="296" r:id="rId39"/>
    <p:sldId id="314" r:id="rId40"/>
    <p:sldId id="302" r:id="rId41"/>
    <p:sldId id="303" r:id="rId42"/>
    <p:sldId id="301" r:id="rId43"/>
    <p:sldId id="307" r:id="rId44"/>
    <p:sldId id="306" r:id="rId45"/>
    <p:sldId id="305" r:id="rId46"/>
    <p:sldId id="308" r:id="rId47"/>
    <p:sldId id="309" r:id="rId48"/>
    <p:sldId id="313" r:id="rId49"/>
    <p:sldId id="310" r:id="rId50"/>
    <p:sldId id="311" r:id="rId51"/>
    <p:sldId id="312" r:id="rId52"/>
    <p:sldId id="315" r:id="rId53"/>
    <p:sldId id="316" r:id="rId54"/>
    <p:sldId id="317" r:id="rId55"/>
    <p:sldId id="318" r:id="rId56"/>
    <p:sldId id="319" r:id="rId57"/>
    <p:sldId id="320" r:id="rId58"/>
    <p:sldId id="321" r:id="rId59"/>
    <p:sldId id="322" r:id="rId60"/>
    <p:sldId id="323" r:id="rId61"/>
    <p:sldId id="324" r:id="rId62"/>
    <p:sldId id="325" r:id="rId63"/>
    <p:sldId id="326" r:id="rId64"/>
    <p:sldId id="328" r:id="rId65"/>
    <p:sldId id="327" r:id="rId66"/>
    <p:sldId id="329" r:id="rId67"/>
    <p:sldId id="274" r:id="rId68"/>
    <p:sldId id="275" r:id="rId69"/>
    <p:sldId id="276" r:id="rId7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59" autoAdjust="0"/>
    <p:restoredTop sz="86372" autoAdjust="0"/>
  </p:normalViewPr>
  <p:slideViewPr>
    <p:cSldViewPr>
      <p:cViewPr varScale="1">
        <p:scale>
          <a:sx n="91" d="100"/>
          <a:sy n="91" d="100"/>
        </p:scale>
        <p:origin x="-2130" y="-108"/>
      </p:cViewPr>
      <p:guideLst>
        <p:guide orient="horz" pos="2160"/>
        <p:guide pos="2880"/>
      </p:guideLst>
    </p:cSldViewPr>
  </p:slideViewPr>
  <p:outlineViewPr>
    <p:cViewPr>
      <p:scale>
        <a:sx n="33" d="100"/>
        <a:sy n="33" d="100"/>
      </p:scale>
      <p:origin x="0" y="464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6419C2-A8AB-4E4F-BAE9-525B3082596B}" type="datetimeFigureOut">
              <a:rPr lang="zh-CN" altLang="en-US" smtClean="0"/>
              <a:t>2017/5/8</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544C47-EEE3-4444-9C2C-152762BFCD8A}" type="slidenum">
              <a:rPr lang="zh-CN" altLang="en-US" smtClean="0"/>
              <a:t>‹#›</a:t>
            </a:fld>
            <a:endParaRPr lang="zh-CN" altLang="en-US"/>
          </a:p>
        </p:txBody>
      </p:sp>
    </p:spTree>
    <p:extLst>
      <p:ext uri="{BB962C8B-B14F-4D97-AF65-F5344CB8AC3E}">
        <p14:creationId xmlns:p14="http://schemas.microsoft.com/office/powerpoint/2010/main" val="40424475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62074210-30DA-4296-911C-B1A1D7715B27}" type="slidenum">
              <a:rPr lang="zh-CN" altLang="en-US" smtClean="0"/>
              <a:pPr>
                <a:defRPr/>
              </a:pPr>
              <a:t>29</a:t>
            </a:fld>
            <a:endParaRPr lang="zh-CN" altLang="en-US"/>
          </a:p>
        </p:txBody>
      </p:sp>
    </p:spTree>
    <p:extLst>
      <p:ext uri="{BB962C8B-B14F-4D97-AF65-F5344CB8AC3E}">
        <p14:creationId xmlns:p14="http://schemas.microsoft.com/office/powerpoint/2010/main" val="3796103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544C47-EEE3-4444-9C2C-152762BFCD8A}" type="slidenum">
              <a:rPr lang="zh-CN" altLang="en-US" smtClean="0"/>
              <a:t>44</a:t>
            </a:fld>
            <a:endParaRPr lang="zh-CN" altLang="en-US"/>
          </a:p>
        </p:txBody>
      </p:sp>
    </p:spTree>
    <p:extLst>
      <p:ext uri="{BB962C8B-B14F-4D97-AF65-F5344CB8AC3E}">
        <p14:creationId xmlns:p14="http://schemas.microsoft.com/office/powerpoint/2010/main" val="22780310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8544C47-EEE3-4444-9C2C-152762BFCD8A}" type="slidenum">
              <a:rPr lang="zh-CN" altLang="en-US" smtClean="0"/>
              <a:t>69</a:t>
            </a:fld>
            <a:endParaRPr lang="zh-CN" altLang="en-US"/>
          </a:p>
        </p:txBody>
      </p:sp>
    </p:spTree>
    <p:extLst>
      <p:ext uri="{BB962C8B-B14F-4D97-AF65-F5344CB8AC3E}">
        <p14:creationId xmlns:p14="http://schemas.microsoft.com/office/powerpoint/2010/main" val="31730146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t>2017/5/8</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3D4A8"/>
            </a:gs>
            <a:gs pos="25000">
              <a:srgbClr val="21D6E0"/>
            </a:gs>
            <a:gs pos="75000">
              <a:srgbClr val="0087E6"/>
            </a:gs>
            <a:gs pos="87000">
              <a:schemeClr val="tx2">
                <a:lumMod val="76000"/>
                <a:lumOff val="24000"/>
                <a:alpha val="70000"/>
              </a:schemeClr>
            </a:gs>
          </a:gsLst>
          <a:lin ang="5400000" scaled="0"/>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t>2017/5/8</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33.png"/></Relationships>
</file>

<file path=ppt/slides/_rels/slide2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48.png"/></Relationships>
</file>

<file path=ppt/slides/_rels/slide3.xml.rels><?xml version="1.0" encoding="UTF-8" standalone="yes"?>
<Relationships xmlns="http://schemas.openxmlformats.org/package/2006/relationships"><Relationship Id="rId3" Type="http://schemas.openxmlformats.org/officeDocument/2006/relationships/hyperlink" Target="http://rj.baidu.com/soft/detail/22370.html" TargetMode="External"/><Relationship Id="rId2" Type="http://schemas.openxmlformats.org/officeDocument/2006/relationships/hyperlink" Target="http://jingyan.baidu.com/article/d169e1864d664d436611d895.html" TargetMode="Externa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41.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3.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69.png"/></Relationships>
</file>

<file path=ppt/slides/_rels/slide4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5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5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2.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3.png"/><Relationship Id="rId1" Type="http://schemas.openxmlformats.org/officeDocument/2006/relationships/slideLayout" Target="../slideLayouts/slideLayout2.xml"/><Relationship Id="rId4" Type="http://schemas.openxmlformats.org/officeDocument/2006/relationships/image" Target="../media/image84.png"/></Relationships>
</file>

<file path=ppt/slides/_rels/slide5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86.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90.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3" Type="http://schemas.openxmlformats.org/officeDocument/2006/relationships/image" Target="../media/image91.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3" Type="http://schemas.openxmlformats.org/officeDocument/2006/relationships/image" Target="../media/image93.jpe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4.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hyperlink" Target="http://www.miyunchuanmei.com/"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2302300" y="317723"/>
            <a:ext cx="7772400" cy="1470025"/>
          </a:xfrm>
        </p:spPr>
        <p:txBody>
          <a:bodyPr/>
          <a:lstStyle/>
          <a:p>
            <a:pPr algn="l">
              <a:lnSpc>
                <a:spcPct val="120000"/>
              </a:lnSpc>
            </a:pPr>
            <a:r>
              <a:rPr lang="zh-CN" altLang="zh-CN" b="1" dirty="0">
                <a:solidFill>
                  <a:schemeClr val="bg1">
                    <a:lumMod val="95000"/>
                  </a:schemeClr>
                </a:solidFill>
                <a:latin typeface="+mn-lt"/>
                <a:ea typeface="+mn-ea"/>
                <a:cs typeface="+mn-ea"/>
                <a:sym typeface="+mn-lt"/>
              </a:rPr>
              <a:t>米云客</a:t>
            </a:r>
            <a:r>
              <a:rPr lang="zh-CN" altLang="zh-CN" b="1" dirty="0" smtClean="0">
                <a:solidFill>
                  <a:schemeClr val="bg1">
                    <a:lumMod val="95000"/>
                  </a:schemeClr>
                </a:solidFill>
                <a:latin typeface="+mn-lt"/>
                <a:ea typeface="+mn-ea"/>
                <a:cs typeface="+mn-ea"/>
                <a:sym typeface="+mn-lt"/>
              </a:rPr>
              <a:t>服</a:t>
            </a:r>
            <a:r>
              <a:rPr lang="zh-CN" altLang="en-US" b="1" dirty="0" smtClean="0">
                <a:solidFill>
                  <a:schemeClr val="bg1">
                    <a:lumMod val="95000"/>
                  </a:schemeClr>
                </a:solidFill>
                <a:latin typeface="+mn-lt"/>
                <a:ea typeface="+mn-ea"/>
                <a:cs typeface="+mn-ea"/>
                <a:sym typeface="+mn-lt"/>
              </a:rPr>
              <a:t>使用说明</a:t>
            </a:r>
            <a:endParaRPr lang="zh-CN" altLang="en-US" dirty="0">
              <a:solidFill>
                <a:schemeClr val="bg1">
                  <a:lumMod val="95000"/>
                </a:schemeClr>
              </a:solidFill>
              <a:latin typeface="+mn-lt"/>
              <a:ea typeface="+mn-ea"/>
              <a:cs typeface="+mn-ea"/>
              <a:sym typeface="+mn-lt"/>
            </a:endParaRPr>
          </a:p>
        </p:txBody>
      </p:sp>
      <p:sp>
        <p:nvSpPr>
          <p:cNvPr id="3" name="副标题 2"/>
          <p:cNvSpPr>
            <a:spLocks noGrp="1"/>
          </p:cNvSpPr>
          <p:nvPr>
            <p:ph type="subTitle" idx="1"/>
          </p:nvPr>
        </p:nvSpPr>
        <p:spPr>
          <a:xfrm>
            <a:off x="4323812" y="1498932"/>
            <a:ext cx="4536504" cy="622920"/>
          </a:xfrm>
        </p:spPr>
        <p:txBody>
          <a:bodyPr>
            <a:normAutofit/>
          </a:bodyPr>
          <a:lstStyle/>
          <a:p>
            <a:pPr>
              <a:lnSpc>
                <a:spcPct val="120000"/>
              </a:lnSpc>
              <a:spcBef>
                <a:spcPct val="0"/>
              </a:spcBef>
            </a:pPr>
            <a:r>
              <a:rPr lang="zh-CN" altLang="en-US" sz="2400" b="1" dirty="0">
                <a:solidFill>
                  <a:schemeClr val="bg1"/>
                </a:solidFill>
                <a:cs typeface="+mn-ea"/>
                <a:sym typeface="+mn-lt"/>
              </a:rPr>
              <a:t>我们为提升新媒体咨询业绩而</a:t>
            </a:r>
            <a:r>
              <a:rPr lang="zh-CN" altLang="en-US" sz="2400" b="1" dirty="0" smtClean="0">
                <a:solidFill>
                  <a:schemeClr val="bg1"/>
                </a:solidFill>
                <a:cs typeface="+mn-ea"/>
                <a:sym typeface="+mn-lt"/>
              </a:rPr>
              <a:t>生</a:t>
            </a:r>
            <a:endParaRPr lang="zh-CN" altLang="en-US" sz="2400" b="1" dirty="0">
              <a:solidFill>
                <a:schemeClr val="bg1"/>
              </a:solidFill>
              <a:cs typeface="+mn-ea"/>
              <a:sym typeface="+mn-lt"/>
            </a:endParaRPr>
          </a:p>
        </p:txBody>
      </p:sp>
      <p:cxnSp>
        <p:nvCxnSpPr>
          <p:cNvPr id="6" name="直接连接符 5"/>
          <p:cNvCxnSpPr/>
          <p:nvPr/>
        </p:nvCxnSpPr>
        <p:spPr>
          <a:xfrm>
            <a:off x="2302300" y="1465236"/>
            <a:ext cx="6120680" cy="0"/>
          </a:xfrm>
          <a:prstGeom prst="line">
            <a:avLst/>
          </a:prstGeom>
          <a:ln/>
        </p:spPr>
        <p:style>
          <a:lnRef idx="1">
            <a:schemeClr val="accent6"/>
          </a:lnRef>
          <a:fillRef idx="0">
            <a:schemeClr val="accent6"/>
          </a:fillRef>
          <a:effectRef idx="0">
            <a:schemeClr val="accent6"/>
          </a:effectRef>
          <a:fontRef idx="minor">
            <a:schemeClr val="tx1"/>
          </a:fontRef>
        </p:style>
      </p:cxnSp>
      <p:pic>
        <p:nvPicPr>
          <p:cNvPr id="18434" name="Picture 2" descr="C:\Users\Administrator\Desktop\宣传图版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67544" y="1469036"/>
            <a:ext cx="5695981" cy="5400000"/>
          </a:xfrm>
          <a:prstGeom prst="rect">
            <a:avLst/>
          </a:prstGeom>
          <a:noFill/>
          <a:extLst>
            <a:ext uri="{909E8E84-426E-40DD-AFC4-6F175D3DCCD1}">
              <a14:hiddenFill xmlns:a14="http://schemas.microsoft.com/office/drawing/2010/main">
                <a:solidFill>
                  <a:srgbClr val="FFFFFF"/>
                </a:solidFill>
              </a14:hiddenFill>
            </a:ext>
          </a:extLst>
        </p:spPr>
      </p:pic>
      <p:pic>
        <p:nvPicPr>
          <p:cNvPr id="3075" name="Picture 3" descr="C:\Users\Administrator\Desktop\白色logo.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547664" y="692696"/>
            <a:ext cx="746680" cy="7466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889249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zh-CN" b="1" dirty="0" smtClean="0">
                <a:solidFill>
                  <a:schemeClr val="bg1">
                    <a:lumMod val="95000"/>
                  </a:schemeClr>
                </a:solidFill>
                <a:latin typeface="+mn-lt"/>
                <a:ea typeface="+mn-ea"/>
                <a:cs typeface="+mn-ea"/>
                <a:sym typeface="+mn-lt"/>
              </a:rPr>
              <a:t>设置备注</a:t>
            </a:r>
            <a:endParaRPr lang="zh-CN" altLang="en-US" b="1" dirty="0">
              <a:solidFill>
                <a:schemeClr val="bg1">
                  <a:lumMod val="95000"/>
                </a:schemeClr>
              </a:solidFill>
              <a:latin typeface="+mn-lt"/>
              <a:ea typeface="+mn-ea"/>
              <a:cs typeface="+mn-ea"/>
              <a:sym typeface="+mn-lt"/>
            </a:endParaRPr>
          </a:p>
        </p:txBody>
      </p:sp>
      <p:sp>
        <p:nvSpPr>
          <p:cNvPr id="6" name="矩形 5"/>
          <p:cNvSpPr/>
          <p:nvPr/>
        </p:nvSpPr>
        <p:spPr>
          <a:xfrm>
            <a:off x="611559" y="4906034"/>
            <a:ext cx="7848873" cy="1383712"/>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右键点击聊天好友头像，在菜单中选择设置</a:t>
            </a:r>
            <a:r>
              <a:rPr lang="en-US" altLang="zh-CN" sz="2400" dirty="0">
                <a:solidFill>
                  <a:schemeClr val="bg1">
                    <a:lumMod val="95000"/>
                  </a:schemeClr>
                </a:solidFill>
                <a:cs typeface="+mn-ea"/>
                <a:sym typeface="+mn-lt"/>
              </a:rPr>
              <a:t>/</a:t>
            </a:r>
            <a:r>
              <a:rPr lang="zh-CN" altLang="zh-CN" sz="2400" dirty="0">
                <a:solidFill>
                  <a:schemeClr val="bg1">
                    <a:lumMod val="95000"/>
                  </a:schemeClr>
                </a:solidFill>
                <a:cs typeface="+mn-ea"/>
                <a:sym typeface="+mn-lt"/>
              </a:rPr>
              <a:t>修改好友备注，在弹出窗口输入备注信息完成设置。备注信息可对好友进行分组，如意向客户和潜在客户作区分。</a:t>
            </a:r>
          </a:p>
        </p:txBody>
      </p:sp>
      <p:pic>
        <p:nvPicPr>
          <p:cNvPr id="7"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3568" y="1414276"/>
            <a:ext cx="3924300" cy="3238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07868" y="1412776"/>
            <a:ext cx="3947899"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9928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zh-CN" b="1" dirty="0">
                <a:solidFill>
                  <a:schemeClr val="bg1">
                    <a:lumMod val="95000"/>
                  </a:schemeClr>
                </a:solidFill>
                <a:latin typeface="+mn-lt"/>
                <a:ea typeface="+mn-ea"/>
                <a:cs typeface="+mn-ea"/>
                <a:sym typeface="+mn-lt"/>
              </a:rPr>
              <a:t>查看好友详细</a:t>
            </a:r>
            <a:r>
              <a:rPr lang="zh-CN" altLang="zh-CN" b="1" dirty="0" smtClean="0">
                <a:solidFill>
                  <a:schemeClr val="bg1">
                    <a:lumMod val="95000"/>
                  </a:schemeClr>
                </a:solidFill>
                <a:latin typeface="+mn-lt"/>
                <a:ea typeface="+mn-ea"/>
                <a:cs typeface="+mn-ea"/>
                <a:sym typeface="+mn-lt"/>
              </a:rPr>
              <a:t>信息</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971599" y="4869160"/>
            <a:ext cx="7111248" cy="940514"/>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左键点击聊天好友头像，在右上角菜单栏点击详细资料即可查看好友详细信息。</a:t>
            </a:r>
          </a:p>
        </p:txBody>
      </p:sp>
      <p:pic>
        <p:nvPicPr>
          <p:cNvPr id="8"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1024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599" y="1376811"/>
            <a:ext cx="4397547"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43"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69146" y="1370493"/>
            <a:ext cx="2723185"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0052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solidFill>
                  <a:schemeClr val="bg1"/>
                </a:solidFill>
                <a:latin typeface="+mn-lt"/>
                <a:ea typeface="+mn-ea"/>
                <a:cs typeface="+mn-ea"/>
                <a:sym typeface="+mn-lt"/>
              </a:rPr>
              <a:t>设置好友分类</a:t>
            </a:r>
            <a:endParaRPr lang="zh-CN" altLang="en-US" dirty="0">
              <a:solidFill>
                <a:schemeClr val="bg1"/>
              </a:solidFill>
              <a:latin typeface="+mn-lt"/>
              <a:ea typeface="+mn-ea"/>
              <a:cs typeface="+mn-ea"/>
              <a:sym typeface="+mn-lt"/>
            </a:endParaRPr>
          </a:p>
        </p:txBody>
      </p:sp>
      <p:sp>
        <p:nvSpPr>
          <p:cNvPr id="8" name="矩形 7"/>
          <p:cNvSpPr/>
          <p:nvPr/>
        </p:nvSpPr>
        <p:spPr>
          <a:xfrm>
            <a:off x="1061931" y="5256252"/>
            <a:ext cx="7036261" cy="799193"/>
          </a:xfrm>
          <a:prstGeom prst="rect">
            <a:avLst/>
          </a:prstGeom>
        </p:spPr>
        <p:txBody>
          <a:bodyPr wrap="square">
            <a:spAutoFit/>
          </a:bodyPr>
          <a:lstStyle/>
          <a:p>
            <a:pPr>
              <a:lnSpc>
                <a:spcPct val="120000"/>
              </a:lnSpc>
            </a:pPr>
            <a:r>
              <a:rPr lang="zh-CN" altLang="en-US" sz="2000" dirty="0" smtClean="0">
                <a:solidFill>
                  <a:schemeClr val="bg1"/>
                </a:solidFill>
                <a:cs typeface="+mn-ea"/>
                <a:sym typeface="+mn-lt"/>
              </a:rPr>
              <a:t>右键点击好友头像，选择“设置分类”，点击弹出对话框中下拉菜单，选择对应分类，点击“确定”，完成好友分类</a:t>
            </a:r>
            <a:endParaRPr lang="zh-CN" altLang="zh-CN" sz="2000" dirty="0" smtClean="0">
              <a:solidFill>
                <a:schemeClr val="bg1"/>
              </a:solidFill>
              <a:cs typeface="+mn-ea"/>
              <a:sym typeface="+mn-lt"/>
            </a:endParaRPr>
          </a:p>
        </p:txBody>
      </p:sp>
      <p:pic>
        <p:nvPicPr>
          <p:cNvPr id="7"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61695" y="2583612"/>
            <a:ext cx="3458777" cy="14693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47664" y="1970489"/>
            <a:ext cx="3343275" cy="2695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0586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dirty="0" smtClean="0">
                <a:solidFill>
                  <a:schemeClr val="bg1"/>
                </a:solidFill>
                <a:latin typeface="+mn-lt"/>
                <a:ea typeface="+mn-ea"/>
                <a:cs typeface="+mn-ea"/>
                <a:sym typeface="+mn-lt"/>
              </a:rPr>
              <a:t>好友分类显示</a:t>
            </a:r>
            <a:endParaRPr lang="zh-CN" altLang="en-US" dirty="0">
              <a:solidFill>
                <a:schemeClr val="bg1"/>
              </a:solidFill>
              <a:latin typeface="+mn-lt"/>
              <a:ea typeface="+mn-ea"/>
              <a:cs typeface="+mn-ea"/>
              <a:sym typeface="+mn-lt"/>
            </a:endParaRPr>
          </a:p>
        </p:txBody>
      </p:sp>
      <p:sp>
        <p:nvSpPr>
          <p:cNvPr id="7" name="矩形 6"/>
          <p:cNvSpPr/>
          <p:nvPr/>
        </p:nvSpPr>
        <p:spPr>
          <a:xfrm>
            <a:off x="1061931" y="5256252"/>
            <a:ext cx="7036261" cy="799193"/>
          </a:xfrm>
          <a:prstGeom prst="rect">
            <a:avLst/>
          </a:prstGeom>
        </p:spPr>
        <p:txBody>
          <a:bodyPr wrap="square">
            <a:spAutoFit/>
          </a:bodyPr>
          <a:lstStyle/>
          <a:p>
            <a:pPr>
              <a:lnSpc>
                <a:spcPct val="120000"/>
              </a:lnSpc>
            </a:pPr>
            <a:r>
              <a:rPr lang="zh-CN" altLang="en-US" sz="2000" dirty="0" smtClean="0">
                <a:solidFill>
                  <a:schemeClr val="bg1"/>
                </a:solidFill>
                <a:cs typeface="+mn-ea"/>
                <a:sym typeface="+mn-lt"/>
              </a:rPr>
              <a:t>好友分类可显示在好友的详细信息中，也可显示在对应微信账号的通讯录中，可折叠查看，方便对应查找。</a:t>
            </a:r>
            <a:endParaRPr lang="zh-CN" altLang="zh-CN" sz="2000" dirty="0" smtClean="0">
              <a:solidFill>
                <a:schemeClr val="bg1"/>
              </a:solidFill>
              <a:cs typeface="+mn-ea"/>
              <a:sym typeface="+mn-lt"/>
            </a:endParaRPr>
          </a:p>
        </p:txBody>
      </p:sp>
      <p:pic>
        <p:nvPicPr>
          <p:cNvPr id="9"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1229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44103" y="1471605"/>
            <a:ext cx="3203747"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9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485184"/>
            <a:ext cx="3021818"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94936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zh-CN" b="1" dirty="0">
                <a:solidFill>
                  <a:schemeClr val="bg1">
                    <a:lumMod val="95000"/>
                  </a:schemeClr>
                </a:solidFill>
                <a:latin typeface="+mn-lt"/>
                <a:ea typeface="+mn-ea"/>
                <a:cs typeface="+mn-ea"/>
                <a:sym typeface="+mn-lt"/>
              </a:rPr>
              <a:t>聊天记录查询</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725860" y="4509120"/>
            <a:ext cx="7761312" cy="1383712"/>
          </a:xfrm>
          <a:prstGeom prst="rect">
            <a:avLst/>
          </a:prstGeom>
        </p:spPr>
        <p:txBody>
          <a:bodyPr wrap="square">
            <a:spAutoFit/>
          </a:bodyPr>
          <a:lstStyle/>
          <a:p>
            <a:pPr>
              <a:lnSpc>
                <a:spcPct val="120000"/>
              </a:lnSpc>
            </a:pPr>
            <a:r>
              <a:rPr lang="zh-CN" altLang="zh-CN" sz="2400" dirty="0" smtClean="0">
                <a:solidFill>
                  <a:schemeClr val="bg1">
                    <a:lumMod val="95000"/>
                  </a:schemeClr>
                </a:solidFill>
                <a:cs typeface="+mn-ea"/>
                <a:sym typeface="+mn-lt"/>
              </a:rPr>
              <a:t>聊天记录</a:t>
            </a:r>
            <a:r>
              <a:rPr lang="zh-CN" altLang="en-US" sz="2400" dirty="0" smtClean="0">
                <a:solidFill>
                  <a:schemeClr val="bg1">
                    <a:lumMod val="95000"/>
                  </a:schemeClr>
                </a:solidFill>
                <a:cs typeface="+mn-ea"/>
                <a:sym typeface="+mn-lt"/>
              </a:rPr>
              <a:t>实时</a:t>
            </a:r>
            <a:r>
              <a:rPr lang="zh-CN" altLang="zh-CN" sz="2400" dirty="0" smtClean="0">
                <a:solidFill>
                  <a:schemeClr val="bg1">
                    <a:lumMod val="95000"/>
                  </a:schemeClr>
                </a:solidFill>
                <a:cs typeface="+mn-ea"/>
                <a:sym typeface="+mn-lt"/>
              </a:rPr>
              <a:t>查询</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聊天窗口右下角点击“消息记录”按钮，即可查询与该好友的聊天记录。</a:t>
            </a:r>
            <a:endParaRPr lang="zh-CN" altLang="zh-CN" sz="2400" dirty="0">
              <a:solidFill>
                <a:schemeClr val="bg1">
                  <a:lumMod val="95000"/>
                </a:schemeClr>
              </a:solidFill>
              <a:cs typeface="+mn-ea"/>
              <a:sym typeface="+mn-lt"/>
            </a:endParaRPr>
          </a:p>
        </p:txBody>
      </p:sp>
      <p:pic>
        <p:nvPicPr>
          <p:cNvPr id="8" name="Picture 2" descr="C:\Users\Administrator\Desktop\QQ图片20160324141116.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555776" y="1509923"/>
            <a:ext cx="4386690" cy="2880000"/>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Users\Administrator\Desktop\QQ图片20160324141116.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2995" y="776649"/>
            <a:ext cx="8225043" cy="54000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6626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arn(inVertical)">
                                      <p:cBhvr>
                                        <p:cTn id="10" dur="500"/>
                                        <p:tgtEl>
                                          <p:spTgt spid="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9"/>
                                        </p:tgtEl>
                                      </p:cBhvr>
                                    </p:animEffect>
                                    <p:set>
                                      <p:cBhvr>
                                        <p:cTn id="20" dur="1" fill="hold">
                                          <p:stCondLst>
                                            <p:cond delay="499"/>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zh-CN" b="1" dirty="0">
                <a:solidFill>
                  <a:schemeClr val="bg1">
                    <a:lumMod val="95000"/>
                  </a:schemeClr>
                </a:solidFill>
                <a:latin typeface="+mn-lt"/>
                <a:ea typeface="+mn-ea"/>
                <a:cs typeface="+mn-ea"/>
                <a:sym typeface="+mn-lt"/>
              </a:rPr>
              <a:t>聊天记录查询</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725860" y="4725144"/>
            <a:ext cx="7761312" cy="1383712"/>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按好友分类和接待客服查询</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选择好友分类和接待客服名称，即可查询对应分组的好友聊天记录。</a:t>
            </a:r>
            <a:endParaRPr lang="zh-CN" altLang="zh-CN" sz="2400" dirty="0">
              <a:solidFill>
                <a:schemeClr val="bg1">
                  <a:lumMod val="95000"/>
                </a:schemeClr>
              </a:solidFill>
              <a:cs typeface="+mn-ea"/>
              <a:sym typeface="+mn-lt"/>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91966" y="1700808"/>
            <a:ext cx="8373023" cy="25202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descr="C:\Users\Administrator\Desktop\未标题-1.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l="-266"/>
          <a:stretch/>
        </p:blipFill>
        <p:spPr bwMode="auto">
          <a:xfrm>
            <a:off x="207208" y="188640"/>
            <a:ext cx="8613264" cy="6461426"/>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9855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1027"/>
                                        </p:tgtEl>
                                        <p:attrNameLst>
                                          <p:attrName>style.visibility</p:attrName>
                                        </p:attrNameLst>
                                      </p:cBhvr>
                                      <p:to>
                                        <p:strVal val="visible"/>
                                      </p:to>
                                    </p:set>
                                    <p:animEffect transition="in" filter="barn(inVertical)">
                                      <p:cBhvr>
                                        <p:cTn id="10" dur="500"/>
                                        <p:tgtEl>
                                          <p:spTgt spid="10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029"/>
                                        </p:tgtEl>
                                        <p:attrNameLst>
                                          <p:attrName>style.visibility</p:attrName>
                                        </p:attrNameLst>
                                      </p:cBhvr>
                                      <p:to>
                                        <p:strVal val="visible"/>
                                      </p:to>
                                    </p:set>
                                    <p:animEffect transition="in" filter="fade">
                                      <p:cBhvr>
                                        <p:cTn id="15" dur="500"/>
                                        <p:tgtEl>
                                          <p:spTgt spid="1029"/>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xit" presetSubtype="0" fill="hold" nodeType="clickEffect">
                                  <p:stCondLst>
                                    <p:cond delay="0"/>
                                  </p:stCondLst>
                                  <p:childTnLst>
                                    <p:animEffect transition="out" filter="fade">
                                      <p:cBhvr>
                                        <p:cTn id="19" dur="500"/>
                                        <p:tgtEl>
                                          <p:spTgt spid="1029"/>
                                        </p:tgtEl>
                                      </p:cBhvr>
                                    </p:animEffect>
                                    <p:set>
                                      <p:cBhvr>
                                        <p:cTn id="20" dur="1" fill="hold">
                                          <p:stCondLst>
                                            <p:cond delay="499"/>
                                          </p:stCondLst>
                                        </p:cTn>
                                        <p:tgtEl>
                                          <p:spTgt spid="102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zh-CN" b="1" dirty="0">
                <a:solidFill>
                  <a:schemeClr val="bg1">
                    <a:lumMod val="95000"/>
                  </a:schemeClr>
                </a:solidFill>
                <a:latin typeface="+mn-lt"/>
                <a:ea typeface="+mn-ea"/>
                <a:cs typeface="+mn-ea"/>
                <a:sym typeface="+mn-lt"/>
              </a:rPr>
              <a:t>聊天记录查询</a:t>
            </a:r>
            <a:endParaRPr lang="zh-CN" altLang="en-US" b="1" dirty="0">
              <a:solidFill>
                <a:schemeClr val="bg1">
                  <a:lumMod val="95000"/>
                </a:schemeClr>
              </a:solidFill>
              <a:latin typeface="+mn-lt"/>
              <a:ea typeface="+mn-ea"/>
              <a:cs typeface="+mn-ea"/>
              <a:sym typeface="+mn-lt"/>
            </a:endParaRPr>
          </a:p>
        </p:txBody>
      </p:sp>
      <p:pic>
        <p:nvPicPr>
          <p:cNvPr id="819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419872" y="1571650"/>
            <a:ext cx="5067300" cy="253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725860" y="4509120"/>
            <a:ext cx="7761312" cy="1383712"/>
          </a:xfrm>
          <a:prstGeom prst="rect">
            <a:avLst/>
          </a:prstGeom>
        </p:spPr>
        <p:txBody>
          <a:bodyPr wrap="square">
            <a:spAutoFit/>
          </a:bodyPr>
          <a:lstStyle/>
          <a:p>
            <a:pPr>
              <a:lnSpc>
                <a:spcPct val="120000"/>
              </a:lnSpc>
            </a:pPr>
            <a:r>
              <a:rPr lang="zh-CN" altLang="en-US" sz="2400" dirty="0">
                <a:solidFill>
                  <a:schemeClr val="bg1">
                    <a:lumMod val="95000"/>
                  </a:schemeClr>
                </a:solidFill>
                <a:cs typeface="+mn-ea"/>
                <a:sym typeface="+mn-lt"/>
              </a:rPr>
              <a:t>时间段</a:t>
            </a:r>
            <a:r>
              <a:rPr lang="zh-CN" altLang="zh-CN" sz="2400" dirty="0" smtClean="0">
                <a:solidFill>
                  <a:schemeClr val="bg1">
                    <a:lumMod val="95000"/>
                  </a:schemeClr>
                </a:solidFill>
                <a:cs typeface="+mn-ea"/>
                <a:sym typeface="+mn-lt"/>
              </a:rPr>
              <a:t>聊天</a:t>
            </a:r>
            <a:r>
              <a:rPr lang="zh-CN" altLang="zh-CN" sz="2400" dirty="0">
                <a:solidFill>
                  <a:schemeClr val="bg1">
                    <a:lumMod val="95000"/>
                  </a:schemeClr>
                </a:solidFill>
                <a:cs typeface="+mn-ea"/>
                <a:sym typeface="+mn-lt"/>
              </a:rPr>
              <a:t>记录</a:t>
            </a:r>
            <a:r>
              <a:rPr lang="zh-CN" altLang="zh-CN" sz="2400" dirty="0" smtClean="0">
                <a:solidFill>
                  <a:schemeClr val="bg1">
                    <a:lumMod val="95000"/>
                  </a:schemeClr>
                </a:solidFill>
                <a:cs typeface="+mn-ea"/>
                <a:sym typeface="+mn-lt"/>
              </a:rPr>
              <a:t>查询</a:t>
            </a:r>
            <a:endParaRPr lang="en-US" altLang="zh-CN" sz="2400" dirty="0" smtClean="0">
              <a:solidFill>
                <a:schemeClr val="bg1">
                  <a:lumMod val="95000"/>
                </a:schemeClr>
              </a:solidFill>
              <a:cs typeface="+mn-ea"/>
              <a:sym typeface="+mn-lt"/>
            </a:endParaRPr>
          </a:p>
          <a:p>
            <a:pPr>
              <a:lnSpc>
                <a:spcPct val="120000"/>
              </a:lnSpc>
            </a:pPr>
            <a:r>
              <a:rPr lang="zh-CN" altLang="zh-CN" sz="2400" dirty="0" smtClean="0">
                <a:solidFill>
                  <a:schemeClr val="bg1">
                    <a:lumMod val="95000"/>
                  </a:schemeClr>
                </a:solidFill>
                <a:cs typeface="+mn-ea"/>
                <a:sym typeface="+mn-lt"/>
              </a:rPr>
              <a:t>点击</a:t>
            </a:r>
            <a:r>
              <a:rPr lang="zh-CN" altLang="zh-CN" sz="2400" dirty="0">
                <a:solidFill>
                  <a:schemeClr val="bg1">
                    <a:lumMod val="95000"/>
                  </a:schemeClr>
                </a:solidFill>
                <a:cs typeface="+mn-ea"/>
                <a:sym typeface="+mn-lt"/>
              </a:rPr>
              <a:t>右上角消息管理，弹出消息管理窗口，自定义查询时间区间，点击“刷新”按钮完成所有消息记录查询。</a:t>
            </a:r>
          </a:p>
        </p:txBody>
      </p:sp>
      <p:pic>
        <p:nvPicPr>
          <p:cNvPr id="819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25860" y="1571650"/>
            <a:ext cx="3086100" cy="2514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6426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fade">
                                      <p:cBhvr>
                                        <p:cTn id="7" dur="500"/>
                                        <p:tgtEl>
                                          <p:spTgt spid="819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8195"/>
                                        </p:tgtEl>
                                        <p:attrNameLst>
                                          <p:attrName>style.visibility</p:attrName>
                                        </p:attrNameLst>
                                      </p:cBhvr>
                                      <p:to>
                                        <p:strVal val="visible"/>
                                      </p:to>
                                    </p:set>
                                    <p:animEffect transition="in" filter="fade">
                                      <p:cBhvr>
                                        <p:cTn id="11" dur="500"/>
                                        <p:tgtEl>
                                          <p:spTgt spid="8195"/>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197768"/>
            <a:ext cx="8229600" cy="1143000"/>
          </a:xfrm>
        </p:spPr>
        <p:txBody>
          <a:bodyPr>
            <a:normAutofit/>
          </a:bodyPr>
          <a:lstStyle/>
          <a:p>
            <a:pPr>
              <a:lnSpc>
                <a:spcPct val="120000"/>
              </a:lnSpc>
            </a:pPr>
            <a:r>
              <a:rPr lang="zh-CN" altLang="en-US" b="1" dirty="0" smtClean="0">
                <a:solidFill>
                  <a:schemeClr val="bg1">
                    <a:lumMod val="95000"/>
                  </a:schemeClr>
                </a:solidFill>
                <a:latin typeface="+mn-lt"/>
                <a:ea typeface="+mn-ea"/>
                <a:cs typeface="+mn-ea"/>
                <a:sym typeface="+mn-lt"/>
              </a:rPr>
              <a:t>群发助手</a:t>
            </a:r>
            <a:endParaRPr lang="zh-CN" altLang="en-US" b="1" dirty="0">
              <a:solidFill>
                <a:schemeClr val="bg1">
                  <a:lumMod val="95000"/>
                </a:schemeClr>
              </a:solidFill>
              <a:latin typeface="+mn-lt"/>
              <a:ea typeface="+mn-ea"/>
              <a:cs typeface="+mn-ea"/>
              <a:sym typeface="+mn-lt"/>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51976" y="1268760"/>
            <a:ext cx="4320480" cy="8074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598598" y="5556360"/>
            <a:ext cx="5827236" cy="429861"/>
          </a:xfrm>
          <a:prstGeom prst="rect">
            <a:avLst/>
          </a:prstGeom>
          <a:noFill/>
        </p:spPr>
        <p:txBody>
          <a:bodyPr wrap="none" rtlCol="0">
            <a:spAutoFit/>
          </a:bodyPr>
          <a:lstStyle/>
          <a:p>
            <a:pPr>
              <a:lnSpc>
                <a:spcPct val="120000"/>
              </a:lnSpc>
            </a:pPr>
            <a:r>
              <a:rPr lang="zh-CN" altLang="en-US" sz="2000" dirty="0" smtClean="0">
                <a:solidFill>
                  <a:schemeClr val="bg1"/>
                </a:solidFill>
                <a:cs typeface="+mn-ea"/>
                <a:sym typeface="+mn-lt"/>
              </a:rPr>
              <a:t>点击右上角“群发助手”，弹出“群发助手”页。</a:t>
            </a:r>
            <a:endParaRPr lang="zh-CN" altLang="en-US" sz="2000" dirty="0">
              <a:solidFill>
                <a:schemeClr val="bg1"/>
              </a:solidFill>
              <a:cs typeface="+mn-ea"/>
              <a:sym typeface="+mn-lt"/>
            </a:endParaRPr>
          </a:p>
        </p:txBody>
      </p:sp>
      <p:pic>
        <p:nvPicPr>
          <p:cNvPr id="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7504" y="2076194"/>
            <a:ext cx="8964488" cy="340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95916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barn(inVertical)">
                                      <p:cBhvr>
                                        <p:cTn id="7" dur="500"/>
                                        <p:tgtEl>
                                          <p:spTgt spid="6146"/>
                                        </p:tgtEl>
                                      </p:cBhvr>
                                    </p:animEffect>
                                  </p:childTnLst>
                                </p:cTn>
                              </p:par>
                            </p:childTnLst>
                          </p:cTn>
                        </p:par>
                        <p:par>
                          <p:cTn id="8" fill="hold">
                            <p:stCondLst>
                              <p:cond delay="500"/>
                            </p:stCondLst>
                            <p:childTnLst>
                              <p:par>
                                <p:cTn id="9" presetID="16" presetClass="entr" presetSubtype="21"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arn(inVertical)">
                                      <p:cBhvr>
                                        <p:cTn id="11" dur="500"/>
                                        <p:tgtEl>
                                          <p:spTgt spid="5"/>
                                        </p:tgtEl>
                                      </p:cBhvr>
                                    </p:animEffect>
                                  </p:childTnLst>
                                </p:cTn>
                              </p:par>
                            </p:childTnLst>
                          </p:cTn>
                        </p:par>
                        <p:par>
                          <p:cTn id="12" fill="hold">
                            <p:stCondLst>
                              <p:cond delay="1000"/>
                            </p:stCondLst>
                            <p:childTnLst>
                              <p:par>
                                <p:cTn id="13" presetID="16" presetClass="entr" presetSubtype="21"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197768"/>
            <a:ext cx="8229600" cy="1143000"/>
          </a:xfrm>
        </p:spPr>
        <p:txBody>
          <a:bodyPr>
            <a:normAutofit/>
          </a:bodyPr>
          <a:lstStyle/>
          <a:p>
            <a:pPr>
              <a:lnSpc>
                <a:spcPct val="120000"/>
              </a:lnSpc>
            </a:pPr>
            <a:r>
              <a:rPr lang="zh-CN" altLang="en-US" b="1" dirty="0" smtClean="0">
                <a:solidFill>
                  <a:schemeClr val="bg1">
                    <a:lumMod val="95000"/>
                  </a:schemeClr>
                </a:solidFill>
                <a:latin typeface="+mn-lt"/>
                <a:ea typeface="+mn-ea"/>
                <a:cs typeface="+mn-ea"/>
                <a:sym typeface="+mn-lt"/>
              </a:rPr>
              <a:t>群发助手</a:t>
            </a:r>
            <a:endParaRPr lang="zh-CN" altLang="en-US" b="1" dirty="0">
              <a:solidFill>
                <a:schemeClr val="bg1">
                  <a:lumMod val="95000"/>
                </a:schemeClr>
              </a:solidFill>
              <a:latin typeface="+mn-lt"/>
              <a:ea typeface="+mn-ea"/>
              <a:cs typeface="+mn-ea"/>
              <a:sym typeface="+mn-lt"/>
            </a:endParaRPr>
          </a:p>
        </p:txBody>
      </p:sp>
      <p:sp>
        <p:nvSpPr>
          <p:cNvPr id="5" name="TextBox 4"/>
          <p:cNvSpPr txBox="1"/>
          <p:nvPr/>
        </p:nvSpPr>
        <p:spPr>
          <a:xfrm>
            <a:off x="109072" y="4861609"/>
            <a:ext cx="2163335" cy="1168525"/>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①：新建群发</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点击后可新建群发消息</a:t>
            </a:r>
            <a:endParaRPr lang="en-US" altLang="zh-CN" sz="2000" dirty="0" smtClean="0">
              <a:solidFill>
                <a:schemeClr val="bg1"/>
              </a:solidFill>
              <a:cs typeface="+mn-ea"/>
              <a:sym typeface="+mn-lt"/>
            </a:endParaRPr>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72008" y="1196752"/>
            <a:ext cx="8964488" cy="340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2249293" y="4755138"/>
            <a:ext cx="2250699" cy="1907189"/>
          </a:xfrm>
          <a:prstGeom prst="rect">
            <a:avLst/>
          </a:prstGeom>
          <a:noFill/>
        </p:spPr>
        <p:txBody>
          <a:bodyPr wrap="square" rtlCol="0">
            <a:spAutoFit/>
          </a:bodyPr>
          <a:lstStyle/>
          <a:p>
            <a:pPr>
              <a:lnSpc>
                <a:spcPct val="120000"/>
              </a:lnSpc>
            </a:pPr>
            <a:r>
              <a:rPr lang="zh-CN" altLang="en-US" sz="2000" dirty="0">
                <a:solidFill>
                  <a:schemeClr val="bg1"/>
                </a:solidFill>
                <a:cs typeface="+mn-ea"/>
                <a:sym typeface="+mn-lt"/>
              </a:rPr>
              <a:t>②</a:t>
            </a:r>
            <a:r>
              <a:rPr lang="zh-CN" altLang="en-US" sz="2000" dirty="0" smtClean="0">
                <a:solidFill>
                  <a:schemeClr val="bg1"/>
                </a:solidFill>
                <a:cs typeface="+mn-ea"/>
                <a:sym typeface="+mn-lt"/>
              </a:rPr>
              <a:t>：群发历史列表</a:t>
            </a:r>
            <a:endParaRPr lang="en-US" altLang="zh-CN" sz="2000" dirty="0" smtClean="0">
              <a:solidFill>
                <a:schemeClr val="bg1"/>
              </a:solidFill>
              <a:cs typeface="+mn-ea"/>
              <a:sym typeface="+mn-lt"/>
            </a:endParaRPr>
          </a:p>
          <a:p>
            <a:pPr algn="ctr">
              <a:lnSpc>
                <a:spcPct val="120000"/>
              </a:lnSpc>
            </a:pPr>
            <a:r>
              <a:rPr lang="zh-CN" altLang="en-US" sz="2000" dirty="0" smtClean="0">
                <a:solidFill>
                  <a:schemeClr val="bg1"/>
                </a:solidFill>
                <a:cs typeface="+mn-ea"/>
                <a:sym typeface="+mn-lt"/>
              </a:rPr>
              <a:t>逐条显示群发历史，包括群发时间、客服名称、微信号、收件人</a:t>
            </a:r>
            <a:endParaRPr lang="en-US" altLang="zh-CN" sz="2000" dirty="0" smtClean="0">
              <a:solidFill>
                <a:schemeClr val="bg1"/>
              </a:solidFill>
              <a:cs typeface="+mn-ea"/>
              <a:sym typeface="+mn-lt"/>
            </a:endParaRPr>
          </a:p>
        </p:txBody>
      </p:sp>
      <p:sp>
        <p:nvSpPr>
          <p:cNvPr id="9" name="TextBox 8"/>
          <p:cNvSpPr txBox="1"/>
          <p:nvPr/>
        </p:nvSpPr>
        <p:spPr>
          <a:xfrm>
            <a:off x="4734468" y="4762777"/>
            <a:ext cx="2070483" cy="1168525"/>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③：详细收件人显示所选群发项目的收件人</a:t>
            </a:r>
            <a:endParaRPr lang="en-US" altLang="zh-CN" sz="2000" dirty="0" smtClean="0">
              <a:solidFill>
                <a:schemeClr val="bg1"/>
              </a:solidFill>
              <a:cs typeface="+mn-ea"/>
              <a:sym typeface="+mn-lt"/>
            </a:endParaRPr>
          </a:p>
        </p:txBody>
      </p:sp>
      <p:sp>
        <p:nvSpPr>
          <p:cNvPr id="10" name="TextBox 9"/>
          <p:cNvSpPr txBox="1"/>
          <p:nvPr/>
        </p:nvSpPr>
        <p:spPr>
          <a:xfrm>
            <a:off x="6804248" y="4725144"/>
            <a:ext cx="2070483" cy="1168525"/>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④：消息内容</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显示所选群发项目的消息内容</a:t>
            </a:r>
            <a:endParaRPr lang="en-US" altLang="zh-CN" sz="2000" dirty="0" smtClean="0">
              <a:solidFill>
                <a:schemeClr val="bg1"/>
              </a:solidFill>
              <a:cs typeface="+mn-ea"/>
              <a:sym typeface="+mn-lt"/>
            </a:endParaRPr>
          </a:p>
        </p:txBody>
      </p:sp>
      <p:pic>
        <p:nvPicPr>
          <p:cNvPr id="11"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41198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7170"/>
                                        </p:tgtEl>
                                        <p:attrNameLst>
                                          <p:attrName>style.visibility</p:attrName>
                                        </p:attrNameLst>
                                      </p:cBhvr>
                                      <p:to>
                                        <p:strVal val="visible"/>
                                      </p:to>
                                    </p:set>
                                    <p:animEffect transition="in" filter="barn(inVertical)">
                                      <p:cBhvr>
                                        <p:cTn id="11" dur="500"/>
                                        <p:tgtEl>
                                          <p:spTgt spid="7170"/>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barn(inVertical)">
                                      <p:cBhvr>
                                        <p:cTn id="15" dur="500"/>
                                        <p:tgtEl>
                                          <p:spTgt spid="8"/>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barn(inVertical)">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9"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427900" y="1475662"/>
            <a:ext cx="2592287" cy="396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5601" y="1475662"/>
            <a:ext cx="3152299" cy="3969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标题 1"/>
          <p:cNvSpPr>
            <a:spLocks noGrp="1"/>
          </p:cNvSpPr>
          <p:nvPr>
            <p:ph type="title"/>
          </p:nvPr>
        </p:nvSpPr>
        <p:spPr>
          <a:xfrm>
            <a:off x="457200" y="197768"/>
            <a:ext cx="8229600" cy="1143000"/>
          </a:xfrm>
        </p:spPr>
        <p:txBody>
          <a:bodyPr>
            <a:normAutofit/>
          </a:bodyPr>
          <a:lstStyle/>
          <a:p>
            <a:pPr>
              <a:lnSpc>
                <a:spcPct val="120000"/>
              </a:lnSpc>
            </a:pPr>
            <a:r>
              <a:rPr lang="zh-CN" altLang="en-US" b="1" dirty="0" smtClean="0">
                <a:solidFill>
                  <a:schemeClr val="bg1">
                    <a:lumMod val="95000"/>
                  </a:schemeClr>
                </a:solidFill>
                <a:latin typeface="+mn-lt"/>
                <a:ea typeface="+mn-ea"/>
                <a:cs typeface="+mn-ea"/>
                <a:sym typeface="+mn-lt"/>
              </a:rPr>
              <a:t>群发助手</a:t>
            </a:r>
            <a:endParaRPr lang="zh-CN" altLang="en-US" b="1" dirty="0">
              <a:solidFill>
                <a:schemeClr val="bg1">
                  <a:lumMod val="95000"/>
                </a:schemeClr>
              </a:solidFill>
              <a:latin typeface="+mn-lt"/>
              <a:ea typeface="+mn-ea"/>
              <a:cs typeface="+mn-ea"/>
              <a:sym typeface="+mn-lt"/>
            </a:endParaRPr>
          </a:p>
        </p:txBody>
      </p:sp>
      <p:sp>
        <p:nvSpPr>
          <p:cNvPr id="4" name="TextBox 3"/>
          <p:cNvSpPr txBox="1"/>
          <p:nvPr/>
        </p:nvSpPr>
        <p:spPr>
          <a:xfrm>
            <a:off x="6164203" y="1475662"/>
            <a:ext cx="2584261" cy="1168525"/>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①：选择微信号</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点击下拉列表选择群发使用的微信号</a:t>
            </a:r>
            <a:endParaRPr lang="zh-CN" altLang="en-US" sz="2000" dirty="0">
              <a:solidFill>
                <a:schemeClr val="bg1"/>
              </a:solidFill>
              <a:cs typeface="+mn-ea"/>
              <a:sym typeface="+mn-lt"/>
            </a:endParaRPr>
          </a:p>
        </p:txBody>
      </p:sp>
      <p:sp>
        <p:nvSpPr>
          <p:cNvPr id="8" name="TextBox 7"/>
          <p:cNvSpPr txBox="1"/>
          <p:nvPr/>
        </p:nvSpPr>
        <p:spPr>
          <a:xfrm>
            <a:off x="6164203" y="2570128"/>
            <a:ext cx="2584261" cy="2276521"/>
          </a:xfrm>
          <a:prstGeom prst="rect">
            <a:avLst/>
          </a:prstGeom>
          <a:noFill/>
        </p:spPr>
        <p:txBody>
          <a:bodyPr wrap="square" rtlCol="0">
            <a:spAutoFit/>
          </a:bodyPr>
          <a:lstStyle/>
          <a:p>
            <a:pPr>
              <a:lnSpc>
                <a:spcPct val="120000"/>
              </a:lnSpc>
            </a:pPr>
            <a:r>
              <a:rPr lang="zh-CN" altLang="en-US" sz="2000" dirty="0">
                <a:solidFill>
                  <a:schemeClr val="bg1"/>
                </a:solidFill>
                <a:cs typeface="+mn-ea"/>
                <a:sym typeface="+mn-lt"/>
              </a:rPr>
              <a:t>②</a:t>
            </a:r>
            <a:r>
              <a:rPr lang="zh-CN" altLang="en-US" sz="2000" dirty="0" smtClean="0">
                <a:solidFill>
                  <a:schemeClr val="bg1"/>
                </a:solidFill>
                <a:cs typeface="+mn-ea"/>
                <a:sym typeface="+mn-lt"/>
              </a:rPr>
              <a:t>：选择收信人</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点击选择收信人，可以在好友列表中勾选收信人，也可右键点击分组列表选择该分组所有好友。</a:t>
            </a:r>
            <a:endParaRPr lang="zh-CN" altLang="en-US" sz="2000" dirty="0">
              <a:solidFill>
                <a:schemeClr val="bg1"/>
              </a:solidFill>
              <a:cs typeface="+mn-ea"/>
              <a:sym typeface="+mn-lt"/>
            </a:endParaRPr>
          </a:p>
        </p:txBody>
      </p:sp>
      <p:sp>
        <p:nvSpPr>
          <p:cNvPr id="5" name="TextBox 4"/>
          <p:cNvSpPr txBox="1"/>
          <p:nvPr/>
        </p:nvSpPr>
        <p:spPr>
          <a:xfrm>
            <a:off x="6164203" y="4501569"/>
            <a:ext cx="2584261" cy="1168525"/>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③：消息内容</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消息内容框中输入群发内容。</a:t>
            </a:r>
            <a:endParaRPr lang="en-US" altLang="zh-CN" sz="2000" dirty="0" smtClean="0">
              <a:solidFill>
                <a:schemeClr val="bg1"/>
              </a:solidFill>
              <a:cs typeface="+mn-ea"/>
              <a:sym typeface="+mn-lt"/>
            </a:endParaRPr>
          </a:p>
        </p:txBody>
      </p:sp>
      <p:sp>
        <p:nvSpPr>
          <p:cNvPr id="7" name="TextBox 6"/>
          <p:cNvSpPr txBox="1"/>
          <p:nvPr/>
        </p:nvSpPr>
        <p:spPr>
          <a:xfrm>
            <a:off x="2555776" y="5719500"/>
            <a:ext cx="3775393" cy="429861"/>
          </a:xfrm>
          <a:prstGeom prst="rect">
            <a:avLst/>
          </a:prstGeom>
          <a:noFill/>
        </p:spPr>
        <p:txBody>
          <a:bodyPr wrap="none" rtlCol="0">
            <a:spAutoFit/>
          </a:bodyPr>
          <a:lstStyle/>
          <a:p>
            <a:pPr>
              <a:lnSpc>
                <a:spcPct val="120000"/>
              </a:lnSpc>
            </a:pPr>
            <a:r>
              <a:rPr lang="zh-CN" altLang="en-US" sz="2000" dirty="0" smtClean="0">
                <a:solidFill>
                  <a:schemeClr val="bg1"/>
                </a:solidFill>
                <a:cs typeface="+mn-ea"/>
                <a:sym typeface="+mn-lt"/>
              </a:rPr>
              <a:t>完成①②③点击发送，完成群发</a:t>
            </a:r>
            <a:endParaRPr lang="zh-CN" altLang="en-US" sz="2000" dirty="0">
              <a:solidFill>
                <a:schemeClr val="bg1"/>
              </a:solidFill>
              <a:cs typeface="+mn-ea"/>
              <a:sym typeface="+mn-lt"/>
            </a:endParaRPr>
          </a:p>
        </p:txBody>
      </p:sp>
      <p:pic>
        <p:nvPicPr>
          <p:cNvPr id="10"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3485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8194"/>
                                        </p:tgtEl>
                                        <p:attrNameLst>
                                          <p:attrName>style.visibility</p:attrName>
                                        </p:attrNameLst>
                                      </p:cBhvr>
                                      <p:to>
                                        <p:strVal val="visible"/>
                                      </p:to>
                                    </p:set>
                                    <p:animEffect transition="in" filter="barn(inVertical)">
                                      <p:cBhvr>
                                        <p:cTn id="7" dur="500"/>
                                        <p:tgtEl>
                                          <p:spTgt spid="819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8195"/>
                                        </p:tgtEl>
                                        <p:attrNameLst>
                                          <p:attrName>style.visibility</p:attrName>
                                        </p:attrNameLst>
                                      </p:cBhvr>
                                      <p:to>
                                        <p:strVal val="visible"/>
                                      </p:to>
                                    </p:set>
                                    <p:animEffect transition="in" filter="barn(inVertical)">
                                      <p:cBhvr>
                                        <p:cTn id="11" dur="500"/>
                                        <p:tgtEl>
                                          <p:spTgt spid="8195"/>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arn(inVertical)">
                                      <p:cBhvr>
                                        <p:cTn id="15" dur="500"/>
                                        <p:tgtEl>
                                          <p:spTgt spid="4"/>
                                        </p:tgtEl>
                                      </p:cBhvr>
                                    </p:animEffect>
                                  </p:childTnLst>
                                </p:cTn>
                              </p:par>
                            </p:childTnLst>
                          </p:cTn>
                        </p:par>
                        <p:par>
                          <p:cTn id="16" fill="hold">
                            <p:stCondLst>
                              <p:cond delay="1500"/>
                            </p:stCondLst>
                            <p:childTnLst>
                              <p:par>
                                <p:cTn id="17" presetID="16" presetClass="entr" presetSubtype="21" fill="hold" grpId="0" nodeType="after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par>
                          <p:cTn id="20" fill="hold">
                            <p:stCondLst>
                              <p:cond delay="2000"/>
                            </p:stCondLst>
                            <p:childTnLst>
                              <p:par>
                                <p:cTn id="21" presetID="16" presetClass="entr" presetSubtype="21" fill="hold" grpId="0" nodeType="after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arn(inVertical)">
                                      <p:cBhvr>
                                        <p:cTn id="23" dur="500"/>
                                        <p:tgtEl>
                                          <p:spTgt spid="5"/>
                                        </p:tgtEl>
                                      </p:cBhvr>
                                    </p:animEffect>
                                  </p:childTnLst>
                                </p:cTn>
                              </p:par>
                            </p:childTnLst>
                          </p:cTn>
                        </p:par>
                        <p:par>
                          <p:cTn id="24" fill="hold">
                            <p:stCondLst>
                              <p:cond delay="2500"/>
                            </p:stCondLst>
                            <p:childTnLst>
                              <p:par>
                                <p:cTn id="25" presetID="16" presetClass="entr" presetSubtype="21" fill="hold" grpId="0" nodeType="after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barn(inVertical)">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5" grpId="0"/>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en-US" b="1" dirty="0" smtClean="0">
                <a:solidFill>
                  <a:schemeClr val="bg1">
                    <a:lumMod val="95000"/>
                  </a:schemeClr>
                </a:solidFill>
                <a:latin typeface="+mn-lt"/>
                <a:ea typeface="+mn-ea"/>
                <a:cs typeface="+mn-ea"/>
                <a:sym typeface="+mn-lt"/>
              </a:rPr>
              <a:t>产品介绍</a:t>
            </a:r>
            <a:endParaRPr lang="zh-CN" altLang="en-US" b="1" dirty="0">
              <a:solidFill>
                <a:schemeClr val="bg1">
                  <a:lumMod val="95000"/>
                </a:schemeClr>
              </a:solidFill>
              <a:latin typeface="+mn-lt"/>
              <a:ea typeface="+mn-ea"/>
              <a:cs typeface="+mn-ea"/>
              <a:sym typeface="+mn-lt"/>
            </a:endParaRPr>
          </a:p>
        </p:txBody>
      </p:sp>
      <p:sp>
        <p:nvSpPr>
          <p:cNvPr id="3" name="内容占位符 2"/>
          <p:cNvSpPr>
            <a:spLocks noGrp="1"/>
          </p:cNvSpPr>
          <p:nvPr>
            <p:ph idx="1"/>
          </p:nvPr>
        </p:nvSpPr>
        <p:spPr/>
        <p:txBody>
          <a:bodyPr>
            <a:normAutofit fontScale="62500" lnSpcReduction="20000"/>
          </a:bodyPr>
          <a:lstStyle/>
          <a:p>
            <a:pPr>
              <a:lnSpc>
                <a:spcPct val="140000"/>
              </a:lnSpc>
              <a:spcBef>
                <a:spcPct val="0"/>
              </a:spcBef>
              <a:buNone/>
            </a:pPr>
            <a:r>
              <a:rPr lang="en-US" altLang="zh-CN" dirty="0">
                <a:solidFill>
                  <a:schemeClr val="bg1"/>
                </a:solidFill>
                <a:cs typeface="+mn-ea"/>
                <a:sym typeface="+mn-lt"/>
              </a:rPr>
              <a:t> </a:t>
            </a:r>
            <a:r>
              <a:rPr lang="en-US" altLang="zh-CN" dirty="0" smtClean="0">
                <a:solidFill>
                  <a:schemeClr val="bg1"/>
                </a:solidFill>
                <a:cs typeface="+mn-ea"/>
                <a:sym typeface="+mn-lt"/>
              </a:rPr>
              <a:t>   </a:t>
            </a:r>
            <a:r>
              <a:rPr lang="zh-CN" altLang="zh-CN" dirty="0" smtClean="0">
                <a:solidFill>
                  <a:schemeClr val="bg1"/>
                </a:solidFill>
                <a:cs typeface="+mn-ea"/>
                <a:sym typeface="+mn-lt"/>
              </a:rPr>
              <a:t>为</a:t>
            </a:r>
            <a:r>
              <a:rPr lang="zh-CN" altLang="zh-CN" dirty="0">
                <a:solidFill>
                  <a:schemeClr val="bg1"/>
                </a:solidFill>
                <a:cs typeface="+mn-ea"/>
                <a:sym typeface="+mn-lt"/>
              </a:rPr>
              <a:t>拥有多个微信账号的客服人员使用微信聊天时提供更方便更快捷更安全的服务。基于微信网页版通讯底层协议开发，界面与网页版基本一致，简洁</a:t>
            </a:r>
            <a:r>
              <a:rPr lang="zh-CN" altLang="zh-CN" dirty="0" smtClean="0">
                <a:solidFill>
                  <a:schemeClr val="bg1"/>
                </a:solidFill>
                <a:cs typeface="+mn-ea"/>
                <a:sym typeface="+mn-lt"/>
              </a:rPr>
              <a:t>方便</a:t>
            </a:r>
            <a:r>
              <a:rPr lang="zh-CN" altLang="en-US" dirty="0" smtClean="0">
                <a:solidFill>
                  <a:schemeClr val="bg1"/>
                </a:solidFill>
                <a:cs typeface="+mn-ea"/>
                <a:sym typeface="+mn-lt"/>
              </a:rPr>
              <a:t>。实现</a:t>
            </a:r>
            <a:r>
              <a:rPr lang="zh-CN" altLang="en-US" dirty="0">
                <a:solidFill>
                  <a:schemeClr val="bg1"/>
                </a:solidFill>
                <a:cs typeface="+mn-ea"/>
                <a:sym typeface="+mn-lt"/>
              </a:rPr>
              <a:t>多个微信号对话集成、好友分类管理、客服行为监管、客服报表自动生成等功能。</a:t>
            </a:r>
            <a:br>
              <a:rPr lang="zh-CN" altLang="en-US" dirty="0">
                <a:solidFill>
                  <a:schemeClr val="bg1"/>
                </a:solidFill>
                <a:cs typeface="+mn-ea"/>
                <a:sym typeface="+mn-lt"/>
              </a:rPr>
            </a:br>
            <a:r>
              <a:rPr lang="zh-CN" altLang="en-US" dirty="0">
                <a:solidFill>
                  <a:schemeClr val="bg1"/>
                </a:solidFill>
                <a:cs typeface="+mn-ea"/>
                <a:sym typeface="+mn-lt"/>
              </a:rPr>
              <a:t/>
            </a:r>
            <a:br>
              <a:rPr lang="zh-CN" altLang="en-US" dirty="0">
                <a:solidFill>
                  <a:schemeClr val="bg1"/>
                </a:solidFill>
                <a:cs typeface="+mn-ea"/>
                <a:sym typeface="+mn-lt"/>
              </a:rPr>
            </a:br>
            <a:r>
              <a:rPr lang="zh-CN" altLang="en-US" dirty="0">
                <a:solidFill>
                  <a:schemeClr val="bg1"/>
                </a:solidFill>
                <a:cs typeface="+mn-ea"/>
                <a:sym typeface="+mn-lt"/>
              </a:rPr>
              <a:t>有效提高微信营销的业绩、杜绝客服索取或者骗红包现象，规范客服话术标准防止存在辱骂客户的言行</a:t>
            </a:r>
            <a:r>
              <a:rPr lang="zh-CN" altLang="en-US" dirty="0" smtClean="0">
                <a:solidFill>
                  <a:schemeClr val="bg1"/>
                </a:solidFill>
                <a:cs typeface="+mn-ea"/>
                <a:sym typeface="+mn-lt"/>
              </a:rPr>
              <a:t>。</a:t>
            </a:r>
            <a:endParaRPr lang="en-US" altLang="zh-CN" dirty="0" smtClean="0">
              <a:solidFill>
                <a:schemeClr val="bg1"/>
              </a:solidFill>
              <a:cs typeface="+mn-ea"/>
              <a:sym typeface="+mn-lt"/>
            </a:endParaRPr>
          </a:p>
          <a:p>
            <a:pPr>
              <a:lnSpc>
                <a:spcPct val="140000"/>
              </a:lnSpc>
              <a:spcBef>
                <a:spcPct val="0"/>
              </a:spcBef>
              <a:buNone/>
            </a:pPr>
            <a:r>
              <a:rPr lang="zh-CN" altLang="en-US" dirty="0">
                <a:solidFill>
                  <a:schemeClr val="bg1"/>
                </a:solidFill>
                <a:cs typeface="+mn-ea"/>
                <a:sym typeface="+mn-lt"/>
              </a:rPr>
              <a:t/>
            </a:r>
            <a:br>
              <a:rPr lang="zh-CN" altLang="en-US" dirty="0">
                <a:solidFill>
                  <a:schemeClr val="bg1"/>
                </a:solidFill>
                <a:cs typeface="+mn-ea"/>
                <a:sym typeface="+mn-lt"/>
              </a:rPr>
            </a:br>
            <a:r>
              <a:rPr lang="zh-CN" altLang="en-US" dirty="0">
                <a:solidFill>
                  <a:schemeClr val="bg1"/>
                </a:solidFill>
                <a:cs typeface="+mn-ea"/>
                <a:sym typeface="+mn-lt"/>
              </a:rPr>
              <a:t>新媒体营销在于积累和规范，不要因为某个客服的不当言行导致品牌受损，而这一切米云客服都可以为你解决</a:t>
            </a:r>
            <a:r>
              <a:rPr lang="zh-CN" altLang="en-US" dirty="0" smtClean="0">
                <a:solidFill>
                  <a:schemeClr val="bg1"/>
                </a:solidFill>
                <a:cs typeface="+mn-ea"/>
                <a:sym typeface="+mn-lt"/>
              </a:rPr>
              <a:t>。</a:t>
            </a:r>
            <a:endParaRPr lang="en-US" altLang="zh-CN" dirty="0" smtClean="0">
              <a:solidFill>
                <a:schemeClr val="bg1"/>
              </a:solidFill>
              <a:cs typeface="+mn-ea"/>
              <a:sym typeface="+mn-lt"/>
            </a:endParaRPr>
          </a:p>
          <a:p>
            <a:pPr>
              <a:lnSpc>
                <a:spcPct val="140000"/>
              </a:lnSpc>
              <a:spcBef>
                <a:spcPct val="0"/>
              </a:spcBef>
              <a:buNone/>
            </a:pPr>
            <a:r>
              <a:rPr lang="en-US" altLang="zh-CN" dirty="0" smtClean="0">
                <a:solidFill>
                  <a:schemeClr val="bg1"/>
                </a:solidFill>
                <a:cs typeface="+mn-ea"/>
                <a:sym typeface="+mn-lt"/>
              </a:rPr>
              <a:t>	</a:t>
            </a:r>
          </a:p>
          <a:p>
            <a:pPr>
              <a:lnSpc>
                <a:spcPct val="140000"/>
              </a:lnSpc>
              <a:spcBef>
                <a:spcPct val="0"/>
              </a:spcBef>
              <a:buNone/>
            </a:pPr>
            <a:r>
              <a:rPr lang="en-US" altLang="zh-CN" dirty="0">
                <a:solidFill>
                  <a:schemeClr val="bg1"/>
                </a:solidFill>
                <a:cs typeface="+mn-ea"/>
                <a:sym typeface="+mn-lt"/>
              </a:rPr>
              <a:t>	</a:t>
            </a:r>
            <a:r>
              <a:rPr lang="zh-CN" altLang="zh-CN" dirty="0" smtClean="0">
                <a:solidFill>
                  <a:schemeClr val="bg1"/>
                </a:solidFill>
                <a:cs typeface="+mn-ea"/>
                <a:sym typeface="+mn-lt"/>
              </a:rPr>
              <a:t>使用</a:t>
            </a:r>
            <a:r>
              <a:rPr lang="zh-CN" altLang="zh-CN" dirty="0">
                <a:solidFill>
                  <a:schemeClr val="bg1"/>
                </a:solidFill>
                <a:cs typeface="+mn-ea"/>
                <a:sym typeface="+mn-lt"/>
              </a:rPr>
              <a:t>米云客服，让沟通更效率。</a:t>
            </a:r>
            <a:endParaRPr lang="en-US" altLang="zh-CN" dirty="0">
              <a:solidFill>
                <a:schemeClr val="bg1"/>
              </a:solidFill>
              <a:cs typeface="+mn-ea"/>
              <a:sym typeface="+mn-lt"/>
            </a:endParaRPr>
          </a:p>
          <a:p>
            <a:pPr>
              <a:lnSpc>
                <a:spcPct val="140000"/>
              </a:lnSpc>
              <a:spcBef>
                <a:spcPct val="0"/>
              </a:spcBef>
              <a:buNone/>
            </a:pPr>
            <a:endParaRPr lang="zh-CN" altLang="zh-CN" dirty="0">
              <a:solidFill>
                <a:schemeClr val="bg1"/>
              </a:solidFill>
              <a:cs typeface="+mn-ea"/>
              <a:sym typeface="+mn-lt"/>
            </a:endParaRPr>
          </a:p>
        </p:txBody>
      </p:sp>
      <p:pic>
        <p:nvPicPr>
          <p:cNvPr id="4098"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62314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zh-CN" altLang="en-US" b="1" dirty="0" smtClean="0">
                <a:solidFill>
                  <a:schemeClr val="bg1">
                    <a:lumMod val="95000"/>
                  </a:schemeClr>
                </a:solidFill>
                <a:latin typeface="+mn-lt"/>
                <a:ea typeface="+mn-ea"/>
                <a:cs typeface="+mn-ea"/>
                <a:sym typeface="+mn-lt"/>
              </a:rPr>
              <a:t>客服统计分析</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810873" y="3501008"/>
            <a:ext cx="7239144" cy="2713307"/>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统计分析</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点击右上角“统计分析”按钮，进入统计分析界面。</a:t>
            </a:r>
            <a:r>
              <a:rPr lang="zh-CN" altLang="en-US" sz="2400" dirty="0" smtClean="0">
                <a:solidFill>
                  <a:srgbClr val="FF0000"/>
                </a:solidFill>
                <a:cs typeface="+mn-ea"/>
                <a:sym typeface="+mn-lt"/>
              </a:rPr>
              <a:t>注：统计分析需要管理员在设置中开设权限。</a:t>
            </a:r>
            <a:endParaRPr lang="en-US" altLang="zh-CN" sz="2400" dirty="0" smtClean="0">
              <a:solidFill>
                <a:srgbClr val="FF0000"/>
              </a:solidFill>
              <a:cs typeface="+mn-ea"/>
              <a:sym typeface="+mn-lt"/>
            </a:endParaRPr>
          </a:p>
          <a:p>
            <a:pPr>
              <a:lnSpc>
                <a:spcPct val="120000"/>
              </a:lnSpc>
            </a:pPr>
            <a:r>
              <a:rPr lang="zh-CN" altLang="en-US" sz="2400" dirty="0" smtClean="0">
                <a:solidFill>
                  <a:schemeClr val="bg1">
                    <a:lumMod val="95000"/>
                  </a:schemeClr>
                </a:solidFill>
                <a:cs typeface="+mn-ea"/>
                <a:sym typeface="+mn-lt"/>
              </a:rPr>
              <a:t>统计概况</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可以查看近</a:t>
            </a:r>
            <a:r>
              <a:rPr lang="en-US" altLang="zh-CN" sz="2400" dirty="0" smtClean="0">
                <a:solidFill>
                  <a:schemeClr val="bg1">
                    <a:lumMod val="95000"/>
                  </a:schemeClr>
                </a:solidFill>
                <a:cs typeface="+mn-ea"/>
                <a:sym typeface="+mn-lt"/>
              </a:rPr>
              <a:t>7</a:t>
            </a:r>
            <a:r>
              <a:rPr lang="zh-CN" altLang="en-US" sz="2400" dirty="0" smtClean="0">
                <a:solidFill>
                  <a:schemeClr val="bg1">
                    <a:lumMod val="95000"/>
                  </a:schemeClr>
                </a:solidFill>
                <a:cs typeface="+mn-ea"/>
                <a:sym typeface="+mn-lt"/>
              </a:rPr>
              <a:t>日的统计信息，并可查看在线客服人员数量。</a:t>
            </a:r>
            <a:endParaRPr lang="en-US" altLang="zh-CN" sz="2400" dirty="0" smtClean="0">
              <a:solidFill>
                <a:schemeClr val="bg1">
                  <a:lumMod val="95000"/>
                </a:schemeClr>
              </a:solidFill>
              <a:cs typeface="+mn-ea"/>
              <a:sym typeface="+mn-lt"/>
            </a:endParaRPr>
          </a:p>
        </p:txBody>
      </p:sp>
      <p:pic>
        <p:nvPicPr>
          <p:cNvPr id="1029" name="Picture 5" descr="C:\Users\Administrator\Desktop\未标题-1.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39552" y="1645543"/>
            <a:ext cx="4800601" cy="1495425"/>
          </a:xfrm>
          <a:prstGeom prst="rect">
            <a:avLst/>
          </a:prstGeom>
          <a:noFill/>
          <a:extLst>
            <a:ext uri="{909E8E84-426E-40DD-AFC4-6F175D3DCCD1}">
              <a14:hiddenFill xmlns:a14="http://schemas.microsoft.com/office/drawing/2010/main">
                <a:solidFill>
                  <a:srgbClr val="FFFFFF"/>
                </a:solidFill>
              </a14:hiddenFill>
            </a:ext>
          </a:extLst>
        </p:spPr>
      </p:pic>
      <p:pic>
        <p:nvPicPr>
          <p:cNvPr id="1033" name="Picture 9"/>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40153" y="1645543"/>
            <a:ext cx="3257550" cy="82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4" name="Picture 10"/>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5340153" y="2474218"/>
            <a:ext cx="32575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2" descr="C:\Users\Administrator\Desktop\米云客服标志2.png"/>
          <p:cNvPicPr>
            <a:picLocks noChangeAspect="1" noChangeArrowheads="1"/>
          </p:cNvPicPr>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89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1029"/>
                                        </p:tgtEl>
                                        <p:attrNameLst>
                                          <p:attrName>style.visibility</p:attrName>
                                        </p:attrNameLst>
                                      </p:cBhvr>
                                      <p:to>
                                        <p:strVal val="visible"/>
                                      </p:to>
                                    </p:set>
                                    <p:animEffect transition="in" filter="barn(inVertical)">
                                      <p:cBhvr>
                                        <p:cTn id="10" dur="500"/>
                                        <p:tgtEl>
                                          <p:spTgt spid="1029"/>
                                        </p:tgtEl>
                                      </p:cBhvr>
                                    </p:animEffect>
                                  </p:childTnLst>
                                </p:cTn>
                              </p:par>
                              <p:par>
                                <p:cTn id="11" presetID="16" presetClass="entr" presetSubtype="21" fill="hold" nodeType="withEffect">
                                  <p:stCondLst>
                                    <p:cond delay="0"/>
                                  </p:stCondLst>
                                  <p:childTnLst>
                                    <p:set>
                                      <p:cBhvr>
                                        <p:cTn id="12" dur="1" fill="hold">
                                          <p:stCondLst>
                                            <p:cond delay="0"/>
                                          </p:stCondLst>
                                        </p:cTn>
                                        <p:tgtEl>
                                          <p:spTgt spid="1033"/>
                                        </p:tgtEl>
                                        <p:attrNameLst>
                                          <p:attrName>style.visibility</p:attrName>
                                        </p:attrNameLst>
                                      </p:cBhvr>
                                      <p:to>
                                        <p:strVal val="visible"/>
                                      </p:to>
                                    </p:set>
                                    <p:animEffect transition="in" filter="barn(inVertical)">
                                      <p:cBhvr>
                                        <p:cTn id="13" dur="500"/>
                                        <p:tgtEl>
                                          <p:spTgt spid="1033"/>
                                        </p:tgtEl>
                                      </p:cBhvr>
                                    </p:animEffect>
                                  </p:childTnLst>
                                </p:cTn>
                              </p:par>
                              <p:par>
                                <p:cTn id="14" presetID="16" presetClass="entr" presetSubtype="21" fill="hold" nodeType="withEffect">
                                  <p:stCondLst>
                                    <p:cond delay="0"/>
                                  </p:stCondLst>
                                  <p:childTnLst>
                                    <p:set>
                                      <p:cBhvr>
                                        <p:cTn id="15" dur="1" fill="hold">
                                          <p:stCondLst>
                                            <p:cond delay="0"/>
                                          </p:stCondLst>
                                        </p:cTn>
                                        <p:tgtEl>
                                          <p:spTgt spid="1034"/>
                                        </p:tgtEl>
                                        <p:attrNameLst>
                                          <p:attrName>style.visibility</p:attrName>
                                        </p:attrNameLst>
                                      </p:cBhvr>
                                      <p:to>
                                        <p:strVal val="visible"/>
                                      </p:to>
                                    </p:set>
                                    <p:animEffect transition="in" filter="barn(inVertical)">
                                      <p:cBhvr>
                                        <p:cTn id="16" dur="500"/>
                                        <p:tgtEl>
                                          <p:spTgt spid="10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zh-CN" altLang="en-US" b="1" dirty="0" smtClean="0">
                <a:solidFill>
                  <a:schemeClr val="bg1">
                    <a:lumMod val="95000"/>
                  </a:schemeClr>
                </a:solidFill>
                <a:latin typeface="+mn-lt"/>
                <a:ea typeface="+mn-ea"/>
                <a:cs typeface="+mn-ea"/>
                <a:sym typeface="+mn-lt"/>
              </a:rPr>
              <a:t>客服统计分析</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810873" y="4002902"/>
            <a:ext cx="7239144" cy="1383712"/>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统计概况</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可以查看所有客服登陆微信数量以及其他数量信息的统计。</a:t>
            </a:r>
            <a:endParaRPr lang="en-US" altLang="zh-CN" sz="2400" dirty="0" smtClean="0">
              <a:solidFill>
                <a:schemeClr val="bg1">
                  <a:lumMod val="95000"/>
                </a:schemeClr>
              </a:solidFill>
              <a:cs typeface="+mn-ea"/>
              <a:sym typeface="+mn-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03311" y="2132856"/>
            <a:ext cx="8317161" cy="1582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3619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zh-CN" altLang="en-US" b="1" dirty="0" smtClean="0">
                <a:solidFill>
                  <a:schemeClr val="bg1">
                    <a:lumMod val="95000"/>
                  </a:schemeClr>
                </a:solidFill>
                <a:latin typeface="+mn-lt"/>
                <a:ea typeface="+mn-ea"/>
                <a:cs typeface="+mn-ea"/>
                <a:sym typeface="+mn-lt"/>
              </a:rPr>
              <a:t>客服统计分析</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810873" y="4438155"/>
            <a:ext cx="7239144" cy="1383712"/>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按微信统计</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点击左侧“按微信统计效果”，弹出选择微信账号提示窗口，选择想要查看的微信账号即可查看统计信息。</a:t>
            </a:r>
            <a:endParaRPr lang="zh-CN" altLang="zh-CN" sz="2400" dirty="0">
              <a:solidFill>
                <a:schemeClr val="bg1">
                  <a:lumMod val="95000"/>
                </a:schemeClr>
              </a:solidFill>
              <a:cs typeface="+mn-ea"/>
              <a:sym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920952" y="1542561"/>
            <a:ext cx="2819400" cy="2752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06220" y="2414098"/>
            <a:ext cx="3324225" cy="1009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28872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animEffect transition="in" filter="barn(inVertical)">
                                      <p:cBhvr>
                                        <p:cTn id="10" dur="500"/>
                                        <p:tgtEl>
                                          <p:spTgt spid="1026"/>
                                        </p:tgtEl>
                                      </p:cBhvr>
                                    </p:animEffect>
                                  </p:childTnLst>
                                </p:cTn>
                              </p:par>
                              <p:par>
                                <p:cTn id="11" presetID="16" presetClass="entr" presetSubtype="21" fill="hold" nodeType="withEffect">
                                  <p:stCondLst>
                                    <p:cond delay="0"/>
                                  </p:stCondLst>
                                  <p:childTnLst>
                                    <p:set>
                                      <p:cBhvr>
                                        <p:cTn id="12" dur="1" fill="hold">
                                          <p:stCondLst>
                                            <p:cond delay="0"/>
                                          </p:stCondLst>
                                        </p:cTn>
                                        <p:tgtEl>
                                          <p:spTgt spid="1027"/>
                                        </p:tgtEl>
                                        <p:attrNameLst>
                                          <p:attrName>style.visibility</p:attrName>
                                        </p:attrNameLst>
                                      </p:cBhvr>
                                      <p:to>
                                        <p:strVal val="visible"/>
                                      </p:to>
                                    </p:set>
                                    <p:animEffect transition="in" filter="barn(inVertical)">
                                      <p:cBhvr>
                                        <p:cTn id="13" dur="500"/>
                                        <p:tgtEl>
                                          <p:spTgt spid="10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zh-CN" altLang="en-US" b="1" dirty="0" smtClean="0">
                <a:solidFill>
                  <a:schemeClr val="bg1">
                    <a:lumMod val="95000"/>
                  </a:schemeClr>
                </a:solidFill>
                <a:latin typeface="+mn-lt"/>
                <a:ea typeface="+mn-ea"/>
                <a:cs typeface="+mn-ea"/>
                <a:sym typeface="+mn-lt"/>
              </a:rPr>
              <a:t>客服统计分析</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810873" y="4438155"/>
            <a:ext cx="7239144" cy="1383712"/>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按客服统计</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点击左侧“按客服统计效果”，弹出客服选择提示窗口，选择想要查看的客服姓名即可查看统计数据。</a:t>
            </a:r>
            <a:endParaRPr lang="en-US" altLang="zh-CN" sz="2400" dirty="0" smtClean="0">
              <a:solidFill>
                <a:schemeClr val="bg1">
                  <a:lumMod val="95000"/>
                </a:schemeClr>
              </a:solidFill>
              <a:cs typeface="+mn-ea"/>
              <a:sym typeface="+mn-lt"/>
            </a:endParaRPr>
          </a:p>
        </p:txBody>
      </p:sp>
      <p:pic>
        <p:nvPicPr>
          <p:cNvPr id="9" name="Picture 2"/>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4124004" y="1557072"/>
            <a:ext cx="4120404" cy="25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5120" y="2269384"/>
            <a:ext cx="3257550" cy="1095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5826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barn(inVertical)">
                                      <p:cBhvr>
                                        <p:cTn id="10" dur="500"/>
                                        <p:tgtEl>
                                          <p:spTgt spid="9"/>
                                        </p:tgtEl>
                                      </p:cBhvr>
                                    </p:animEffect>
                                  </p:childTnLst>
                                </p:cTn>
                              </p:par>
                              <p:par>
                                <p:cTn id="11" presetID="16" presetClass="entr" presetSubtype="21" fill="hold" nodeType="with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barn(inVertical)">
                                      <p:cBhvr>
                                        <p:cTn id="13"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57200" y="260648"/>
            <a:ext cx="8229600" cy="114300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nSpc>
                <a:spcPct val="120000"/>
              </a:lnSpc>
            </a:pPr>
            <a:r>
              <a:rPr lang="zh-CN" altLang="en-US" b="1" dirty="0" smtClean="0">
                <a:solidFill>
                  <a:schemeClr val="bg1">
                    <a:lumMod val="95000"/>
                  </a:schemeClr>
                </a:solidFill>
                <a:latin typeface="+mn-lt"/>
                <a:ea typeface="+mn-ea"/>
                <a:cs typeface="+mn-ea"/>
                <a:sym typeface="+mn-lt"/>
              </a:rPr>
              <a:t>客服统计分析</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810873" y="4438155"/>
            <a:ext cx="7239144" cy="1383712"/>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好友地域分析</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点击左侧“好友地域分析”，弹出客服选择提示窗口，选择想要查看的客服姓名即可查看统计数据。</a:t>
            </a:r>
            <a:endParaRPr lang="en-US" altLang="zh-CN" sz="2400" dirty="0" smtClean="0">
              <a:solidFill>
                <a:schemeClr val="bg1">
                  <a:lumMod val="95000"/>
                </a:schemeClr>
              </a:solidFill>
              <a:cs typeface="+mn-ea"/>
              <a:sym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1463" y="2269384"/>
            <a:ext cx="3879135" cy="10876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35054" y="1567784"/>
            <a:ext cx="4657426" cy="2509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02813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zh-CN" b="1" dirty="0">
                <a:solidFill>
                  <a:schemeClr val="bg1">
                    <a:lumMod val="95000"/>
                  </a:schemeClr>
                </a:solidFill>
                <a:latin typeface="+mn-lt"/>
                <a:ea typeface="+mn-ea"/>
                <a:cs typeface="+mn-ea"/>
                <a:sym typeface="+mn-lt"/>
              </a:rPr>
              <a:t>常用语设置</a:t>
            </a:r>
            <a:endParaRPr lang="zh-CN" altLang="en-US" b="1" dirty="0">
              <a:solidFill>
                <a:schemeClr val="bg1">
                  <a:lumMod val="95000"/>
                </a:schemeClr>
              </a:solidFill>
              <a:latin typeface="+mn-lt"/>
              <a:ea typeface="+mn-ea"/>
              <a:cs typeface="+mn-ea"/>
              <a:sym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1564" y="1321992"/>
            <a:ext cx="7308559" cy="4578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549607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新建目录</a:t>
            </a:r>
            <a:r>
              <a:rPr lang="en-US" altLang="zh-CN" b="1" dirty="0" smtClean="0">
                <a:solidFill>
                  <a:schemeClr val="bg1">
                    <a:lumMod val="95000"/>
                  </a:schemeClr>
                </a:solidFill>
                <a:latin typeface="+mn-lt"/>
                <a:ea typeface="+mn-ea"/>
                <a:cs typeface="+mn-ea"/>
                <a:sym typeface="+mn-lt"/>
              </a:rPr>
              <a:t>&amp;</a:t>
            </a:r>
            <a:r>
              <a:rPr lang="zh-CN" altLang="en-US" b="1" dirty="0" smtClean="0">
                <a:solidFill>
                  <a:schemeClr val="bg1">
                    <a:lumMod val="95000"/>
                  </a:schemeClr>
                </a:solidFill>
                <a:latin typeface="+mn-lt"/>
                <a:ea typeface="+mn-ea"/>
                <a:cs typeface="+mn-ea"/>
                <a:sym typeface="+mn-lt"/>
              </a:rPr>
              <a:t>编辑目录</a:t>
            </a:r>
            <a:endParaRPr lang="zh-CN" altLang="en-US" b="1" dirty="0">
              <a:solidFill>
                <a:schemeClr val="bg1">
                  <a:lumMod val="95000"/>
                </a:schemeClr>
              </a:solidFill>
              <a:latin typeface="+mn-lt"/>
              <a:ea typeface="+mn-ea"/>
              <a:cs typeface="+mn-ea"/>
              <a:sym typeface="+mn-lt"/>
            </a:endParaRPr>
          </a:p>
        </p:txBody>
      </p:sp>
      <p:pic>
        <p:nvPicPr>
          <p:cNvPr id="11268" name="Picture 4"/>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83568" y="1880848"/>
            <a:ext cx="3730909" cy="216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1269" name="Picture 5"/>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16016" y="2026176"/>
            <a:ext cx="3886363" cy="180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653871" y="4040848"/>
            <a:ext cx="3730909" cy="3156505"/>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点击“新建目录”图标，在弹出窗口输入“目录名称”，选择“放在根目录下”或“指定目录下”，即可完成新建目录。此功能可将营销用语详细分类，查找和使用方便。</a:t>
            </a:r>
          </a:p>
        </p:txBody>
      </p:sp>
      <p:sp>
        <p:nvSpPr>
          <p:cNvPr id="5" name="矩形 4"/>
          <p:cNvSpPr/>
          <p:nvPr/>
        </p:nvSpPr>
        <p:spPr>
          <a:xfrm>
            <a:off x="4716016" y="4054927"/>
            <a:ext cx="3886363" cy="2270109"/>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左键选择待修改名称目录，点击上方“编辑”按钮，输入要修改的目录名称，点击“确定”，即可完成修改目录名称。</a:t>
            </a:r>
          </a:p>
        </p:txBody>
      </p:sp>
      <p:pic>
        <p:nvPicPr>
          <p:cNvPr id="8"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51853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268"/>
                                        </p:tgtEl>
                                        <p:attrNameLst>
                                          <p:attrName>style.visibility</p:attrName>
                                        </p:attrNameLst>
                                      </p:cBhvr>
                                      <p:to>
                                        <p:strVal val="visible"/>
                                      </p:to>
                                    </p:set>
                                    <p:animEffect transition="in" filter="fade">
                                      <p:cBhvr>
                                        <p:cTn id="7" dur="500"/>
                                        <p:tgtEl>
                                          <p:spTgt spid="1126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1269"/>
                                        </p:tgtEl>
                                        <p:attrNameLst>
                                          <p:attrName>style.visibility</p:attrName>
                                        </p:attrNameLst>
                                      </p:cBhvr>
                                      <p:to>
                                        <p:strVal val="visible"/>
                                      </p:to>
                                    </p:set>
                                    <p:animEffect transition="in" filter="fade">
                                      <p:cBhvr>
                                        <p:cTn id="15" dur="500"/>
                                        <p:tgtEl>
                                          <p:spTgt spid="1126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新建常用语</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923648" y="4581128"/>
            <a:ext cx="3169258" cy="1537857"/>
          </a:xfrm>
          <a:prstGeom prst="rect">
            <a:avLst/>
          </a:prstGeom>
        </p:spPr>
        <p:txBody>
          <a:bodyPr wrap="square">
            <a:spAutoFit/>
          </a:bodyPr>
          <a:lstStyle/>
          <a:p>
            <a:pPr>
              <a:lnSpc>
                <a:spcPct val="120000"/>
              </a:lnSpc>
            </a:pPr>
            <a:r>
              <a:rPr lang="zh-CN" altLang="zh-CN" sz="2000" dirty="0">
                <a:solidFill>
                  <a:schemeClr val="bg1">
                    <a:lumMod val="95000"/>
                  </a:schemeClr>
                </a:solidFill>
                <a:cs typeface="+mn-ea"/>
                <a:sym typeface="+mn-lt"/>
              </a:rPr>
              <a:t>点击“新建常用语”按钮</a:t>
            </a:r>
            <a:r>
              <a:rPr lang="zh-CN" altLang="zh-CN" sz="2000" dirty="0" smtClean="0">
                <a:solidFill>
                  <a:schemeClr val="bg1">
                    <a:lumMod val="95000"/>
                  </a:schemeClr>
                </a:solidFill>
                <a:cs typeface="+mn-ea"/>
                <a:sym typeface="+mn-lt"/>
              </a:rPr>
              <a:t>，</a:t>
            </a:r>
            <a:r>
              <a:rPr lang="zh-CN" altLang="en-US" sz="2000" dirty="0" smtClean="0">
                <a:solidFill>
                  <a:schemeClr val="bg1">
                    <a:lumMod val="95000"/>
                  </a:schemeClr>
                </a:solidFill>
                <a:cs typeface="+mn-ea"/>
                <a:sym typeface="+mn-lt"/>
              </a:rPr>
              <a:t>输入标题内容，选择“文本”，输入内容后点击确定，完成新建文本常用语。</a:t>
            </a:r>
            <a:endParaRPr lang="zh-CN" altLang="zh-CN" sz="2000" dirty="0">
              <a:solidFill>
                <a:schemeClr val="bg1">
                  <a:lumMod val="95000"/>
                </a:schemeClr>
              </a:solidFill>
              <a:cs typeface="+mn-ea"/>
              <a:sym typeface="+mn-lt"/>
            </a:endParaRPr>
          </a:p>
        </p:txBody>
      </p:sp>
      <p:sp>
        <p:nvSpPr>
          <p:cNvPr id="6" name="矩形 5"/>
          <p:cNvSpPr/>
          <p:nvPr/>
        </p:nvSpPr>
        <p:spPr>
          <a:xfrm>
            <a:off x="4932040" y="4586352"/>
            <a:ext cx="3456384" cy="1907189"/>
          </a:xfrm>
          <a:prstGeom prst="rect">
            <a:avLst/>
          </a:prstGeom>
        </p:spPr>
        <p:txBody>
          <a:bodyPr wrap="square">
            <a:spAutoFit/>
          </a:bodyPr>
          <a:lstStyle/>
          <a:p>
            <a:pPr>
              <a:lnSpc>
                <a:spcPct val="120000"/>
              </a:lnSpc>
            </a:pPr>
            <a:r>
              <a:rPr lang="zh-CN" altLang="zh-CN" sz="2000" dirty="0">
                <a:solidFill>
                  <a:schemeClr val="bg1">
                    <a:lumMod val="95000"/>
                  </a:schemeClr>
                </a:solidFill>
                <a:cs typeface="+mn-ea"/>
                <a:sym typeface="+mn-lt"/>
              </a:rPr>
              <a:t>点击“新建常用语”按钮，</a:t>
            </a:r>
            <a:r>
              <a:rPr lang="zh-CN" altLang="en-US" sz="2000" dirty="0">
                <a:solidFill>
                  <a:schemeClr val="bg1">
                    <a:lumMod val="95000"/>
                  </a:schemeClr>
                </a:solidFill>
                <a:cs typeface="+mn-ea"/>
                <a:sym typeface="+mn-lt"/>
              </a:rPr>
              <a:t>输入标题内容，选择</a:t>
            </a:r>
            <a:r>
              <a:rPr lang="zh-CN" altLang="en-US" sz="2000" dirty="0" smtClean="0">
                <a:solidFill>
                  <a:schemeClr val="bg1">
                    <a:lumMod val="95000"/>
                  </a:schemeClr>
                </a:solidFill>
                <a:cs typeface="+mn-ea"/>
                <a:sym typeface="+mn-lt"/>
              </a:rPr>
              <a:t>“图片”，点击“上传文件“后选择文件上传，点击确定，完成新建图片常用语。</a:t>
            </a:r>
            <a:endParaRPr lang="zh-CN" altLang="zh-CN" sz="2000" dirty="0">
              <a:solidFill>
                <a:schemeClr val="bg1">
                  <a:lumMod val="95000"/>
                </a:schemeClr>
              </a:solidFill>
              <a:cs typeface="+mn-ea"/>
              <a:sym typeface="+mn-lt"/>
            </a:endParaRPr>
          </a:p>
        </p:txBody>
      </p:sp>
      <p:pic>
        <p:nvPicPr>
          <p:cNvPr id="9"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1163" y="1700808"/>
            <a:ext cx="3114675"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8231" y="1700808"/>
            <a:ext cx="3114675" cy="255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2957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删除目录</a:t>
            </a:r>
            <a:r>
              <a:rPr lang="en-US" altLang="zh-CN" b="1" dirty="0" smtClean="0">
                <a:solidFill>
                  <a:schemeClr val="bg1">
                    <a:lumMod val="95000"/>
                  </a:schemeClr>
                </a:solidFill>
                <a:latin typeface="+mn-lt"/>
                <a:ea typeface="+mn-ea"/>
                <a:cs typeface="+mn-ea"/>
                <a:sym typeface="+mn-lt"/>
              </a:rPr>
              <a:t>&amp;</a:t>
            </a:r>
            <a:r>
              <a:rPr lang="zh-CN" altLang="en-US" b="1" dirty="0" smtClean="0">
                <a:solidFill>
                  <a:schemeClr val="bg1">
                    <a:lumMod val="95000"/>
                  </a:schemeClr>
                </a:solidFill>
                <a:latin typeface="+mn-lt"/>
                <a:ea typeface="+mn-ea"/>
                <a:cs typeface="+mn-ea"/>
                <a:sym typeface="+mn-lt"/>
              </a:rPr>
              <a:t>删除常用语</a:t>
            </a:r>
            <a:endParaRPr lang="zh-CN" altLang="en-US" b="1" dirty="0">
              <a:solidFill>
                <a:schemeClr val="bg1">
                  <a:lumMod val="95000"/>
                </a:schemeClr>
              </a:solidFill>
              <a:latin typeface="+mn-lt"/>
              <a:ea typeface="+mn-ea"/>
              <a:cs typeface="+mn-ea"/>
              <a:sym typeface="+mn-lt"/>
            </a:endParaRPr>
          </a:p>
        </p:txBody>
      </p:sp>
      <p:pic>
        <p:nvPicPr>
          <p:cNvPr id="1331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64093" y="1412776"/>
            <a:ext cx="5815814"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1115616" y="4603685"/>
            <a:ext cx="7050541" cy="1383712"/>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左键选择待删除</a:t>
            </a:r>
            <a:r>
              <a:rPr lang="zh-CN" altLang="zh-CN" sz="2400" dirty="0" smtClean="0">
                <a:solidFill>
                  <a:schemeClr val="bg1">
                    <a:lumMod val="95000"/>
                  </a:schemeClr>
                </a:solidFill>
                <a:cs typeface="+mn-ea"/>
                <a:sym typeface="+mn-lt"/>
              </a:rPr>
              <a:t>目录</a:t>
            </a:r>
            <a:r>
              <a:rPr lang="en-US" altLang="zh-CN" sz="2400" dirty="0" smtClean="0">
                <a:solidFill>
                  <a:schemeClr val="bg1">
                    <a:lumMod val="95000"/>
                  </a:schemeClr>
                </a:solidFill>
                <a:cs typeface="+mn-ea"/>
                <a:sym typeface="+mn-lt"/>
              </a:rPr>
              <a:t>/</a:t>
            </a:r>
            <a:r>
              <a:rPr lang="zh-CN" altLang="en-US" sz="2400" dirty="0" smtClean="0">
                <a:solidFill>
                  <a:schemeClr val="bg1">
                    <a:lumMod val="95000"/>
                  </a:schemeClr>
                </a:solidFill>
                <a:cs typeface="+mn-ea"/>
                <a:sym typeface="+mn-lt"/>
              </a:rPr>
              <a:t>常用语</a:t>
            </a:r>
            <a:r>
              <a:rPr lang="zh-CN" altLang="zh-CN" sz="2400" dirty="0" smtClean="0">
                <a:solidFill>
                  <a:schemeClr val="bg1">
                    <a:lumMod val="95000"/>
                  </a:schemeClr>
                </a:solidFill>
                <a:cs typeface="+mn-ea"/>
                <a:sym typeface="+mn-lt"/>
              </a:rPr>
              <a:t>，</a:t>
            </a:r>
            <a:r>
              <a:rPr lang="zh-CN" altLang="zh-CN" sz="2400" dirty="0">
                <a:solidFill>
                  <a:schemeClr val="bg1">
                    <a:lumMod val="95000"/>
                  </a:schemeClr>
                </a:solidFill>
                <a:cs typeface="+mn-ea"/>
                <a:sym typeface="+mn-lt"/>
              </a:rPr>
              <a:t>点击上方“删除”按钮，弹出确认窗口点击“确定”，即可完成删除</a:t>
            </a:r>
            <a:r>
              <a:rPr lang="zh-CN" altLang="zh-CN" sz="2400" dirty="0" smtClean="0">
                <a:solidFill>
                  <a:schemeClr val="bg1">
                    <a:lumMod val="95000"/>
                  </a:schemeClr>
                </a:solidFill>
                <a:cs typeface="+mn-ea"/>
                <a:sym typeface="+mn-lt"/>
              </a:rPr>
              <a:t>目录</a:t>
            </a:r>
            <a:r>
              <a:rPr lang="en-US" altLang="zh-CN" sz="2400" dirty="0" smtClean="0">
                <a:solidFill>
                  <a:schemeClr val="bg1">
                    <a:lumMod val="95000"/>
                  </a:schemeClr>
                </a:solidFill>
                <a:cs typeface="+mn-ea"/>
                <a:sym typeface="+mn-lt"/>
              </a:rPr>
              <a:t>/</a:t>
            </a:r>
            <a:r>
              <a:rPr lang="zh-CN" altLang="en-US" sz="2400" dirty="0" smtClean="0">
                <a:solidFill>
                  <a:schemeClr val="bg1">
                    <a:lumMod val="95000"/>
                  </a:schemeClr>
                </a:solidFill>
                <a:cs typeface="+mn-ea"/>
                <a:sym typeface="+mn-lt"/>
              </a:rPr>
              <a:t>常用语</a:t>
            </a:r>
            <a:r>
              <a:rPr lang="zh-CN" altLang="zh-CN" sz="2400" dirty="0" smtClean="0">
                <a:solidFill>
                  <a:schemeClr val="bg1">
                    <a:lumMod val="95000"/>
                  </a:schemeClr>
                </a:solidFill>
                <a:cs typeface="+mn-ea"/>
                <a:sym typeface="+mn-lt"/>
              </a:rPr>
              <a:t>。</a:t>
            </a:r>
            <a:endParaRPr lang="zh-CN" altLang="zh-CN" sz="2400" dirty="0">
              <a:solidFill>
                <a:schemeClr val="bg1">
                  <a:lumMod val="95000"/>
                </a:schemeClr>
              </a:solidFill>
              <a:cs typeface="+mn-ea"/>
              <a:sym typeface="+mn-lt"/>
            </a:endParaRPr>
          </a:p>
        </p:txBody>
      </p:sp>
      <p:pic>
        <p:nvPicPr>
          <p:cNvPr id="6"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477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fade">
                                      <p:cBhvr>
                                        <p:cTn id="7" dur="500"/>
                                        <p:tgtEl>
                                          <p:spTgt spid="1331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6"/>
          <p:cNvSpPr>
            <a:spLocks noChangeArrowheads="1"/>
          </p:cNvSpPr>
          <p:nvPr/>
        </p:nvSpPr>
        <p:spPr bwMode="auto">
          <a:xfrm>
            <a:off x="357188" y="285751"/>
            <a:ext cx="1920719" cy="5648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charset="0"/>
              <a:buChar char="•"/>
              <a:defRPr sz="3200">
                <a:solidFill>
                  <a:schemeClr val="tx1"/>
                </a:solidFill>
                <a:latin typeface="Calibri" pitchFamily="34" charset="0"/>
                <a:ea typeface="宋体" pitchFamily="2" charset="-122"/>
              </a:defRPr>
            </a:lvl1pPr>
            <a:lvl2pPr marL="742950" indent="-285750" eaLnBrk="0" hangingPunct="0">
              <a:spcBef>
                <a:spcPct val="20000"/>
              </a:spcBef>
              <a:buFont typeface="Arial" charset="0"/>
              <a:buChar char="–"/>
              <a:defRPr sz="2800">
                <a:solidFill>
                  <a:schemeClr val="tx1"/>
                </a:solidFill>
                <a:latin typeface="Calibri" pitchFamily="34" charset="0"/>
                <a:ea typeface="宋体" pitchFamily="2" charset="-122"/>
              </a:defRPr>
            </a:lvl2pPr>
            <a:lvl3pPr marL="1143000" indent="-228600" eaLnBrk="0" hangingPunct="0">
              <a:spcBef>
                <a:spcPct val="20000"/>
              </a:spcBef>
              <a:buFont typeface="Arial" charset="0"/>
              <a:buChar char="•"/>
              <a:defRPr sz="2400">
                <a:solidFill>
                  <a:schemeClr val="tx1"/>
                </a:solidFill>
                <a:latin typeface="Calibri" pitchFamily="34" charset="0"/>
                <a:ea typeface="宋体" pitchFamily="2" charset="-122"/>
              </a:defRPr>
            </a:lvl3pPr>
            <a:lvl4pPr marL="1600200" indent="-228600" eaLnBrk="0" hangingPunct="0">
              <a:spcBef>
                <a:spcPct val="20000"/>
              </a:spcBef>
              <a:buFont typeface="Arial" charset="0"/>
              <a:buChar char="–"/>
              <a:defRPr sz="2000">
                <a:solidFill>
                  <a:schemeClr val="tx1"/>
                </a:solidFill>
                <a:latin typeface="Calibri" pitchFamily="34" charset="0"/>
                <a:ea typeface="宋体" pitchFamily="2" charset="-122"/>
              </a:defRPr>
            </a:lvl4pPr>
            <a:lvl5pPr marL="2057400" indent="-228600" eaLnBrk="0" hangingPunct="0">
              <a:spcBef>
                <a:spcPct val="20000"/>
              </a:spcBef>
              <a:buFont typeface="Arial" charset="0"/>
              <a:buChar char="»"/>
              <a:defRPr sz="2000">
                <a:solidFill>
                  <a:schemeClr val="tx1"/>
                </a:solidFill>
                <a:latin typeface="Calibri" pitchFamily="34" charset="0"/>
                <a:ea typeface="宋体" pitchFamily="2" charset="-122"/>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ea typeface="宋体" pitchFamily="2" charset="-122"/>
              </a:defRPr>
            </a:lvl9pPr>
          </a:lstStyle>
          <a:p>
            <a:pPr eaLnBrk="1" hangingPunct="1">
              <a:lnSpc>
                <a:spcPct val="120000"/>
              </a:lnSpc>
              <a:spcBef>
                <a:spcPct val="0"/>
              </a:spcBef>
              <a:buFontTx/>
              <a:buNone/>
            </a:pPr>
            <a:r>
              <a:rPr lang="en-US" altLang="zh-CN" sz="2800" dirty="0" smtClean="0">
                <a:solidFill>
                  <a:schemeClr val="bg1"/>
                </a:solidFill>
                <a:latin typeface="+mn-lt"/>
                <a:ea typeface="+mn-ea"/>
                <a:cs typeface="+mn-ea"/>
                <a:sym typeface="+mn-lt"/>
              </a:rPr>
              <a:t>3.</a:t>
            </a:r>
            <a:r>
              <a:rPr lang="zh-CN" altLang="en-US" sz="2800" dirty="0" smtClean="0">
                <a:solidFill>
                  <a:schemeClr val="bg1"/>
                </a:solidFill>
                <a:latin typeface="+mn-lt"/>
                <a:ea typeface="+mn-ea"/>
                <a:cs typeface="+mn-ea"/>
                <a:sym typeface="+mn-lt"/>
              </a:rPr>
              <a:t>功能</a:t>
            </a:r>
            <a:r>
              <a:rPr lang="zh-CN" altLang="en-US" sz="2800" dirty="0">
                <a:solidFill>
                  <a:schemeClr val="bg1"/>
                </a:solidFill>
                <a:latin typeface="+mn-lt"/>
                <a:ea typeface="+mn-ea"/>
                <a:cs typeface="+mn-ea"/>
                <a:sym typeface="+mn-lt"/>
              </a:rPr>
              <a:t>概述</a:t>
            </a:r>
          </a:p>
        </p:txBody>
      </p:sp>
      <p:sp>
        <p:nvSpPr>
          <p:cNvPr id="6" name="矩形 5"/>
          <p:cNvSpPr/>
          <p:nvPr/>
        </p:nvSpPr>
        <p:spPr>
          <a:xfrm>
            <a:off x="3222914" y="476672"/>
            <a:ext cx="3515706" cy="564898"/>
          </a:xfrm>
          <a:prstGeom prst="rect">
            <a:avLst/>
          </a:prstGeom>
        </p:spPr>
        <p:txBody>
          <a:bodyPr wrap="none">
            <a:spAutoFit/>
          </a:bodyPr>
          <a:lstStyle/>
          <a:p>
            <a:pPr>
              <a:lnSpc>
                <a:spcPct val="120000"/>
              </a:lnSpc>
            </a:pPr>
            <a:r>
              <a:rPr lang="zh-CN" altLang="en-US" sz="2800" b="1" dirty="0" smtClean="0">
                <a:solidFill>
                  <a:schemeClr val="bg1"/>
                </a:solidFill>
                <a:cs typeface="+mn-ea"/>
                <a:sym typeface="+mn-lt"/>
              </a:rPr>
              <a:t>批量导入</a:t>
            </a:r>
            <a:r>
              <a:rPr lang="en-US" altLang="zh-CN" sz="2800" b="1" dirty="0" smtClean="0">
                <a:solidFill>
                  <a:schemeClr val="bg1"/>
                </a:solidFill>
                <a:cs typeface="+mn-ea"/>
                <a:sym typeface="+mn-lt"/>
              </a:rPr>
              <a:t>/</a:t>
            </a:r>
            <a:r>
              <a:rPr lang="zh-CN" altLang="en-US" sz="2800" b="1" smtClean="0">
                <a:solidFill>
                  <a:schemeClr val="bg1"/>
                </a:solidFill>
                <a:cs typeface="+mn-ea"/>
                <a:sym typeface="+mn-lt"/>
              </a:rPr>
              <a:t>导出常用语</a:t>
            </a:r>
            <a:endParaRPr lang="zh-CN" altLang="zh-CN" sz="2800" b="1" dirty="0" smtClean="0">
              <a:solidFill>
                <a:schemeClr val="bg1"/>
              </a:solidFill>
              <a:cs typeface="+mn-ea"/>
              <a:sym typeface="+mn-lt"/>
            </a:endParaRPr>
          </a:p>
        </p:txBody>
      </p:sp>
      <p:sp>
        <p:nvSpPr>
          <p:cNvPr id="2" name="矩形 1"/>
          <p:cNvSpPr/>
          <p:nvPr/>
        </p:nvSpPr>
        <p:spPr>
          <a:xfrm>
            <a:off x="827584" y="4941168"/>
            <a:ext cx="7625542" cy="940514"/>
          </a:xfrm>
          <a:prstGeom prst="rect">
            <a:avLst/>
          </a:prstGeom>
        </p:spPr>
        <p:txBody>
          <a:bodyPr wrap="square">
            <a:spAutoFit/>
          </a:bodyPr>
          <a:lstStyle/>
          <a:p>
            <a:pPr>
              <a:lnSpc>
                <a:spcPct val="120000"/>
              </a:lnSpc>
            </a:pPr>
            <a:r>
              <a:rPr lang="zh-CN" altLang="en-US" sz="2400" dirty="0">
                <a:solidFill>
                  <a:schemeClr val="bg1">
                    <a:lumMod val="95000"/>
                  </a:schemeClr>
                </a:solidFill>
                <a:cs typeface="+mn-ea"/>
                <a:sym typeface="+mn-lt"/>
              </a:rPr>
              <a:t>点击导入</a:t>
            </a:r>
            <a:r>
              <a:rPr lang="en-US" altLang="zh-CN" sz="2400" dirty="0">
                <a:solidFill>
                  <a:schemeClr val="bg1">
                    <a:lumMod val="95000"/>
                  </a:schemeClr>
                </a:solidFill>
                <a:cs typeface="+mn-ea"/>
                <a:sym typeface="+mn-lt"/>
              </a:rPr>
              <a:t>/</a:t>
            </a:r>
            <a:r>
              <a:rPr lang="zh-CN" altLang="en-US" sz="2400" dirty="0">
                <a:solidFill>
                  <a:schemeClr val="bg1">
                    <a:lumMod val="95000"/>
                  </a:schemeClr>
                </a:solidFill>
                <a:cs typeface="+mn-ea"/>
                <a:sym typeface="+mn-lt"/>
              </a:rPr>
              <a:t>导出按钮，选择创建好的常用语</a:t>
            </a:r>
            <a:r>
              <a:rPr lang="en-US" altLang="zh-CN" sz="2400" dirty="0">
                <a:solidFill>
                  <a:schemeClr val="bg1">
                    <a:lumMod val="95000"/>
                  </a:schemeClr>
                </a:solidFill>
                <a:cs typeface="+mn-ea"/>
                <a:sym typeface="+mn-lt"/>
              </a:rPr>
              <a:t>excel</a:t>
            </a:r>
            <a:r>
              <a:rPr lang="zh-CN" altLang="en-US" sz="2400" dirty="0">
                <a:solidFill>
                  <a:schemeClr val="bg1">
                    <a:lumMod val="95000"/>
                  </a:schemeClr>
                </a:solidFill>
                <a:cs typeface="+mn-ea"/>
                <a:sym typeface="+mn-lt"/>
              </a:rPr>
              <a:t>文件，点击“打开”</a:t>
            </a:r>
            <a:r>
              <a:rPr lang="en-US" altLang="zh-CN" sz="2400" dirty="0">
                <a:solidFill>
                  <a:schemeClr val="bg1">
                    <a:lumMod val="95000"/>
                  </a:schemeClr>
                </a:solidFill>
                <a:cs typeface="+mn-ea"/>
                <a:sym typeface="+mn-lt"/>
              </a:rPr>
              <a:t>/</a:t>
            </a:r>
            <a:r>
              <a:rPr lang="zh-CN" altLang="en-US" sz="2400" dirty="0">
                <a:solidFill>
                  <a:schemeClr val="bg1">
                    <a:lumMod val="95000"/>
                  </a:schemeClr>
                </a:solidFill>
                <a:cs typeface="+mn-ea"/>
                <a:sym typeface="+mn-lt"/>
              </a:rPr>
              <a:t>“保存”完成导入</a:t>
            </a:r>
            <a:r>
              <a:rPr lang="en-US" altLang="zh-CN" sz="2400" dirty="0">
                <a:solidFill>
                  <a:schemeClr val="bg1">
                    <a:lumMod val="95000"/>
                  </a:schemeClr>
                </a:solidFill>
                <a:cs typeface="+mn-ea"/>
                <a:sym typeface="+mn-lt"/>
              </a:rPr>
              <a:t>/</a:t>
            </a:r>
            <a:r>
              <a:rPr lang="zh-CN" altLang="en-US" sz="2400" dirty="0">
                <a:solidFill>
                  <a:schemeClr val="bg1">
                    <a:lumMod val="95000"/>
                  </a:schemeClr>
                </a:solidFill>
                <a:cs typeface="+mn-ea"/>
                <a:sym typeface="+mn-lt"/>
              </a:rPr>
              <a:t>导出。</a:t>
            </a:r>
            <a:endParaRPr lang="zh-CN" altLang="zh-CN" sz="2400" dirty="0">
              <a:solidFill>
                <a:schemeClr val="bg1">
                  <a:lumMod val="95000"/>
                </a:schemeClr>
              </a:solidFill>
              <a:cs typeface="+mn-ea"/>
              <a:sym typeface="+mn-l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40616" y="1412776"/>
            <a:ext cx="3836283"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38965" y="1412776"/>
            <a:ext cx="4273673" cy="30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Administrator\Desktop\米云客服标志2.png"/>
          <p:cNvPicPr>
            <a:picLocks noChangeAspect="1" noChangeArrowheads="1"/>
          </p:cNvPicPr>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4724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barn(inVertical)">
                                      <p:cBhvr>
                                        <p:cTn id="10"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使用环境安装</a:t>
            </a:r>
            <a:endParaRPr lang="zh-CN" altLang="en-US" b="1" dirty="0">
              <a:solidFill>
                <a:schemeClr val="bg1">
                  <a:lumMod val="95000"/>
                </a:schemeClr>
              </a:solidFill>
              <a:latin typeface="+mn-lt"/>
              <a:ea typeface="+mn-ea"/>
              <a:cs typeface="+mn-ea"/>
              <a:sym typeface="+mn-lt"/>
            </a:endParaRPr>
          </a:p>
        </p:txBody>
      </p:sp>
      <p:sp>
        <p:nvSpPr>
          <p:cNvPr id="3" name="内容占位符 2"/>
          <p:cNvSpPr>
            <a:spLocks noGrp="1"/>
          </p:cNvSpPr>
          <p:nvPr>
            <p:ph idx="1"/>
          </p:nvPr>
        </p:nvSpPr>
        <p:spPr/>
        <p:txBody>
          <a:bodyPr/>
          <a:lstStyle/>
          <a:p>
            <a:pPr>
              <a:lnSpc>
                <a:spcPct val="120000"/>
              </a:lnSpc>
              <a:spcBef>
                <a:spcPct val="0"/>
              </a:spcBef>
            </a:pPr>
            <a:r>
              <a:rPr lang="en-US" altLang="zh-CN" b="1" dirty="0">
                <a:solidFill>
                  <a:srgbClr val="FF0000"/>
                </a:solidFill>
                <a:cs typeface="+mn-ea"/>
                <a:sym typeface="+mn-lt"/>
              </a:rPr>
              <a:t>Microsof</a:t>
            </a:r>
            <a:r>
              <a:rPr lang="en-US" altLang="zh-CN" b="1" i="1" dirty="0">
                <a:solidFill>
                  <a:srgbClr val="FF0000"/>
                </a:solidFill>
                <a:cs typeface="+mn-ea"/>
                <a:sym typeface="+mn-lt"/>
              </a:rPr>
              <a:t>t</a:t>
            </a:r>
            <a:r>
              <a:rPr lang="en-US" altLang="zh-CN" b="1" dirty="0">
                <a:solidFill>
                  <a:srgbClr val="FF0000"/>
                </a:solidFill>
                <a:cs typeface="+mn-ea"/>
                <a:sym typeface="+mn-lt"/>
              </a:rPr>
              <a:t> </a:t>
            </a:r>
            <a:r>
              <a:rPr lang="en-US" altLang="zh-CN" b="1" i="1" dirty="0">
                <a:solidFill>
                  <a:srgbClr val="FF0000"/>
                </a:solidFill>
                <a:cs typeface="+mn-ea"/>
                <a:sym typeface="+mn-lt"/>
              </a:rPr>
              <a:t>NET</a:t>
            </a:r>
            <a:r>
              <a:rPr lang="en-US" altLang="zh-CN" b="1" dirty="0">
                <a:solidFill>
                  <a:srgbClr val="FF0000"/>
                </a:solidFill>
                <a:cs typeface="+mn-ea"/>
                <a:sym typeface="+mn-lt"/>
              </a:rPr>
              <a:t> </a:t>
            </a:r>
            <a:r>
              <a:rPr lang="en-US" altLang="zh-CN" b="1" i="1" dirty="0">
                <a:solidFill>
                  <a:srgbClr val="FF0000"/>
                </a:solidFill>
                <a:cs typeface="+mn-ea"/>
                <a:sym typeface="+mn-lt"/>
              </a:rPr>
              <a:t>Framework</a:t>
            </a:r>
            <a:r>
              <a:rPr lang="en-US" altLang="zh-CN" b="1" dirty="0">
                <a:solidFill>
                  <a:srgbClr val="FF0000"/>
                </a:solidFill>
                <a:cs typeface="+mn-ea"/>
                <a:sym typeface="+mn-lt"/>
              </a:rPr>
              <a:t> </a:t>
            </a:r>
            <a:r>
              <a:rPr lang="en-US" altLang="zh-CN" dirty="0">
                <a:solidFill>
                  <a:srgbClr val="FF0000"/>
                </a:solidFill>
                <a:cs typeface="+mn-ea"/>
                <a:sym typeface="+mn-lt"/>
              </a:rPr>
              <a:t> </a:t>
            </a:r>
            <a:r>
              <a:rPr lang="en-US" altLang="zh-CN" dirty="0" smtClean="0">
                <a:solidFill>
                  <a:srgbClr val="FF0000"/>
                </a:solidFill>
                <a:cs typeface="+mn-ea"/>
                <a:sym typeface="+mn-lt"/>
              </a:rPr>
              <a:t>4.5</a:t>
            </a:r>
          </a:p>
          <a:p>
            <a:pPr>
              <a:lnSpc>
                <a:spcPct val="120000"/>
              </a:lnSpc>
              <a:spcBef>
                <a:spcPct val="0"/>
              </a:spcBef>
            </a:pPr>
            <a:r>
              <a:rPr lang="zh-CN" altLang="en-US" dirty="0" smtClean="0">
                <a:solidFill>
                  <a:srgbClr val="FF0000"/>
                </a:solidFill>
                <a:cs typeface="+mn-ea"/>
                <a:sym typeface="+mn-lt"/>
              </a:rPr>
              <a:t>查看电脑安装版本：</a:t>
            </a:r>
            <a:r>
              <a:rPr lang="en-US" altLang="zh-CN" dirty="0">
                <a:solidFill>
                  <a:srgbClr val="FF0000"/>
                </a:solidFill>
                <a:cs typeface="+mn-ea"/>
                <a:sym typeface="+mn-lt"/>
                <a:hlinkClick r:id="rId2"/>
              </a:rPr>
              <a:t>http://</a:t>
            </a:r>
            <a:r>
              <a:rPr lang="en-US" altLang="zh-CN" dirty="0" smtClean="0">
                <a:solidFill>
                  <a:srgbClr val="FF0000"/>
                </a:solidFill>
                <a:cs typeface="+mn-ea"/>
                <a:sym typeface="+mn-lt"/>
                <a:hlinkClick r:id="rId2"/>
              </a:rPr>
              <a:t>jingyan.baidu.com/article/d169e1864d664d436611d895.html</a:t>
            </a:r>
            <a:endParaRPr lang="en-US" altLang="zh-CN" dirty="0" smtClean="0">
              <a:solidFill>
                <a:srgbClr val="FF0000"/>
              </a:solidFill>
              <a:cs typeface="+mn-ea"/>
              <a:sym typeface="+mn-lt"/>
            </a:endParaRPr>
          </a:p>
          <a:p>
            <a:pPr>
              <a:lnSpc>
                <a:spcPct val="120000"/>
              </a:lnSpc>
              <a:spcBef>
                <a:spcPct val="0"/>
              </a:spcBef>
            </a:pPr>
            <a:r>
              <a:rPr lang="zh-CN" altLang="en-US" dirty="0" smtClean="0">
                <a:solidFill>
                  <a:srgbClr val="FF0000"/>
                </a:solidFill>
                <a:cs typeface="+mn-ea"/>
                <a:sym typeface="+mn-lt"/>
              </a:rPr>
              <a:t>下载地址</a:t>
            </a:r>
            <a:r>
              <a:rPr lang="en-US" altLang="zh-CN" dirty="0" smtClean="0">
                <a:solidFill>
                  <a:srgbClr val="FF0000"/>
                </a:solidFill>
                <a:cs typeface="+mn-ea"/>
                <a:sym typeface="+mn-lt"/>
                <a:hlinkClick r:id="rId3"/>
              </a:rPr>
              <a:t>http</a:t>
            </a:r>
            <a:r>
              <a:rPr lang="en-US" altLang="zh-CN" dirty="0">
                <a:solidFill>
                  <a:srgbClr val="FF0000"/>
                </a:solidFill>
                <a:cs typeface="+mn-ea"/>
                <a:sym typeface="+mn-lt"/>
                <a:hlinkClick r:id="rId3"/>
              </a:rPr>
              <a:t>://</a:t>
            </a:r>
            <a:r>
              <a:rPr lang="en-US" altLang="zh-CN" dirty="0" smtClean="0">
                <a:solidFill>
                  <a:srgbClr val="FF0000"/>
                </a:solidFill>
                <a:cs typeface="+mn-ea"/>
                <a:sym typeface="+mn-lt"/>
                <a:hlinkClick r:id="rId3"/>
              </a:rPr>
              <a:t>rj.baidu.com/soft/detail/22370.html</a:t>
            </a:r>
            <a:endParaRPr lang="en-US" altLang="zh-CN" dirty="0" smtClean="0">
              <a:solidFill>
                <a:srgbClr val="FF0000"/>
              </a:solidFill>
              <a:cs typeface="+mn-ea"/>
              <a:sym typeface="+mn-lt"/>
            </a:endParaRPr>
          </a:p>
          <a:p>
            <a:pPr marL="0" indent="0">
              <a:lnSpc>
                <a:spcPct val="120000"/>
              </a:lnSpc>
              <a:spcBef>
                <a:spcPct val="0"/>
              </a:spcBef>
              <a:buNone/>
            </a:pPr>
            <a:endParaRPr lang="zh-CN" altLang="en-US" dirty="0">
              <a:solidFill>
                <a:srgbClr val="FF0000"/>
              </a:solidFill>
              <a:cs typeface="+mn-ea"/>
              <a:sym typeface="+mn-lt"/>
            </a:endParaRPr>
          </a:p>
        </p:txBody>
      </p:sp>
      <p:pic>
        <p:nvPicPr>
          <p:cNvPr id="6"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53842765"/>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使用常用语</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683568" y="4816694"/>
            <a:ext cx="7776864" cy="1826910"/>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聊天过程中左键双击</a:t>
            </a:r>
            <a:r>
              <a:rPr lang="en-US" altLang="zh-CN" sz="2400" dirty="0">
                <a:solidFill>
                  <a:schemeClr val="bg1">
                    <a:lumMod val="95000"/>
                  </a:schemeClr>
                </a:solidFill>
                <a:cs typeface="+mn-ea"/>
                <a:sym typeface="+mn-lt"/>
              </a:rPr>
              <a:t>/</a:t>
            </a:r>
            <a:r>
              <a:rPr lang="zh-CN" altLang="zh-CN" sz="2400" dirty="0">
                <a:solidFill>
                  <a:schemeClr val="bg1">
                    <a:lumMod val="95000"/>
                  </a:schemeClr>
                </a:solidFill>
                <a:cs typeface="+mn-ea"/>
                <a:sym typeface="+mn-lt"/>
              </a:rPr>
              <a:t>右键单击选择“编辑后发送”可以套用的常用语，便可在聊天输入框中对常用语进行二次精准编辑，再发送给好友；右键点击常用语，选择直接发送，即将此条常用语直接发送给好友。</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403148" y="1293795"/>
            <a:ext cx="4337703" cy="33589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1655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4338"/>
                                        </p:tgtEl>
                                        <p:attrNameLst>
                                          <p:attrName>style.visibility</p:attrName>
                                        </p:attrNameLst>
                                      </p:cBhvr>
                                      <p:to>
                                        <p:strVal val="visible"/>
                                      </p:to>
                                    </p:set>
                                    <p:animEffect transition="in" filter="fade">
                                      <p:cBhvr>
                                        <p:cTn id="7" dur="500"/>
                                        <p:tgtEl>
                                          <p:spTgt spid="1433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修改密码</a:t>
            </a:r>
            <a:endParaRPr lang="zh-CN" altLang="en-US" b="1" dirty="0">
              <a:solidFill>
                <a:schemeClr val="bg1">
                  <a:lumMod val="95000"/>
                </a:schemeClr>
              </a:solidFill>
              <a:latin typeface="+mn-lt"/>
              <a:ea typeface="+mn-ea"/>
              <a:cs typeface="+mn-ea"/>
              <a:sym typeface="+mn-lt"/>
            </a:endParaRPr>
          </a:p>
        </p:txBody>
      </p:sp>
      <p:pic>
        <p:nvPicPr>
          <p:cNvPr id="1536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6999" y="1556792"/>
            <a:ext cx="4308889"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363"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65888" y="1565568"/>
            <a:ext cx="4435714"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683569" y="4581128"/>
            <a:ext cx="7848872" cy="940514"/>
          </a:xfrm>
          <a:prstGeom prst="rect">
            <a:avLst/>
          </a:prstGeom>
        </p:spPr>
        <p:txBody>
          <a:bodyPr wrap="square">
            <a:spAutoFit/>
          </a:bodyPr>
          <a:lstStyle/>
          <a:p>
            <a:pPr>
              <a:lnSpc>
                <a:spcPct val="120000"/>
              </a:lnSpc>
            </a:pPr>
            <a:r>
              <a:rPr lang="zh-CN" altLang="zh-CN" sz="2400" dirty="0" smtClean="0">
                <a:solidFill>
                  <a:schemeClr val="bg1">
                    <a:lumMod val="95000"/>
                  </a:schemeClr>
                </a:solidFill>
                <a:cs typeface="+mn-ea"/>
                <a:sym typeface="+mn-lt"/>
              </a:rPr>
              <a:t>点击</a:t>
            </a:r>
            <a:r>
              <a:rPr lang="zh-CN" altLang="zh-CN" sz="2400" dirty="0">
                <a:solidFill>
                  <a:schemeClr val="bg1">
                    <a:lumMod val="95000"/>
                  </a:schemeClr>
                </a:solidFill>
                <a:cs typeface="+mn-ea"/>
                <a:sym typeface="+mn-lt"/>
              </a:rPr>
              <a:t>系统右上方“设置”按钮选择修改密码，依次输入旧密码、新密码并确认新密码，确认保存，完成修改密码。</a:t>
            </a:r>
          </a:p>
        </p:txBody>
      </p:sp>
      <p:pic>
        <p:nvPicPr>
          <p:cNvPr id="8"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71479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fade">
                                      <p:cBhvr>
                                        <p:cTn id="7" dur="500"/>
                                        <p:tgtEl>
                                          <p:spTgt spid="1536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5363"/>
                                        </p:tgtEl>
                                        <p:attrNameLst>
                                          <p:attrName>style.visibility</p:attrName>
                                        </p:attrNameLst>
                                      </p:cBhvr>
                                      <p:to>
                                        <p:strVal val="visible"/>
                                      </p:to>
                                    </p:set>
                                    <p:animEffect transition="in" filter="fade">
                                      <p:cBhvr>
                                        <p:cTn id="11" dur="500"/>
                                        <p:tgtEl>
                                          <p:spTgt spid="1536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管理员账号管理</a:t>
            </a:r>
            <a:endParaRPr lang="zh-CN" altLang="en-US" b="1" dirty="0">
              <a:solidFill>
                <a:schemeClr val="bg1">
                  <a:lumMod val="95000"/>
                </a:schemeClr>
              </a:solidFill>
              <a:latin typeface="+mn-lt"/>
              <a:ea typeface="+mn-ea"/>
              <a:cs typeface="+mn-ea"/>
              <a:sym typeface="+mn-lt"/>
            </a:endParaRPr>
          </a:p>
        </p:txBody>
      </p:sp>
      <p:sp>
        <p:nvSpPr>
          <p:cNvPr id="3" name="TextBox 2"/>
          <p:cNvSpPr txBox="1"/>
          <p:nvPr/>
        </p:nvSpPr>
        <p:spPr>
          <a:xfrm>
            <a:off x="1053966" y="4303455"/>
            <a:ext cx="6804145" cy="3013069"/>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①：设置页选择账号管理</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②：新建账号</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建立新的客服账号，可使用账号进行米云客服登陆。</a:t>
            </a:r>
            <a:endParaRPr lang="en-US" altLang="zh-CN" sz="2000" dirty="0" smtClean="0">
              <a:solidFill>
                <a:schemeClr val="bg1"/>
              </a:solidFill>
              <a:cs typeface="+mn-ea"/>
              <a:sym typeface="+mn-lt"/>
            </a:endParaRPr>
          </a:p>
          <a:p>
            <a:pPr>
              <a:lnSpc>
                <a:spcPct val="120000"/>
              </a:lnSpc>
            </a:pPr>
            <a:r>
              <a:rPr lang="zh-CN" altLang="en-US" sz="2000" dirty="0">
                <a:solidFill>
                  <a:schemeClr val="bg1"/>
                </a:solidFill>
                <a:cs typeface="+mn-ea"/>
                <a:sym typeface="+mn-lt"/>
              </a:rPr>
              <a:t>③</a:t>
            </a:r>
            <a:r>
              <a:rPr lang="zh-CN" altLang="en-US" sz="2000" dirty="0" smtClean="0">
                <a:solidFill>
                  <a:schemeClr val="bg1"/>
                </a:solidFill>
                <a:cs typeface="+mn-ea"/>
                <a:sym typeface="+mn-lt"/>
              </a:rPr>
              <a:t>：编辑</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选择已有客服账号进行编辑</a:t>
            </a:r>
            <a:endParaRPr lang="en-US" altLang="zh-CN" sz="2000" dirty="0" smtClean="0">
              <a:solidFill>
                <a:schemeClr val="bg1"/>
              </a:solidFill>
              <a:cs typeface="+mn-ea"/>
              <a:sym typeface="+mn-lt"/>
            </a:endParaRPr>
          </a:p>
          <a:p>
            <a:pPr>
              <a:lnSpc>
                <a:spcPct val="120000"/>
              </a:lnSpc>
            </a:pPr>
            <a:r>
              <a:rPr lang="zh-CN" altLang="en-US" sz="2000" dirty="0">
                <a:solidFill>
                  <a:schemeClr val="bg1"/>
                </a:solidFill>
                <a:cs typeface="+mn-ea"/>
                <a:sym typeface="+mn-lt"/>
              </a:rPr>
              <a:t>④</a:t>
            </a:r>
            <a:r>
              <a:rPr lang="zh-CN" altLang="en-US" sz="2000" dirty="0" smtClean="0">
                <a:solidFill>
                  <a:schemeClr val="bg1"/>
                </a:solidFill>
                <a:cs typeface="+mn-ea"/>
                <a:sym typeface="+mn-lt"/>
              </a:rPr>
              <a:t>：重置密码</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选择已有客服账号进行重置密码</a:t>
            </a:r>
            <a:endParaRPr lang="en-US" altLang="zh-CN" sz="2000" dirty="0" smtClean="0">
              <a:solidFill>
                <a:schemeClr val="bg1"/>
              </a:solidFill>
              <a:cs typeface="+mn-ea"/>
              <a:sym typeface="+mn-lt"/>
            </a:endParaRPr>
          </a:p>
          <a:p>
            <a:pPr>
              <a:lnSpc>
                <a:spcPct val="120000"/>
              </a:lnSpc>
            </a:pPr>
            <a:endParaRPr lang="en-US" altLang="zh-CN" sz="2000" dirty="0" smtClean="0">
              <a:solidFill>
                <a:schemeClr val="bg1"/>
              </a:solidFill>
              <a:cs typeface="+mn-ea"/>
              <a:sym typeface="+mn-lt"/>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763688" y="1423455"/>
            <a:ext cx="5384703"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0347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管理员账号管理</a:t>
            </a:r>
            <a:endParaRPr lang="zh-CN" altLang="en-US" b="1" dirty="0">
              <a:solidFill>
                <a:schemeClr val="bg1">
                  <a:lumMod val="95000"/>
                </a:schemeClr>
              </a:solidFill>
              <a:latin typeface="+mn-lt"/>
              <a:ea typeface="+mn-ea"/>
              <a:cs typeface="+mn-ea"/>
              <a:sym typeface="+mn-lt"/>
            </a:endParaRPr>
          </a:p>
        </p:txBody>
      </p:sp>
      <p:pic>
        <p:nvPicPr>
          <p:cNvPr id="307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0386" y="1343432"/>
            <a:ext cx="5384703"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80112" y="1340768"/>
            <a:ext cx="3256471"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800209" y="4402048"/>
            <a:ext cx="7365949" cy="2276521"/>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⑤：设置部门</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账号列表中选择账号，点击“设置部门”按钮，进入“部门列表”页。在“部门列表”页中可新建、编辑和删除部门。选择部门后点击“设置为选中部门”，完成账号的部门设置。</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⑥：删除</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删除账号</a:t>
            </a:r>
            <a:endParaRPr lang="zh-CN" altLang="en-US" sz="2000" dirty="0">
              <a:solidFill>
                <a:schemeClr val="bg1"/>
              </a:solidFill>
              <a:cs typeface="+mn-ea"/>
              <a:sym typeface="+mn-lt"/>
            </a:endParaRPr>
          </a:p>
        </p:txBody>
      </p:sp>
      <p:pic>
        <p:nvPicPr>
          <p:cNvPr id="8"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973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afterEffect">
                                  <p:stCondLst>
                                    <p:cond delay="0"/>
                                  </p:stCondLst>
                                  <p:childTnLst>
                                    <p:set>
                                      <p:cBhvr>
                                        <p:cTn id="6" dur="1" fill="hold">
                                          <p:stCondLst>
                                            <p:cond delay="0"/>
                                          </p:stCondLst>
                                        </p:cTn>
                                        <p:tgtEl>
                                          <p:spTgt spid="3075"/>
                                        </p:tgtEl>
                                        <p:attrNameLst>
                                          <p:attrName>style.visibility</p:attrName>
                                        </p:attrNameLst>
                                      </p:cBhvr>
                                      <p:to>
                                        <p:strVal val="visible"/>
                                      </p:to>
                                    </p:set>
                                    <p:animEffect transition="in" filter="barn(inVertical)">
                                      <p:cBhvr>
                                        <p:cTn id="7" dur="500"/>
                                        <p:tgtEl>
                                          <p:spTgt spid="3075"/>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4098"/>
                                        </p:tgtEl>
                                        <p:attrNameLst>
                                          <p:attrName>style.visibility</p:attrName>
                                        </p:attrNameLst>
                                      </p:cBhvr>
                                      <p:to>
                                        <p:strVal val="visible"/>
                                      </p:to>
                                    </p:set>
                                    <p:animEffect transition="in" filter="barn(inVertical)">
                                      <p:cBhvr>
                                        <p:cTn id="11" dur="500"/>
                                        <p:tgtEl>
                                          <p:spTgt spid="4098"/>
                                        </p:tgtEl>
                                      </p:cBhvr>
                                    </p:animEffect>
                                  </p:childTnLst>
                                </p:cTn>
                              </p:par>
                            </p:childTnLst>
                          </p:cTn>
                        </p:par>
                        <p:par>
                          <p:cTn id="12" fill="hold">
                            <p:stCondLst>
                              <p:cond delay="1000"/>
                            </p:stCondLst>
                            <p:childTnLst>
                              <p:par>
                                <p:cTn id="13" presetID="16" presetClass="entr" presetSubtype="21"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barn(inVertical)">
                                      <p:cBhvr>
                                        <p:cTn id="15"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管理员账号管理</a:t>
            </a:r>
            <a:endParaRPr lang="zh-CN" altLang="en-US" b="1" dirty="0">
              <a:solidFill>
                <a:schemeClr val="bg1">
                  <a:lumMod val="95000"/>
                </a:schemeClr>
              </a:solidFill>
              <a:latin typeface="+mn-lt"/>
              <a:ea typeface="+mn-ea"/>
              <a:cs typeface="+mn-ea"/>
              <a:sym typeface="+mn-lt"/>
            </a:endParaRPr>
          </a:p>
        </p:txBody>
      </p:sp>
      <p:pic>
        <p:nvPicPr>
          <p:cNvPr id="1025" name="Picture 1" descr="D:\Documents\Tencent Files\498263192\Image\Group\W4NS7NOW7M9O{J@JO}6E@DG.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1556792"/>
            <a:ext cx="4798715" cy="3047733"/>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D:\Documents\Tencent Files\498263192\Image\Group\E}7@_QQ$1%2TC[~{PX))@17.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050235" y="1556792"/>
            <a:ext cx="3900314" cy="3047733"/>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611560" y="4869159"/>
            <a:ext cx="7850048" cy="1383712"/>
          </a:xfrm>
          <a:prstGeom prst="rect">
            <a:avLst/>
          </a:prstGeom>
          <a:noFill/>
        </p:spPr>
        <p:txBody>
          <a:bodyPr wrap="square" rtlCol="0">
            <a:spAutoFit/>
          </a:bodyPr>
          <a:lstStyle/>
          <a:p>
            <a:pPr>
              <a:lnSpc>
                <a:spcPct val="120000"/>
              </a:lnSpc>
            </a:pPr>
            <a:r>
              <a:rPr lang="zh-CN" altLang="en-US" sz="2400" dirty="0" smtClean="0">
                <a:solidFill>
                  <a:schemeClr val="bg1"/>
                </a:solidFill>
                <a:cs typeface="+mn-ea"/>
                <a:sym typeface="+mn-lt"/>
              </a:rPr>
              <a:t>登陆限制设置</a:t>
            </a:r>
            <a:endParaRPr lang="en-US" altLang="zh-CN" sz="2400" dirty="0" smtClean="0">
              <a:solidFill>
                <a:schemeClr val="bg1"/>
              </a:solidFill>
              <a:cs typeface="+mn-ea"/>
              <a:sym typeface="+mn-lt"/>
            </a:endParaRPr>
          </a:p>
          <a:p>
            <a:pPr>
              <a:lnSpc>
                <a:spcPct val="120000"/>
              </a:lnSpc>
            </a:pPr>
            <a:r>
              <a:rPr lang="zh-CN" altLang="en-US" sz="2400" dirty="0" smtClean="0">
                <a:solidFill>
                  <a:schemeClr val="bg1"/>
                </a:solidFill>
                <a:cs typeface="+mn-ea"/>
                <a:sym typeface="+mn-lt"/>
              </a:rPr>
              <a:t>管理员对子账号进行登陆</a:t>
            </a:r>
            <a:r>
              <a:rPr lang="en-US" altLang="zh-CN" sz="2400" dirty="0" smtClean="0">
                <a:solidFill>
                  <a:schemeClr val="bg1"/>
                </a:solidFill>
                <a:cs typeface="+mn-ea"/>
                <a:sym typeface="+mn-lt"/>
              </a:rPr>
              <a:t>IP</a:t>
            </a:r>
            <a:r>
              <a:rPr lang="zh-CN" altLang="en-US" sz="2400" dirty="0" smtClean="0">
                <a:solidFill>
                  <a:schemeClr val="bg1"/>
                </a:solidFill>
                <a:cs typeface="+mn-ea"/>
                <a:sym typeface="+mn-lt"/>
              </a:rPr>
              <a:t>或者</a:t>
            </a:r>
            <a:r>
              <a:rPr lang="en-US" altLang="zh-CN" sz="2400" dirty="0" smtClean="0">
                <a:solidFill>
                  <a:schemeClr val="bg1"/>
                </a:solidFill>
                <a:cs typeface="+mn-ea"/>
                <a:sym typeface="+mn-lt"/>
              </a:rPr>
              <a:t>MAC</a:t>
            </a:r>
            <a:r>
              <a:rPr lang="zh-CN" altLang="en-US" sz="2400" dirty="0" smtClean="0">
                <a:solidFill>
                  <a:schemeClr val="bg1"/>
                </a:solidFill>
                <a:cs typeface="+mn-ea"/>
                <a:sym typeface="+mn-lt"/>
              </a:rPr>
              <a:t>地址限制，使账号只能在指定的</a:t>
            </a:r>
            <a:r>
              <a:rPr lang="en-US" altLang="zh-CN" sz="2400" dirty="0" smtClean="0">
                <a:solidFill>
                  <a:schemeClr val="bg1"/>
                </a:solidFill>
                <a:cs typeface="+mn-ea"/>
                <a:sym typeface="+mn-lt"/>
              </a:rPr>
              <a:t>IP</a:t>
            </a:r>
            <a:r>
              <a:rPr lang="zh-CN" altLang="en-US" sz="2400" dirty="0" smtClean="0">
                <a:solidFill>
                  <a:schemeClr val="bg1"/>
                </a:solidFill>
                <a:cs typeface="+mn-ea"/>
                <a:sym typeface="+mn-lt"/>
              </a:rPr>
              <a:t>或终端上运行。</a:t>
            </a:r>
            <a:endParaRPr lang="zh-CN" altLang="en-US" sz="2400" dirty="0">
              <a:solidFill>
                <a:schemeClr val="bg1"/>
              </a:solidFill>
              <a:cs typeface="+mn-ea"/>
              <a:sym typeface="+mn-lt"/>
            </a:endParaRPr>
          </a:p>
        </p:txBody>
      </p:sp>
      <p:pic>
        <p:nvPicPr>
          <p:cNvPr id="8"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05169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a:solidFill>
                  <a:schemeClr val="bg1">
                    <a:lumMod val="95000"/>
                  </a:schemeClr>
                </a:solidFill>
                <a:latin typeface="+mn-lt"/>
                <a:ea typeface="+mn-ea"/>
                <a:cs typeface="+mn-ea"/>
                <a:sym typeface="+mn-lt"/>
              </a:rPr>
              <a:t>管理员</a:t>
            </a:r>
            <a:r>
              <a:rPr lang="zh-CN" altLang="en-US" b="1" dirty="0" smtClean="0">
                <a:solidFill>
                  <a:schemeClr val="bg1">
                    <a:lumMod val="95000"/>
                  </a:schemeClr>
                </a:solidFill>
                <a:latin typeface="+mn-lt"/>
                <a:ea typeface="+mn-ea"/>
                <a:cs typeface="+mn-ea"/>
                <a:sym typeface="+mn-lt"/>
              </a:rPr>
              <a:t>好友分类</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683568" y="4816694"/>
            <a:ext cx="7776864" cy="1826910"/>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点击右上角“设置”按钮，选择“好友分类”，如图添加／编辑／修改分类名称即可。</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注：此功能仅管理员可添加／编辑／删除，客服人员只能将好友移入分类中。</a:t>
            </a:r>
            <a:endParaRPr lang="zh-CN" altLang="zh-CN" sz="2400" dirty="0">
              <a:solidFill>
                <a:schemeClr val="bg1">
                  <a:lumMod val="95000"/>
                </a:schemeClr>
              </a:solidFill>
              <a:cs typeface="+mn-ea"/>
              <a:sym typeface="+mn-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844576" y="1340768"/>
            <a:ext cx="5185692" cy="324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3877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barn(inVertical)">
                                      <p:cBhvr>
                                        <p:cTn id="10"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43775" y="92224"/>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管理员好友分类</a:t>
            </a:r>
            <a:endParaRPr lang="zh-CN" altLang="en-US" b="1" dirty="0">
              <a:solidFill>
                <a:schemeClr val="bg1">
                  <a:lumMod val="95000"/>
                </a:schemeClr>
              </a:solidFill>
              <a:latin typeface="+mn-lt"/>
              <a:ea typeface="+mn-ea"/>
              <a:cs typeface="+mn-ea"/>
              <a:sym typeface="+mn-lt"/>
            </a:endParaRPr>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95974" y="1235224"/>
            <a:ext cx="7283112" cy="3739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26448" y="5186025"/>
            <a:ext cx="2160240" cy="1393330"/>
          </a:xfrm>
          <a:prstGeom prst="rect">
            <a:avLst/>
          </a:prstGeom>
          <a:noFill/>
        </p:spPr>
        <p:txBody>
          <a:bodyPr wrap="square" rtlCol="0">
            <a:spAutoFit/>
          </a:bodyPr>
          <a:lstStyle/>
          <a:p>
            <a:pPr>
              <a:lnSpc>
                <a:spcPct val="120000"/>
              </a:lnSpc>
            </a:pPr>
            <a:r>
              <a:rPr lang="zh-CN" altLang="en-US" dirty="0" smtClean="0">
                <a:solidFill>
                  <a:schemeClr val="bg1"/>
                </a:solidFill>
                <a:cs typeface="+mn-ea"/>
                <a:sym typeface="+mn-lt"/>
              </a:rPr>
              <a:t>①：分类输入框</a:t>
            </a:r>
            <a:endParaRPr lang="en-US" altLang="zh-CN" dirty="0" smtClean="0">
              <a:solidFill>
                <a:schemeClr val="bg1"/>
              </a:solidFill>
              <a:cs typeface="+mn-ea"/>
              <a:sym typeface="+mn-lt"/>
            </a:endParaRPr>
          </a:p>
          <a:p>
            <a:pPr>
              <a:lnSpc>
                <a:spcPct val="120000"/>
              </a:lnSpc>
            </a:pPr>
            <a:r>
              <a:rPr lang="zh-CN" altLang="en-US" dirty="0" smtClean="0">
                <a:solidFill>
                  <a:schemeClr val="bg1"/>
                </a:solidFill>
                <a:cs typeface="+mn-ea"/>
                <a:sym typeface="+mn-lt"/>
              </a:rPr>
              <a:t>②：添加按钮</a:t>
            </a:r>
            <a:endParaRPr lang="en-US" altLang="zh-CN" dirty="0" smtClean="0">
              <a:solidFill>
                <a:schemeClr val="bg1"/>
              </a:solidFill>
              <a:cs typeface="+mn-ea"/>
              <a:sym typeface="+mn-lt"/>
            </a:endParaRPr>
          </a:p>
          <a:p>
            <a:pPr>
              <a:lnSpc>
                <a:spcPct val="120000"/>
              </a:lnSpc>
            </a:pPr>
            <a:r>
              <a:rPr lang="zh-CN" altLang="en-US" dirty="0" smtClean="0">
                <a:solidFill>
                  <a:schemeClr val="bg1"/>
                </a:solidFill>
                <a:cs typeface="+mn-ea"/>
                <a:sym typeface="+mn-lt"/>
              </a:rPr>
              <a:t>输入需要添加的分类名称，点击添加。</a:t>
            </a:r>
            <a:endParaRPr lang="zh-CN" altLang="en-US" dirty="0">
              <a:solidFill>
                <a:schemeClr val="bg1"/>
              </a:solidFill>
              <a:cs typeface="+mn-ea"/>
              <a:sym typeface="+mn-lt"/>
            </a:endParaRPr>
          </a:p>
        </p:txBody>
      </p:sp>
      <p:sp>
        <p:nvSpPr>
          <p:cNvPr id="9" name="TextBox 8"/>
          <p:cNvSpPr txBox="1"/>
          <p:nvPr/>
        </p:nvSpPr>
        <p:spPr>
          <a:xfrm>
            <a:off x="2878278" y="5186024"/>
            <a:ext cx="1765730" cy="1393330"/>
          </a:xfrm>
          <a:prstGeom prst="rect">
            <a:avLst/>
          </a:prstGeom>
          <a:noFill/>
        </p:spPr>
        <p:txBody>
          <a:bodyPr wrap="square" rtlCol="0">
            <a:spAutoFit/>
          </a:bodyPr>
          <a:lstStyle/>
          <a:p>
            <a:pPr>
              <a:lnSpc>
                <a:spcPct val="120000"/>
              </a:lnSpc>
            </a:pPr>
            <a:r>
              <a:rPr lang="zh-CN" altLang="en-US" dirty="0">
                <a:solidFill>
                  <a:schemeClr val="bg1"/>
                </a:solidFill>
                <a:cs typeface="+mn-ea"/>
                <a:sym typeface="+mn-lt"/>
              </a:rPr>
              <a:t>③</a:t>
            </a:r>
            <a:r>
              <a:rPr lang="zh-CN" altLang="en-US" dirty="0" smtClean="0">
                <a:solidFill>
                  <a:schemeClr val="bg1"/>
                </a:solidFill>
                <a:cs typeface="+mn-ea"/>
                <a:sym typeface="+mn-lt"/>
              </a:rPr>
              <a:t>：删除按钮</a:t>
            </a:r>
            <a:endParaRPr lang="en-US" altLang="zh-CN" dirty="0" smtClean="0">
              <a:solidFill>
                <a:schemeClr val="bg1"/>
              </a:solidFill>
              <a:cs typeface="+mn-ea"/>
              <a:sym typeface="+mn-lt"/>
            </a:endParaRPr>
          </a:p>
          <a:p>
            <a:pPr>
              <a:lnSpc>
                <a:spcPct val="120000"/>
              </a:lnSpc>
            </a:pPr>
            <a:r>
              <a:rPr lang="zh-CN" altLang="en-US" dirty="0" smtClean="0">
                <a:solidFill>
                  <a:schemeClr val="bg1"/>
                </a:solidFill>
                <a:cs typeface="+mn-ea"/>
                <a:sym typeface="+mn-lt"/>
              </a:rPr>
              <a:t>选择需要删除的分类名称，点击删除。</a:t>
            </a:r>
            <a:endParaRPr lang="zh-CN" altLang="en-US" dirty="0">
              <a:solidFill>
                <a:schemeClr val="bg1"/>
              </a:solidFill>
              <a:cs typeface="+mn-ea"/>
              <a:sym typeface="+mn-lt"/>
            </a:endParaRPr>
          </a:p>
        </p:txBody>
      </p:sp>
      <p:sp>
        <p:nvSpPr>
          <p:cNvPr id="10" name="TextBox 9"/>
          <p:cNvSpPr txBox="1"/>
          <p:nvPr/>
        </p:nvSpPr>
        <p:spPr>
          <a:xfrm>
            <a:off x="4550850" y="5186025"/>
            <a:ext cx="2020064" cy="1393330"/>
          </a:xfrm>
          <a:prstGeom prst="rect">
            <a:avLst/>
          </a:prstGeom>
          <a:noFill/>
        </p:spPr>
        <p:txBody>
          <a:bodyPr wrap="square" rtlCol="0">
            <a:spAutoFit/>
          </a:bodyPr>
          <a:lstStyle/>
          <a:p>
            <a:pPr>
              <a:lnSpc>
                <a:spcPct val="120000"/>
              </a:lnSpc>
            </a:pPr>
            <a:r>
              <a:rPr lang="zh-CN" altLang="en-US" dirty="0" smtClean="0">
                <a:solidFill>
                  <a:schemeClr val="bg1"/>
                </a:solidFill>
                <a:cs typeface="+mn-ea"/>
                <a:sym typeface="+mn-lt"/>
              </a:rPr>
              <a:t>④：分类顺序调整</a:t>
            </a:r>
            <a:endParaRPr lang="en-US" altLang="zh-CN" dirty="0" smtClean="0">
              <a:solidFill>
                <a:schemeClr val="bg1"/>
              </a:solidFill>
              <a:cs typeface="+mn-ea"/>
              <a:sym typeface="+mn-lt"/>
            </a:endParaRPr>
          </a:p>
          <a:p>
            <a:pPr>
              <a:lnSpc>
                <a:spcPct val="120000"/>
              </a:lnSpc>
            </a:pPr>
            <a:r>
              <a:rPr lang="zh-CN" altLang="en-US" dirty="0" smtClean="0">
                <a:solidFill>
                  <a:schemeClr val="bg1"/>
                </a:solidFill>
                <a:cs typeface="+mn-ea"/>
                <a:sym typeface="+mn-lt"/>
              </a:rPr>
              <a:t>选择需要调整顺序的分类名称，点击上移或下移。</a:t>
            </a:r>
            <a:endParaRPr lang="zh-CN" altLang="en-US" dirty="0">
              <a:solidFill>
                <a:schemeClr val="bg1"/>
              </a:solidFill>
              <a:cs typeface="+mn-ea"/>
              <a:sym typeface="+mn-lt"/>
            </a:endParaRPr>
          </a:p>
        </p:txBody>
      </p:sp>
      <p:sp>
        <p:nvSpPr>
          <p:cNvPr id="11" name="TextBox 10"/>
          <p:cNvSpPr txBox="1"/>
          <p:nvPr/>
        </p:nvSpPr>
        <p:spPr>
          <a:xfrm>
            <a:off x="6622694" y="5186023"/>
            <a:ext cx="1765730" cy="1393330"/>
          </a:xfrm>
          <a:prstGeom prst="rect">
            <a:avLst/>
          </a:prstGeom>
          <a:noFill/>
        </p:spPr>
        <p:txBody>
          <a:bodyPr wrap="square" rtlCol="0">
            <a:spAutoFit/>
          </a:bodyPr>
          <a:lstStyle/>
          <a:p>
            <a:pPr>
              <a:lnSpc>
                <a:spcPct val="120000"/>
              </a:lnSpc>
            </a:pPr>
            <a:r>
              <a:rPr lang="zh-CN" altLang="en-US" dirty="0" smtClean="0">
                <a:solidFill>
                  <a:schemeClr val="bg1"/>
                </a:solidFill>
                <a:cs typeface="+mn-ea"/>
                <a:sym typeface="+mn-lt"/>
              </a:rPr>
              <a:t>⑤：保存按钮</a:t>
            </a:r>
            <a:endParaRPr lang="en-US" altLang="zh-CN" dirty="0" smtClean="0">
              <a:solidFill>
                <a:schemeClr val="bg1"/>
              </a:solidFill>
              <a:cs typeface="+mn-ea"/>
              <a:sym typeface="+mn-lt"/>
            </a:endParaRPr>
          </a:p>
          <a:p>
            <a:pPr>
              <a:lnSpc>
                <a:spcPct val="120000"/>
              </a:lnSpc>
            </a:pPr>
            <a:r>
              <a:rPr lang="zh-CN" altLang="en-US" dirty="0" smtClean="0">
                <a:solidFill>
                  <a:schemeClr val="bg1"/>
                </a:solidFill>
                <a:cs typeface="+mn-ea"/>
                <a:sym typeface="+mn-lt"/>
              </a:rPr>
              <a:t>点击保存，完成好友分类的修改。</a:t>
            </a:r>
            <a:endParaRPr lang="zh-CN" altLang="en-US" dirty="0">
              <a:solidFill>
                <a:schemeClr val="bg1"/>
              </a:solidFill>
              <a:cs typeface="+mn-ea"/>
              <a:sym typeface="+mn-lt"/>
            </a:endParaRPr>
          </a:p>
        </p:txBody>
      </p:sp>
      <p:pic>
        <p:nvPicPr>
          <p:cNvPr id="12"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94885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fad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500" fill="hold"/>
                                        <p:tgtEl>
                                          <p:spTgt spid="5"/>
                                        </p:tgtEl>
                                        <p:attrNameLst>
                                          <p:attrName>ppt_x</p:attrName>
                                        </p:attrNameLst>
                                      </p:cBhvr>
                                      <p:tavLst>
                                        <p:tav tm="0">
                                          <p:val>
                                            <p:strVal val="#ppt_x"/>
                                          </p:val>
                                        </p:tav>
                                        <p:tav tm="100000">
                                          <p:val>
                                            <p:strVal val="#ppt_x"/>
                                          </p:val>
                                        </p:tav>
                                      </p:tavLst>
                                    </p:anim>
                                    <p:anim calcmode="lin" valueType="num">
                                      <p:cBhvr additive="base">
                                        <p:cTn id="13"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 calcmode="lin" valueType="num">
                                      <p:cBhvr additive="base">
                                        <p:cTn id="18" dur="500" fill="hold"/>
                                        <p:tgtEl>
                                          <p:spTgt spid="9"/>
                                        </p:tgtEl>
                                        <p:attrNameLst>
                                          <p:attrName>ppt_x</p:attrName>
                                        </p:attrNameLst>
                                      </p:cBhvr>
                                      <p:tavLst>
                                        <p:tav tm="0">
                                          <p:val>
                                            <p:strVal val="#ppt_x"/>
                                          </p:val>
                                        </p:tav>
                                        <p:tav tm="100000">
                                          <p:val>
                                            <p:strVal val="#ppt_x"/>
                                          </p:val>
                                        </p:tav>
                                      </p:tavLst>
                                    </p:anim>
                                    <p:anim calcmode="lin" valueType="num">
                                      <p:cBhvr additive="base">
                                        <p:cTn id="19"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500" fill="hold"/>
                                        <p:tgtEl>
                                          <p:spTgt spid="10"/>
                                        </p:tgtEl>
                                        <p:attrNameLst>
                                          <p:attrName>ppt_x</p:attrName>
                                        </p:attrNameLst>
                                      </p:cBhvr>
                                      <p:tavLst>
                                        <p:tav tm="0">
                                          <p:val>
                                            <p:strVal val="#ppt_x"/>
                                          </p:val>
                                        </p:tav>
                                        <p:tav tm="100000">
                                          <p:val>
                                            <p:strVal val="#ppt_x"/>
                                          </p:val>
                                        </p:tav>
                                      </p:tavLst>
                                    </p:anim>
                                    <p:anim calcmode="lin" valueType="num">
                                      <p:cBhvr additive="base">
                                        <p:cTn id="25"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11"/>
                                        </p:tgtEl>
                                        <p:attrNameLst>
                                          <p:attrName>style.visibility</p:attrName>
                                        </p:attrNameLst>
                                      </p:cBhvr>
                                      <p:to>
                                        <p:strVal val="visible"/>
                                      </p:to>
                                    </p:set>
                                    <p:anim calcmode="lin" valueType="num">
                                      <p:cBhvr additive="base">
                                        <p:cTn id="30" dur="500" fill="hold"/>
                                        <p:tgtEl>
                                          <p:spTgt spid="11"/>
                                        </p:tgtEl>
                                        <p:attrNameLst>
                                          <p:attrName>ppt_x</p:attrName>
                                        </p:attrNameLst>
                                      </p:cBhvr>
                                      <p:tavLst>
                                        <p:tav tm="0">
                                          <p:val>
                                            <p:strVal val="#ppt_x"/>
                                          </p:val>
                                        </p:tav>
                                        <p:tav tm="100000">
                                          <p:val>
                                            <p:strVal val="#ppt_x"/>
                                          </p:val>
                                        </p:tav>
                                      </p:tavLst>
                                    </p:anim>
                                    <p:anim calcmode="lin" valueType="num">
                                      <p:cBhvr additive="base">
                                        <p:cTn id="3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P spid="10" grpId="0"/>
      <p:bldP spid="11"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设置消息提醒方式</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683568" y="4816694"/>
            <a:ext cx="7776864" cy="940514"/>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点击右上角“设置”按钮，选择“消息提醒”，如图勾选需要的提醒方式即可。</a:t>
            </a:r>
            <a:endParaRPr lang="zh-CN" altLang="zh-CN" sz="2400" dirty="0">
              <a:solidFill>
                <a:schemeClr val="bg1">
                  <a:lumMod val="95000"/>
                </a:schemeClr>
              </a:solidFill>
              <a:cs typeface="+mn-ea"/>
              <a:sym typeface="+mn-lt"/>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662112" y="1268760"/>
            <a:ext cx="5819775" cy="3409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91226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par>
                                <p:cTn id="8" presetID="16" presetClass="entr" presetSubtype="21" fill="hold" nodeType="withEffect">
                                  <p:stCondLst>
                                    <p:cond delay="0"/>
                                  </p:stCondLst>
                                  <p:childTnLst>
                                    <p:set>
                                      <p:cBhvr>
                                        <p:cTn id="9" dur="1" fill="hold">
                                          <p:stCondLst>
                                            <p:cond delay="0"/>
                                          </p:stCondLst>
                                        </p:cTn>
                                        <p:tgtEl>
                                          <p:spTgt spid="3074"/>
                                        </p:tgtEl>
                                        <p:attrNameLst>
                                          <p:attrName>style.visibility</p:attrName>
                                        </p:attrNameLst>
                                      </p:cBhvr>
                                      <p:to>
                                        <p:strVal val="visible"/>
                                      </p:to>
                                    </p:set>
                                    <p:animEffect transition="in" filter="barn(inVertical)">
                                      <p:cBhvr>
                                        <p:cTn id="10" dur="500"/>
                                        <p:tgtEl>
                                          <p:spTgt spid="30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设置自定义自动回复</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683568" y="5085184"/>
            <a:ext cx="7776864" cy="1383712"/>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点击右上角“设置”按钮，选择“自动回复”，如图勾选按钮可开启／关闭自动回复功能，点击编辑框可编辑自动回复内容，点击“保存”完成设置。</a:t>
            </a:r>
            <a:endParaRPr lang="zh-CN" altLang="zh-CN" sz="2400" dirty="0">
              <a:solidFill>
                <a:schemeClr val="bg1">
                  <a:lumMod val="95000"/>
                </a:schemeClr>
              </a:solidFill>
              <a:cs typeface="+mn-ea"/>
              <a:sym typeface="+mn-lt"/>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375756" y="1424759"/>
            <a:ext cx="4392488" cy="35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5264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设置自定义自动回复</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683568" y="5085184"/>
            <a:ext cx="7776864" cy="1725729"/>
          </a:xfrm>
          <a:prstGeom prst="rect">
            <a:avLst/>
          </a:prstGeom>
        </p:spPr>
        <p:txBody>
          <a:bodyPr wrap="square">
            <a:spAutoFit/>
          </a:bodyPr>
          <a:lstStyle/>
          <a:p>
            <a:pPr>
              <a:lnSpc>
                <a:spcPct val="120000"/>
              </a:lnSpc>
            </a:pPr>
            <a:r>
              <a:rPr lang="zh-CN" altLang="en-US" dirty="0" smtClean="0">
                <a:solidFill>
                  <a:schemeClr val="bg1">
                    <a:lumMod val="95000"/>
                  </a:schemeClr>
                </a:solidFill>
                <a:cs typeface="+mn-ea"/>
                <a:sym typeface="+mn-lt"/>
              </a:rPr>
              <a:t>点击右上角“设置”按钮，选择“其他”，如图勾选按钮。</a:t>
            </a:r>
            <a:endParaRPr lang="en-US" altLang="zh-CN" dirty="0" smtClean="0">
              <a:solidFill>
                <a:schemeClr val="bg1">
                  <a:lumMod val="95000"/>
                </a:schemeClr>
              </a:solidFill>
              <a:cs typeface="+mn-ea"/>
              <a:sym typeface="+mn-lt"/>
            </a:endParaRPr>
          </a:p>
          <a:p>
            <a:pPr>
              <a:lnSpc>
                <a:spcPct val="120000"/>
              </a:lnSpc>
            </a:pPr>
            <a:r>
              <a:rPr lang="zh-CN" altLang="en-US" dirty="0" smtClean="0">
                <a:solidFill>
                  <a:schemeClr val="bg1">
                    <a:lumMod val="95000"/>
                  </a:schemeClr>
                </a:solidFill>
                <a:cs typeface="+mn-ea"/>
                <a:sym typeface="+mn-lt"/>
              </a:rPr>
              <a:t>系统启动后自动下载当月历史数据，减少因长时间不更新数据而导致的更新数据时卡死、掉线现象；</a:t>
            </a:r>
            <a:endParaRPr lang="en-US" altLang="zh-CN" dirty="0" smtClean="0">
              <a:solidFill>
                <a:schemeClr val="bg1">
                  <a:lumMod val="95000"/>
                </a:schemeClr>
              </a:solidFill>
              <a:cs typeface="+mn-ea"/>
              <a:sym typeface="+mn-lt"/>
            </a:endParaRPr>
          </a:p>
          <a:p>
            <a:pPr>
              <a:lnSpc>
                <a:spcPct val="120000"/>
              </a:lnSpc>
            </a:pPr>
            <a:r>
              <a:rPr lang="zh-CN" altLang="en-US" dirty="0" smtClean="0">
                <a:solidFill>
                  <a:schemeClr val="bg1">
                    <a:lumMod val="95000"/>
                  </a:schemeClr>
                </a:solidFill>
                <a:cs typeface="+mn-ea"/>
                <a:sym typeface="+mn-lt"/>
              </a:rPr>
              <a:t>兼容模式开启可显著提高二维码有效几率；</a:t>
            </a:r>
            <a:endParaRPr lang="en-US" altLang="zh-CN" dirty="0" smtClean="0">
              <a:solidFill>
                <a:schemeClr val="bg1">
                  <a:lumMod val="95000"/>
                </a:schemeClr>
              </a:solidFill>
              <a:cs typeface="+mn-ea"/>
              <a:sym typeface="+mn-lt"/>
            </a:endParaRPr>
          </a:p>
          <a:p>
            <a:pPr>
              <a:lnSpc>
                <a:spcPct val="120000"/>
              </a:lnSpc>
            </a:pPr>
            <a:r>
              <a:rPr lang="zh-CN" altLang="en-US" dirty="0" smtClean="0">
                <a:solidFill>
                  <a:schemeClr val="bg1">
                    <a:lumMod val="95000"/>
                  </a:schemeClr>
                </a:solidFill>
                <a:cs typeface="+mn-ea"/>
                <a:sym typeface="+mn-lt"/>
              </a:rPr>
              <a:t>自动检测客户端更新，保持客户端功能最新、稳定。</a:t>
            </a:r>
            <a:endParaRPr lang="zh-CN" altLang="zh-CN" dirty="0">
              <a:solidFill>
                <a:schemeClr val="bg1">
                  <a:lumMod val="95000"/>
                </a:schemeClr>
              </a:solidFill>
              <a:cs typeface="+mn-ea"/>
              <a:sym typeface="+mn-lt"/>
            </a:endParaRPr>
          </a:p>
        </p:txBody>
      </p:sp>
      <p:pic>
        <p:nvPicPr>
          <p:cNvPr id="7"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051720" y="1189367"/>
            <a:ext cx="4680520" cy="3823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6603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账号登陆</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1042864" y="4509120"/>
            <a:ext cx="2952750" cy="1826910"/>
          </a:xfrm>
          <a:prstGeom prst="rect">
            <a:avLst/>
          </a:prstGeom>
        </p:spPr>
        <p:txBody>
          <a:bodyPr wrap="square">
            <a:spAutoFit/>
          </a:bodyPr>
          <a:lstStyle/>
          <a:p>
            <a:pPr>
              <a:lnSpc>
                <a:spcPct val="120000"/>
              </a:lnSpc>
            </a:pPr>
            <a:r>
              <a:rPr lang="zh-CN" altLang="zh-CN" sz="2400" dirty="0" smtClean="0">
                <a:solidFill>
                  <a:schemeClr val="bg1">
                    <a:lumMod val="95000"/>
                  </a:schemeClr>
                </a:solidFill>
                <a:cs typeface="+mn-ea"/>
                <a:sym typeface="+mn-lt"/>
              </a:rPr>
              <a:t>输入</a:t>
            </a:r>
            <a:r>
              <a:rPr lang="zh-CN" altLang="zh-CN" sz="2400" dirty="0">
                <a:solidFill>
                  <a:schemeClr val="bg1">
                    <a:lumMod val="95000"/>
                  </a:schemeClr>
                </a:solidFill>
                <a:cs typeface="+mn-ea"/>
                <a:sym typeface="+mn-lt"/>
              </a:rPr>
              <a:t>客服给定的账号和密码，点击“登陆”按钮，即可完成登陆系统。</a:t>
            </a:r>
          </a:p>
        </p:txBody>
      </p:sp>
      <p:sp>
        <p:nvSpPr>
          <p:cNvPr id="6" name="矩形 5"/>
          <p:cNvSpPr/>
          <p:nvPr/>
        </p:nvSpPr>
        <p:spPr>
          <a:xfrm>
            <a:off x="5104968" y="4509119"/>
            <a:ext cx="3070840" cy="1826910"/>
          </a:xfrm>
          <a:prstGeom prst="rect">
            <a:avLst/>
          </a:prstGeom>
        </p:spPr>
        <p:txBody>
          <a:bodyPr wrap="square">
            <a:spAutoFit/>
          </a:bodyPr>
          <a:lstStyle/>
          <a:p>
            <a:pPr>
              <a:lnSpc>
                <a:spcPct val="120000"/>
              </a:lnSpc>
            </a:pPr>
            <a:r>
              <a:rPr lang="zh-CN" altLang="zh-CN" sz="2400" dirty="0" smtClean="0">
                <a:solidFill>
                  <a:schemeClr val="bg1">
                    <a:lumMod val="95000"/>
                  </a:schemeClr>
                </a:solidFill>
                <a:cs typeface="+mn-ea"/>
                <a:sym typeface="+mn-lt"/>
              </a:rPr>
              <a:t>选择</a:t>
            </a:r>
            <a:r>
              <a:rPr lang="zh-CN" altLang="zh-CN" sz="2400" dirty="0">
                <a:solidFill>
                  <a:schemeClr val="bg1">
                    <a:lumMod val="95000"/>
                  </a:schemeClr>
                </a:solidFill>
                <a:cs typeface="+mn-ea"/>
                <a:sym typeface="+mn-lt"/>
              </a:rPr>
              <a:t>记住密码，再次登陆此系统时无需输入密码，点击登陆即可进入系统。</a:t>
            </a:r>
          </a:p>
        </p:txBody>
      </p:sp>
      <p:pic>
        <p:nvPicPr>
          <p:cNvPr id="8"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42864" y="1710332"/>
            <a:ext cx="295275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04968" y="1710332"/>
            <a:ext cx="2952750" cy="2571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11118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人群画像分析</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683568" y="4941168"/>
            <a:ext cx="7776864" cy="1826910"/>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左侧好友列表中选择好友头像，然后点击右侧“个人画像”分栏，即可显示该好友的画像统计信息。备注名、微信号等信息为自动获取，其他信息可根据需要自主填写，填写完毕，点击“保存”按钮。</a:t>
            </a:r>
            <a:endParaRPr lang="zh-CN" altLang="zh-CN" sz="2400" dirty="0">
              <a:solidFill>
                <a:schemeClr val="bg1">
                  <a:lumMod val="95000"/>
                </a:schemeClr>
              </a:solidFill>
              <a:cs typeface="+mn-ea"/>
              <a:sym typeface="+mn-lt"/>
            </a:endParaRPr>
          </a:p>
        </p:txBody>
      </p:sp>
      <p:pic>
        <p:nvPicPr>
          <p:cNvPr id="7"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Administrator\Desktop\未标题-1.png"/>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652401" y="1412776"/>
            <a:ext cx="5839197" cy="3374949"/>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5177" y="694935"/>
            <a:ext cx="8973646" cy="52040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9437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5122"/>
                                        </p:tgtEl>
                                        <p:attrNameLst>
                                          <p:attrName>style.visibility</p:attrName>
                                        </p:attrNameLst>
                                      </p:cBhvr>
                                      <p:to>
                                        <p:strVal val="visible"/>
                                      </p:to>
                                    </p:set>
                                    <p:animEffect transition="in" filter="barn(inVertical)">
                                      <p:cBhvr>
                                        <p:cTn id="11" dur="500"/>
                                        <p:tgtEl>
                                          <p:spTgt spid="512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123"/>
                                        </p:tgtEl>
                                        <p:attrNameLst>
                                          <p:attrName>style.visibility</p:attrName>
                                        </p:attrNameLst>
                                      </p:cBhvr>
                                      <p:to>
                                        <p:strVal val="visible"/>
                                      </p:to>
                                    </p:set>
                                    <p:animEffect transition="in" filter="fade">
                                      <p:cBhvr>
                                        <p:cTn id="16" dur="500"/>
                                        <p:tgtEl>
                                          <p:spTgt spid="5123"/>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5123"/>
                                        </p:tgtEl>
                                      </p:cBhvr>
                                    </p:animEffect>
                                    <p:set>
                                      <p:cBhvr>
                                        <p:cTn id="21" dur="1" fill="hold">
                                          <p:stCondLst>
                                            <p:cond delay="499"/>
                                          </p:stCondLst>
                                        </p:cTn>
                                        <p:tgtEl>
                                          <p:spTgt spid="512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人群画像分析</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683568" y="4941168"/>
            <a:ext cx="7776864" cy="940514"/>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依次输入对应数据信息，完成个人画像数据输入，输入完毕，点击“保存”。</a:t>
            </a:r>
            <a:endParaRPr lang="zh-CN" altLang="zh-CN" sz="2400" dirty="0">
              <a:solidFill>
                <a:schemeClr val="bg1">
                  <a:lumMod val="95000"/>
                </a:schemeClr>
              </a:solidFill>
              <a:cs typeface="+mn-ea"/>
              <a:sym typeface="+mn-lt"/>
            </a:endParaRPr>
          </a:p>
        </p:txBody>
      </p:sp>
      <p:pic>
        <p:nvPicPr>
          <p:cNvPr id="7"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Users\Administrator\Desktop\未标题-2.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1124626"/>
            <a:ext cx="9144000" cy="36727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4512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6146"/>
                                        </p:tgtEl>
                                        <p:attrNameLst>
                                          <p:attrName>style.visibility</p:attrName>
                                        </p:attrNameLst>
                                      </p:cBhvr>
                                      <p:to>
                                        <p:strVal val="visible"/>
                                      </p:to>
                                    </p:set>
                                    <p:animEffect transition="in" filter="barn(inVertical)">
                                      <p:cBhvr>
                                        <p:cTn id="11" dur="500"/>
                                        <p:tgtEl>
                                          <p:spTgt spid="61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人群画像分析</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683568" y="5085184"/>
            <a:ext cx="7776864" cy="497316"/>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点击右上角“客户分析”按钮，弹出客户分析详细窗口。</a:t>
            </a:r>
            <a:endParaRPr lang="zh-CN" altLang="zh-CN" sz="2400" dirty="0">
              <a:solidFill>
                <a:schemeClr val="bg1">
                  <a:lumMod val="95000"/>
                </a:schemeClr>
              </a:solidFill>
              <a:cs typeface="+mn-ea"/>
              <a:sym typeface="+mn-lt"/>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62213" y="2348880"/>
            <a:ext cx="8619574" cy="11115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0" y="288391"/>
            <a:ext cx="9114746" cy="634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7819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par>
                          <p:cTn id="8" fill="hold">
                            <p:stCondLst>
                              <p:cond delay="500"/>
                            </p:stCondLst>
                            <p:childTnLst>
                              <p:par>
                                <p:cTn id="9" presetID="16" presetClass="entr" presetSubtype="21" fill="hold" nodeType="afterEffect">
                                  <p:stCondLst>
                                    <p:cond delay="0"/>
                                  </p:stCondLst>
                                  <p:childTnLst>
                                    <p:set>
                                      <p:cBhvr>
                                        <p:cTn id="10" dur="1" fill="hold">
                                          <p:stCondLst>
                                            <p:cond delay="0"/>
                                          </p:stCondLst>
                                        </p:cTn>
                                        <p:tgtEl>
                                          <p:spTgt spid="1027"/>
                                        </p:tgtEl>
                                        <p:attrNameLst>
                                          <p:attrName>style.visibility</p:attrName>
                                        </p:attrNameLst>
                                      </p:cBhvr>
                                      <p:to>
                                        <p:strVal val="visible"/>
                                      </p:to>
                                    </p:set>
                                    <p:animEffect transition="in" filter="barn(inVertical)">
                                      <p:cBhvr>
                                        <p:cTn id="11" dur="500"/>
                                        <p:tgtEl>
                                          <p:spTgt spid="102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1026"/>
                                        </p:tgtEl>
                                        <p:attrNameLst>
                                          <p:attrName>style.visibility</p:attrName>
                                        </p:attrNameLst>
                                      </p:cBhvr>
                                      <p:to>
                                        <p:strVal val="visible"/>
                                      </p:to>
                                    </p:set>
                                    <p:animEffect transition="in" filter="fade">
                                      <p:cBhvr>
                                        <p:cTn id="16" dur="500"/>
                                        <p:tgtEl>
                                          <p:spTgt spid="102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xit" presetSubtype="0" fill="hold" nodeType="clickEffect">
                                  <p:stCondLst>
                                    <p:cond delay="0"/>
                                  </p:stCondLst>
                                  <p:childTnLst>
                                    <p:animEffect transition="out" filter="fade">
                                      <p:cBhvr>
                                        <p:cTn id="20" dur="500"/>
                                        <p:tgtEl>
                                          <p:spTgt spid="1026"/>
                                        </p:tgtEl>
                                      </p:cBhvr>
                                    </p:animEffect>
                                    <p:set>
                                      <p:cBhvr>
                                        <p:cTn id="21" dur="1" fill="hold">
                                          <p:stCondLst>
                                            <p:cond delay="499"/>
                                          </p:stCondLst>
                                        </p:cTn>
                                        <p:tgtEl>
                                          <p:spTgt spid="10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655128" y="1916832"/>
            <a:ext cx="3256471"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6"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56464" y="1916832"/>
            <a:ext cx="3816986"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人群画像分析</a:t>
            </a:r>
            <a:endParaRPr lang="zh-CN" altLang="en-US" b="1" dirty="0">
              <a:solidFill>
                <a:schemeClr val="bg1">
                  <a:lumMod val="95000"/>
                </a:schemeClr>
              </a:solidFill>
              <a:latin typeface="+mn-lt"/>
              <a:ea typeface="+mn-ea"/>
              <a:cs typeface="+mn-ea"/>
              <a:sym typeface="+mn-lt"/>
            </a:endParaRPr>
          </a:p>
        </p:txBody>
      </p:sp>
      <p:sp>
        <p:nvSpPr>
          <p:cNvPr id="8" name="矩形 7"/>
          <p:cNvSpPr/>
          <p:nvPr/>
        </p:nvSpPr>
        <p:spPr>
          <a:xfrm>
            <a:off x="683568" y="4941168"/>
            <a:ext cx="7776864" cy="1383712"/>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分类管理</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客户分析中的客服分类管理，点击分类管理可以对客户分类记性新建、编辑和删除操作。</a:t>
            </a:r>
            <a:endParaRPr lang="zh-CN" altLang="zh-CN" sz="2400" dirty="0">
              <a:solidFill>
                <a:schemeClr val="bg1">
                  <a:lumMod val="95000"/>
                </a:schemeClr>
              </a:solidFill>
              <a:cs typeface="+mn-ea"/>
              <a:sym typeface="+mn-lt"/>
            </a:endParaRPr>
          </a:p>
        </p:txBody>
      </p:sp>
      <p:pic>
        <p:nvPicPr>
          <p:cNvPr id="9"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6275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人群画像分析</a:t>
            </a:r>
            <a:endParaRPr lang="zh-CN" altLang="en-US" b="1" dirty="0">
              <a:solidFill>
                <a:schemeClr val="bg1">
                  <a:lumMod val="95000"/>
                </a:schemeClr>
              </a:solidFill>
              <a:latin typeface="+mn-lt"/>
              <a:ea typeface="+mn-ea"/>
              <a:cs typeface="+mn-ea"/>
              <a:sym typeface="+mn-lt"/>
            </a:endParaRPr>
          </a:p>
        </p:txBody>
      </p:sp>
      <p:pic>
        <p:nvPicPr>
          <p:cNvPr id="409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960538" y="1340768"/>
            <a:ext cx="3183158"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1"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788024" y="1340768"/>
            <a:ext cx="3518797"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矩形 9"/>
          <p:cNvSpPr/>
          <p:nvPr/>
        </p:nvSpPr>
        <p:spPr>
          <a:xfrm>
            <a:off x="683568" y="4941168"/>
            <a:ext cx="7776864" cy="1383712"/>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标签管理</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客户标签管理，可以对标签分组和标签内容进行新建、编辑和删除操作。</a:t>
            </a:r>
            <a:endParaRPr lang="zh-CN" altLang="zh-CN" sz="2400" dirty="0">
              <a:solidFill>
                <a:schemeClr val="bg1">
                  <a:lumMod val="95000"/>
                </a:schemeClr>
              </a:solidFill>
              <a:cs typeface="+mn-ea"/>
              <a:sym typeface="+mn-lt"/>
            </a:endParaRPr>
          </a:p>
        </p:txBody>
      </p:sp>
      <p:pic>
        <p:nvPicPr>
          <p:cNvPr id="11" name="Picture 2" descr="C:\Users\Administrator\Desktop\米云客服标志2.png"/>
          <p:cNvPicPr>
            <a:picLocks noChangeAspect="1" noChangeArrowheads="1"/>
          </p:cNvPicPr>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40104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arn(inVertical)">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人群画像分析</a:t>
            </a:r>
            <a:endParaRPr lang="zh-CN" altLang="en-US" b="1" dirty="0">
              <a:solidFill>
                <a:schemeClr val="bg1">
                  <a:lumMod val="95000"/>
                </a:schemeClr>
              </a:solidFill>
              <a:latin typeface="+mn-lt"/>
              <a:ea typeface="+mn-ea"/>
              <a:cs typeface="+mn-ea"/>
              <a:sym typeface="+mn-lt"/>
            </a:endParaRPr>
          </a:p>
        </p:txBody>
      </p:sp>
      <p:pic>
        <p:nvPicPr>
          <p:cNvPr id="2049" name="Picture 1" descr="D:\Documents\Tencent Files\498263192\Image\Group\J@]592H}ER07E9N1@DIJ2OH.pn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852737" y="1340768"/>
            <a:ext cx="3438525" cy="3457575"/>
          </a:xfrm>
          <a:prstGeom prst="rect">
            <a:avLst/>
          </a:prstGeom>
          <a:noFill/>
          <a:extLst>
            <a:ext uri="{909E8E84-426E-40DD-AFC4-6F175D3DCCD1}">
              <a14:hiddenFill xmlns:a14="http://schemas.microsoft.com/office/drawing/2010/main">
                <a:solidFill>
                  <a:srgbClr val="FFFFFF"/>
                </a:solidFill>
              </a14:hiddenFill>
            </a:ext>
          </a:extLst>
        </p:spPr>
      </p:pic>
      <p:sp>
        <p:nvSpPr>
          <p:cNvPr id="7" name="矩形 6"/>
          <p:cNvSpPr/>
          <p:nvPr/>
        </p:nvSpPr>
        <p:spPr>
          <a:xfrm>
            <a:off x="683568" y="4941168"/>
            <a:ext cx="7776864" cy="1383712"/>
          </a:xfrm>
          <a:prstGeom prst="rect">
            <a:avLst/>
          </a:prstGeom>
        </p:spPr>
        <p:txBody>
          <a:bodyPr wrap="square">
            <a:spAutoFit/>
          </a:bodyPr>
          <a:lstStyle/>
          <a:p>
            <a:pPr>
              <a:lnSpc>
                <a:spcPct val="120000"/>
              </a:lnSpc>
            </a:pPr>
            <a:r>
              <a:rPr lang="zh-CN" altLang="en-US" sz="2400" dirty="0" smtClean="0">
                <a:solidFill>
                  <a:schemeClr val="bg1">
                    <a:lumMod val="95000"/>
                  </a:schemeClr>
                </a:solidFill>
                <a:cs typeface="+mn-ea"/>
                <a:sym typeface="+mn-lt"/>
              </a:rPr>
              <a:t>画像分析</a:t>
            </a:r>
            <a:endParaRPr lang="en-US" altLang="zh-CN" sz="2400" dirty="0" smtClean="0">
              <a:solidFill>
                <a:schemeClr val="bg1">
                  <a:lumMod val="95000"/>
                </a:schemeClr>
              </a:solidFill>
              <a:cs typeface="+mn-ea"/>
              <a:sym typeface="+mn-lt"/>
            </a:endParaRPr>
          </a:p>
          <a:p>
            <a:pPr>
              <a:lnSpc>
                <a:spcPct val="120000"/>
              </a:lnSpc>
            </a:pPr>
            <a:r>
              <a:rPr lang="zh-CN" altLang="en-US" sz="2400" dirty="0" smtClean="0">
                <a:solidFill>
                  <a:schemeClr val="bg1">
                    <a:lumMod val="95000"/>
                  </a:schemeClr>
                </a:solidFill>
                <a:cs typeface="+mn-ea"/>
                <a:sym typeface="+mn-lt"/>
              </a:rPr>
              <a:t>对已经建立的客户信息进行分析，可</a:t>
            </a:r>
            <a:r>
              <a:rPr lang="zh-CN" altLang="en-US" sz="2400" dirty="0">
                <a:solidFill>
                  <a:schemeClr val="bg1">
                    <a:lumMod val="95000"/>
                  </a:schemeClr>
                </a:solidFill>
                <a:cs typeface="+mn-ea"/>
                <a:sym typeface="+mn-lt"/>
              </a:rPr>
              <a:t>对某组或者全部好友的标签进行</a:t>
            </a:r>
            <a:r>
              <a:rPr lang="zh-CN" altLang="en-US" sz="2400" dirty="0" smtClean="0">
                <a:solidFill>
                  <a:schemeClr val="bg1">
                    <a:lumMod val="95000"/>
                  </a:schemeClr>
                </a:solidFill>
                <a:cs typeface="+mn-ea"/>
                <a:sym typeface="+mn-lt"/>
              </a:rPr>
              <a:t>分析。</a:t>
            </a:r>
            <a:endParaRPr lang="zh-CN" altLang="en-US" sz="2400" dirty="0">
              <a:solidFill>
                <a:schemeClr val="bg1">
                  <a:lumMod val="95000"/>
                </a:schemeClr>
              </a:solidFill>
              <a:cs typeface="+mn-ea"/>
              <a:sym typeface="+mn-lt"/>
            </a:endParaRPr>
          </a:p>
        </p:txBody>
      </p:sp>
      <p:pic>
        <p:nvPicPr>
          <p:cNvPr id="6"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3852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网站在线咨询</a:t>
            </a:r>
            <a:endParaRPr lang="zh-CN" altLang="en-US" b="1" dirty="0">
              <a:solidFill>
                <a:schemeClr val="bg1">
                  <a:lumMod val="95000"/>
                </a:schemeClr>
              </a:solidFill>
              <a:latin typeface="+mn-lt"/>
              <a:ea typeface="+mn-ea"/>
              <a:cs typeface="+mn-ea"/>
              <a:sym typeface="+mn-lt"/>
            </a:endParaRPr>
          </a:p>
        </p:txBody>
      </p:sp>
      <p:pic>
        <p:nvPicPr>
          <p:cNvPr id="1026" name="Picture 2"/>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a:stretch/>
        </p:blipFill>
        <p:spPr bwMode="auto">
          <a:xfrm>
            <a:off x="3047289" y="2564904"/>
            <a:ext cx="2762634" cy="10191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1835696" y="4581128"/>
            <a:ext cx="5493812" cy="396134"/>
          </a:xfrm>
          <a:prstGeom prst="rect">
            <a:avLst/>
          </a:prstGeom>
          <a:noFill/>
        </p:spPr>
        <p:txBody>
          <a:bodyPr wrap="none" rtlCol="0">
            <a:spAutoFit/>
          </a:bodyPr>
          <a:lstStyle/>
          <a:p>
            <a:pPr>
              <a:lnSpc>
                <a:spcPct val="120000"/>
              </a:lnSpc>
            </a:pPr>
            <a:r>
              <a:rPr lang="zh-CN" altLang="en-US" dirty="0" smtClean="0">
                <a:solidFill>
                  <a:schemeClr val="bg1"/>
                </a:solidFill>
                <a:cs typeface="+mn-ea"/>
                <a:sym typeface="+mn-lt"/>
              </a:rPr>
              <a:t>点击“咨询图标”按钮，可弹出咨询图标设置页面。</a:t>
            </a:r>
            <a:endParaRPr lang="zh-CN" altLang="en-US" dirty="0">
              <a:solidFill>
                <a:schemeClr val="bg1"/>
              </a:solidFill>
              <a:cs typeface="+mn-ea"/>
              <a:sym typeface="+mn-lt"/>
            </a:endParaRPr>
          </a:p>
        </p:txBody>
      </p:sp>
    </p:spTree>
    <p:extLst>
      <p:ext uri="{BB962C8B-B14F-4D97-AF65-F5344CB8AC3E}">
        <p14:creationId xmlns:p14="http://schemas.microsoft.com/office/powerpoint/2010/main" val="109664643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
        <p:nvSpPr>
          <p:cNvPr id="6"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网站在线咨询</a:t>
            </a:r>
            <a:endParaRPr lang="zh-CN" altLang="en-US" b="1" dirty="0">
              <a:solidFill>
                <a:schemeClr val="bg1">
                  <a:lumMod val="95000"/>
                </a:schemeClr>
              </a:solidFill>
              <a:latin typeface="+mn-lt"/>
              <a:ea typeface="+mn-ea"/>
              <a:cs typeface="+mn-ea"/>
              <a:sym typeface="+mn-lt"/>
            </a:endParaRPr>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1474" y="1916832"/>
            <a:ext cx="3715714"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4661051" y="1916832"/>
            <a:ext cx="3727373" cy="3015184"/>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① 新建：新建计划内容</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② 编辑：编辑选定计划内容</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③ 删除：删除选中计划</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④ 上</a:t>
            </a:r>
            <a:r>
              <a:rPr lang="en-US" altLang="zh-CN" sz="2000" dirty="0" smtClean="0">
                <a:solidFill>
                  <a:schemeClr val="bg1"/>
                </a:solidFill>
                <a:cs typeface="+mn-ea"/>
                <a:sym typeface="+mn-lt"/>
              </a:rPr>
              <a:t>/</a:t>
            </a:r>
            <a:r>
              <a:rPr lang="zh-CN" altLang="en-US" sz="2000" dirty="0" smtClean="0">
                <a:solidFill>
                  <a:schemeClr val="bg1"/>
                </a:solidFill>
                <a:cs typeface="+mn-ea"/>
                <a:sym typeface="+mn-lt"/>
              </a:rPr>
              <a:t>下移：调整计划排列顺序</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⑤ 暂停</a:t>
            </a:r>
            <a:r>
              <a:rPr lang="en-US" altLang="zh-CN" sz="2000" dirty="0" smtClean="0">
                <a:solidFill>
                  <a:schemeClr val="bg1"/>
                </a:solidFill>
                <a:cs typeface="+mn-ea"/>
                <a:sym typeface="+mn-lt"/>
              </a:rPr>
              <a:t>/</a:t>
            </a:r>
            <a:r>
              <a:rPr lang="zh-CN" altLang="en-US" sz="2000" dirty="0" smtClean="0">
                <a:solidFill>
                  <a:schemeClr val="bg1"/>
                </a:solidFill>
                <a:cs typeface="+mn-ea"/>
                <a:sym typeface="+mn-lt"/>
              </a:rPr>
              <a:t>启动：暂停</a:t>
            </a:r>
            <a:r>
              <a:rPr lang="en-US" altLang="zh-CN" sz="2000" dirty="0" smtClean="0">
                <a:solidFill>
                  <a:schemeClr val="bg1"/>
                </a:solidFill>
                <a:cs typeface="+mn-ea"/>
                <a:sym typeface="+mn-lt"/>
              </a:rPr>
              <a:t>/</a:t>
            </a:r>
            <a:r>
              <a:rPr lang="zh-CN" altLang="en-US" sz="2000" dirty="0" smtClean="0">
                <a:solidFill>
                  <a:schemeClr val="bg1"/>
                </a:solidFill>
                <a:cs typeface="+mn-ea"/>
                <a:sym typeface="+mn-lt"/>
              </a:rPr>
              <a:t>启动选中计划</a:t>
            </a:r>
            <a:endParaRPr lang="en-US" altLang="zh-CN" sz="2000" dirty="0" smtClean="0">
              <a:solidFill>
                <a:schemeClr val="bg1"/>
              </a:solidFill>
              <a:cs typeface="+mn-ea"/>
              <a:sym typeface="+mn-lt"/>
            </a:endParaRPr>
          </a:p>
          <a:p>
            <a:pPr>
              <a:lnSpc>
                <a:spcPct val="120000"/>
              </a:lnSpc>
            </a:pPr>
            <a:r>
              <a:rPr lang="zh-CN" altLang="en-US" sz="2000" dirty="0" smtClean="0">
                <a:solidFill>
                  <a:schemeClr val="bg1"/>
                </a:solidFill>
                <a:cs typeface="+mn-ea"/>
                <a:sym typeface="+mn-lt"/>
              </a:rPr>
              <a:t>⑥ 自定义规则：可选择按顺序、随机等展示计划。</a:t>
            </a:r>
            <a:endParaRPr lang="zh-CN" altLang="en-US" sz="2000" dirty="0">
              <a:solidFill>
                <a:schemeClr val="bg1"/>
              </a:solidFill>
              <a:cs typeface="+mn-ea"/>
              <a:sym typeface="+mn-lt"/>
            </a:endParaRPr>
          </a:p>
        </p:txBody>
      </p:sp>
    </p:spTree>
    <p:extLst>
      <p:ext uri="{BB962C8B-B14F-4D97-AF65-F5344CB8AC3E}">
        <p14:creationId xmlns:p14="http://schemas.microsoft.com/office/powerpoint/2010/main" val="143150908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
        <p:nvSpPr>
          <p:cNvPr id="5"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网站在线咨询</a:t>
            </a:r>
            <a:endParaRPr lang="zh-CN" altLang="en-US" b="1" dirty="0">
              <a:solidFill>
                <a:schemeClr val="bg1">
                  <a:lumMod val="95000"/>
                </a:schemeClr>
              </a:solidFill>
              <a:latin typeface="+mn-lt"/>
              <a:ea typeface="+mn-ea"/>
              <a:cs typeface="+mn-ea"/>
              <a:sym typeface="+mn-lt"/>
            </a:endParaRPr>
          </a:p>
        </p:txBody>
      </p:sp>
      <p:pic>
        <p:nvPicPr>
          <p:cNvPr id="6"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339752" y="1434123"/>
            <a:ext cx="4457700" cy="3676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372581" y="5301208"/>
            <a:ext cx="8392041" cy="429861"/>
          </a:xfrm>
          <a:prstGeom prst="rect">
            <a:avLst/>
          </a:prstGeom>
          <a:noFill/>
        </p:spPr>
        <p:txBody>
          <a:bodyPr wrap="none" rtlCol="0">
            <a:spAutoFit/>
          </a:bodyPr>
          <a:lstStyle/>
          <a:p>
            <a:pPr>
              <a:lnSpc>
                <a:spcPct val="120000"/>
              </a:lnSpc>
            </a:pPr>
            <a:r>
              <a:rPr lang="zh-CN" altLang="en-US" sz="2000" dirty="0" smtClean="0">
                <a:solidFill>
                  <a:schemeClr val="bg1"/>
                </a:solidFill>
                <a:cs typeface="+mn-ea"/>
                <a:sym typeface="+mn-lt"/>
              </a:rPr>
              <a:t>新建计划窗口，依次填写真实内容，如上图所示。输入完毕，点击确定。</a:t>
            </a:r>
            <a:endParaRPr lang="zh-CN" altLang="en-US" sz="2000" dirty="0">
              <a:solidFill>
                <a:schemeClr val="bg1"/>
              </a:solidFill>
              <a:cs typeface="+mn-ea"/>
              <a:sym typeface="+mn-lt"/>
            </a:endParaRPr>
          </a:p>
        </p:txBody>
      </p:sp>
    </p:spTree>
    <p:extLst>
      <p:ext uri="{BB962C8B-B14F-4D97-AF65-F5344CB8AC3E}">
        <p14:creationId xmlns:p14="http://schemas.microsoft.com/office/powerpoint/2010/main" val="136014617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5"/>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530610" y="1340768"/>
            <a:ext cx="6165107" cy="396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
        <p:nvSpPr>
          <p:cNvPr id="6"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网站在线咨询</a:t>
            </a:r>
            <a:endParaRPr lang="zh-CN" altLang="en-US" b="1" dirty="0">
              <a:solidFill>
                <a:schemeClr val="bg1">
                  <a:lumMod val="95000"/>
                </a:schemeClr>
              </a:solidFill>
              <a:latin typeface="+mn-lt"/>
              <a:ea typeface="+mn-ea"/>
              <a:cs typeface="+mn-ea"/>
              <a:sym typeface="+mn-lt"/>
            </a:endParaRPr>
          </a:p>
        </p:txBody>
      </p:sp>
      <p:sp>
        <p:nvSpPr>
          <p:cNvPr id="7" name="TextBox 6"/>
          <p:cNvSpPr txBox="1"/>
          <p:nvPr/>
        </p:nvSpPr>
        <p:spPr>
          <a:xfrm>
            <a:off x="910046" y="5346769"/>
            <a:ext cx="7323136" cy="799193"/>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本窗口可设置咨询框在</a:t>
            </a:r>
            <a:r>
              <a:rPr lang="en-US" altLang="zh-CN" sz="2000" dirty="0" smtClean="0">
                <a:solidFill>
                  <a:schemeClr val="bg1"/>
                </a:solidFill>
                <a:cs typeface="+mn-ea"/>
                <a:sym typeface="+mn-lt"/>
              </a:rPr>
              <a:t>PC</a:t>
            </a:r>
            <a:r>
              <a:rPr lang="zh-CN" altLang="en-US" sz="2000" dirty="0" smtClean="0">
                <a:solidFill>
                  <a:schemeClr val="bg1"/>
                </a:solidFill>
                <a:cs typeface="+mn-ea"/>
                <a:sym typeface="+mn-lt"/>
              </a:rPr>
              <a:t>端的显示风格，根据自身需要进行自定义更换。更换完毕，点击保存。</a:t>
            </a:r>
            <a:endParaRPr lang="zh-CN" altLang="en-US" sz="2000" dirty="0">
              <a:solidFill>
                <a:schemeClr val="bg1"/>
              </a:solidFill>
              <a:cs typeface="+mn-ea"/>
              <a:sym typeface="+mn-lt"/>
            </a:endParaRPr>
          </a:p>
        </p:txBody>
      </p:sp>
    </p:spTree>
    <p:extLst>
      <p:ext uri="{BB962C8B-B14F-4D97-AF65-F5344CB8AC3E}">
        <p14:creationId xmlns:p14="http://schemas.microsoft.com/office/powerpoint/2010/main" val="25914748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zh-CN" b="1" dirty="0">
                <a:solidFill>
                  <a:schemeClr val="bg1">
                    <a:lumMod val="95000"/>
                  </a:schemeClr>
                </a:solidFill>
                <a:latin typeface="+mn-lt"/>
                <a:ea typeface="+mn-ea"/>
                <a:cs typeface="+mn-ea"/>
                <a:sym typeface="+mn-lt"/>
              </a:rPr>
              <a:t>微信</a:t>
            </a:r>
            <a:r>
              <a:rPr lang="zh-CN" altLang="zh-CN" b="1" dirty="0" smtClean="0">
                <a:solidFill>
                  <a:schemeClr val="bg1">
                    <a:lumMod val="95000"/>
                  </a:schemeClr>
                </a:solidFill>
                <a:latin typeface="+mn-lt"/>
                <a:ea typeface="+mn-ea"/>
                <a:cs typeface="+mn-ea"/>
                <a:sym typeface="+mn-lt"/>
              </a:rPr>
              <a:t>登陆</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1043608" y="4786154"/>
            <a:ext cx="6678463" cy="1383712"/>
          </a:xfrm>
          <a:prstGeom prst="rect">
            <a:avLst/>
          </a:prstGeom>
        </p:spPr>
        <p:txBody>
          <a:bodyPr wrap="square">
            <a:spAutoFit/>
          </a:bodyPr>
          <a:lstStyle/>
          <a:p>
            <a:pPr>
              <a:lnSpc>
                <a:spcPct val="120000"/>
              </a:lnSpc>
            </a:pPr>
            <a:r>
              <a:rPr lang="zh-CN" altLang="zh-CN" sz="2400" dirty="0" smtClean="0">
                <a:solidFill>
                  <a:schemeClr val="bg1">
                    <a:lumMod val="95000"/>
                  </a:schemeClr>
                </a:solidFill>
                <a:cs typeface="+mn-ea"/>
                <a:sym typeface="+mn-lt"/>
              </a:rPr>
              <a:t>点击</a:t>
            </a:r>
            <a:r>
              <a:rPr lang="zh-CN" altLang="zh-CN" sz="2400" dirty="0">
                <a:solidFill>
                  <a:schemeClr val="bg1">
                    <a:lumMod val="95000"/>
                  </a:schemeClr>
                </a:solidFill>
                <a:cs typeface="+mn-ea"/>
                <a:sym typeface="+mn-lt"/>
              </a:rPr>
              <a:t>左侧全部聊天下方“</a:t>
            </a:r>
            <a:r>
              <a:rPr lang="en-US" altLang="zh-CN" sz="2400" dirty="0">
                <a:solidFill>
                  <a:schemeClr val="bg1">
                    <a:lumMod val="95000"/>
                  </a:schemeClr>
                </a:solidFill>
                <a:cs typeface="+mn-ea"/>
                <a:sym typeface="+mn-lt"/>
              </a:rPr>
              <a:t>+</a:t>
            </a:r>
            <a:r>
              <a:rPr lang="zh-CN" altLang="zh-CN" sz="2400" dirty="0">
                <a:solidFill>
                  <a:schemeClr val="bg1">
                    <a:lumMod val="95000"/>
                  </a:schemeClr>
                </a:solidFill>
                <a:cs typeface="+mn-ea"/>
                <a:sym typeface="+mn-lt"/>
              </a:rPr>
              <a:t>”按钮，弹出二维码，打开手机微信“扫一扫”功能，扫描二维码，手机端点击“登陆微信”即可完成登陆。</a:t>
            </a:r>
            <a:endParaRPr lang="zh-CN" altLang="en-US" sz="2400" dirty="0">
              <a:solidFill>
                <a:schemeClr val="bg1">
                  <a:lumMod val="95000"/>
                </a:schemeClr>
              </a:solidFill>
              <a:cs typeface="+mn-ea"/>
              <a:sym typeface="+mn-lt"/>
            </a:endParaRPr>
          </a:p>
        </p:txBody>
      </p:sp>
      <p:pic>
        <p:nvPicPr>
          <p:cNvPr id="2051" name="Picture 3"/>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868144" y="1499896"/>
            <a:ext cx="2113088" cy="288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43608" y="1370672"/>
            <a:ext cx="4534555" cy="31384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838203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051"/>
                                        </p:tgtEl>
                                        <p:attrNameLst>
                                          <p:attrName>style.visibility</p:attrName>
                                        </p:attrNameLst>
                                      </p:cBhvr>
                                      <p:to>
                                        <p:strVal val="visible"/>
                                      </p:to>
                                    </p:set>
                                    <p:animEffect transition="in" filter="fade">
                                      <p:cBhvr>
                                        <p:cTn id="7" dur="500"/>
                                        <p:tgtEl>
                                          <p:spTgt spid="2051"/>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08828" y="1196752"/>
            <a:ext cx="6725572"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
        <p:nvSpPr>
          <p:cNvPr id="6"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网站在线咨询</a:t>
            </a:r>
            <a:endParaRPr lang="zh-CN" altLang="en-US" b="1" dirty="0">
              <a:solidFill>
                <a:schemeClr val="bg1">
                  <a:lumMod val="95000"/>
                </a:schemeClr>
              </a:solidFill>
              <a:latin typeface="+mn-lt"/>
              <a:ea typeface="+mn-ea"/>
              <a:cs typeface="+mn-ea"/>
              <a:sym typeface="+mn-lt"/>
            </a:endParaRPr>
          </a:p>
        </p:txBody>
      </p:sp>
      <p:sp>
        <p:nvSpPr>
          <p:cNvPr id="7" name="TextBox 6"/>
          <p:cNvSpPr txBox="1"/>
          <p:nvPr/>
        </p:nvSpPr>
        <p:spPr>
          <a:xfrm>
            <a:off x="910046" y="5612289"/>
            <a:ext cx="7323136" cy="799193"/>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本窗口可设置咨询框在</a:t>
            </a:r>
            <a:r>
              <a:rPr lang="zh-CN" altLang="en-US" sz="2000" dirty="0">
                <a:solidFill>
                  <a:schemeClr val="bg1"/>
                </a:solidFill>
                <a:cs typeface="+mn-ea"/>
                <a:sym typeface="+mn-lt"/>
              </a:rPr>
              <a:t>手机</a:t>
            </a:r>
            <a:r>
              <a:rPr lang="zh-CN" altLang="en-US" sz="2000" dirty="0" smtClean="0">
                <a:solidFill>
                  <a:schemeClr val="bg1"/>
                </a:solidFill>
                <a:cs typeface="+mn-ea"/>
                <a:sym typeface="+mn-lt"/>
              </a:rPr>
              <a:t>端的显示风格，根据自身需要进行自定义更换。更换完毕，点击保存。</a:t>
            </a:r>
            <a:endParaRPr lang="zh-CN" altLang="en-US" sz="2000" dirty="0">
              <a:solidFill>
                <a:schemeClr val="bg1"/>
              </a:solidFill>
              <a:cs typeface="+mn-ea"/>
              <a:sym typeface="+mn-lt"/>
            </a:endParaRPr>
          </a:p>
        </p:txBody>
      </p:sp>
    </p:spTree>
    <p:extLst>
      <p:ext uri="{BB962C8B-B14F-4D97-AF65-F5344CB8AC3E}">
        <p14:creationId xmlns:p14="http://schemas.microsoft.com/office/powerpoint/2010/main" val="141945936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403648" y="1196752"/>
            <a:ext cx="6725572" cy="432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
        <p:nvSpPr>
          <p:cNvPr id="7"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网站在线咨询</a:t>
            </a:r>
            <a:endParaRPr lang="zh-CN" altLang="en-US" b="1" dirty="0">
              <a:solidFill>
                <a:schemeClr val="bg1">
                  <a:lumMod val="95000"/>
                </a:schemeClr>
              </a:solidFill>
              <a:latin typeface="+mn-lt"/>
              <a:ea typeface="+mn-ea"/>
              <a:cs typeface="+mn-ea"/>
              <a:sym typeface="+mn-lt"/>
            </a:endParaRPr>
          </a:p>
        </p:txBody>
      </p:sp>
      <p:sp>
        <p:nvSpPr>
          <p:cNvPr id="8" name="TextBox 7"/>
          <p:cNvSpPr txBox="1"/>
          <p:nvPr/>
        </p:nvSpPr>
        <p:spPr>
          <a:xfrm>
            <a:off x="910046" y="5612289"/>
            <a:ext cx="7323136" cy="799193"/>
          </a:xfrm>
          <a:prstGeom prst="rect">
            <a:avLst/>
          </a:prstGeom>
          <a:noFill/>
        </p:spPr>
        <p:txBody>
          <a:bodyPr wrap="square" rtlCol="0">
            <a:spAutoFit/>
          </a:bodyPr>
          <a:lstStyle/>
          <a:p>
            <a:pPr>
              <a:lnSpc>
                <a:spcPct val="120000"/>
              </a:lnSpc>
            </a:pPr>
            <a:r>
              <a:rPr lang="en-US" altLang="zh-CN" sz="2000" dirty="0" smtClean="0">
                <a:solidFill>
                  <a:schemeClr val="bg1"/>
                </a:solidFill>
                <a:cs typeface="+mn-ea"/>
                <a:sym typeface="+mn-lt"/>
              </a:rPr>
              <a:t>PC</a:t>
            </a:r>
            <a:r>
              <a:rPr lang="zh-CN" altLang="en-US" sz="2000" dirty="0">
                <a:solidFill>
                  <a:schemeClr val="bg1"/>
                </a:solidFill>
                <a:cs typeface="+mn-ea"/>
                <a:sym typeface="+mn-lt"/>
              </a:rPr>
              <a:t>端和手机端主题设置并保存完毕后，可复制网页代码，根据提示，将代码</a:t>
            </a:r>
            <a:r>
              <a:rPr lang="zh-CN" altLang="en-US" sz="2000" dirty="0" smtClean="0">
                <a:solidFill>
                  <a:schemeClr val="bg1"/>
                </a:solidFill>
                <a:cs typeface="+mn-ea"/>
                <a:sym typeface="+mn-lt"/>
              </a:rPr>
              <a:t>粘贴到</a:t>
            </a:r>
            <a:r>
              <a:rPr lang="zh-CN" altLang="en-US" sz="2000" dirty="0">
                <a:solidFill>
                  <a:schemeClr val="bg1"/>
                </a:solidFill>
                <a:cs typeface="+mn-ea"/>
                <a:sym typeface="+mn-lt"/>
              </a:rPr>
              <a:t>您网页源代码中的最后一个</a:t>
            </a:r>
            <a:r>
              <a:rPr lang="en-US" altLang="zh-CN" sz="2000" dirty="0">
                <a:solidFill>
                  <a:schemeClr val="bg1"/>
                </a:solidFill>
                <a:cs typeface="+mn-ea"/>
                <a:sym typeface="+mn-lt"/>
              </a:rPr>
              <a:t>&lt;/body&gt;</a:t>
            </a:r>
            <a:r>
              <a:rPr lang="zh-CN" altLang="en-US" sz="2000" dirty="0" smtClean="0">
                <a:solidFill>
                  <a:schemeClr val="bg1"/>
                </a:solidFill>
                <a:cs typeface="+mn-ea"/>
                <a:sym typeface="+mn-lt"/>
              </a:rPr>
              <a:t>前。</a:t>
            </a:r>
            <a:endParaRPr lang="zh-CN" altLang="en-US" sz="2000" dirty="0">
              <a:solidFill>
                <a:schemeClr val="bg1"/>
              </a:solidFill>
              <a:cs typeface="+mn-ea"/>
              <a:sym typeface="+mn-lt"/>
            </a:endParaRPr>
          </a:p>
        </p:txBody>
      </p:sp>
    </p:spTree>
    <p:extLst>
      <p:ext uri="{BB962C8B-B14F-4D97-AF65-F5344CB8AC3E}">
        <p14:creationId xmlns:p14="http://schemas.microsoft.com/office/powerpoint/2010/main" val="1569787524"/>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机器人回复</a:t>
            </a:r>
            <a:endParaRPr lang="zh-CN" altLang="en-US" b="1" dirty="0">
              <a:solidFill>
                <a:schemeClr val="bg1">
                  <a:lumMod val="95000"/>
                </a:schemeClr>
              </a:solidFill>
              <a:latin typeface="+mn-lt"/>
              <a:ea typeface="+mn-ea"/>
              <a:cs typeface="+mn-ea"/>
              <a:sym typeface="+mn-l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1548295"/>
            <a:ext cx="34290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2"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0910" y="1953108"/>
            <a:ext cx="42100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13"/>
          <p:cNvSpPr txBox="1"/>
          <p:nvPr/>
        </p:nvSpPr>
        <p:spPr>
          <a:xfrm>
            <a:off x="827584" y="4575370"/>
            <a:ext cx="7323136" cy="1168525"/>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点击右上角</a:t>
            </a:r>
            <a:r>
              <a:rPr lang="en-US" altLang="zh-CN" sz="2000" dirty="0" smtClean="0">
                <a:solidFill>
                  <a:schemeClr val="bg1"/>
                </a:solidFill>
                <a:cs typeface="+mn-ea"/>
                <a:sym typeface="+mn-lt"/>
              </a:rPr>
              <a:t>【</a:t>
            </a:r>
            <a:r>
              <a:rPr lang="zh-CN" altLang="en-US" sz="2000" dirty="0" smtClean="0">
                <a:solidFill>
                  <a:schemeClr val="bg1"/>
                </a:solidFill>
                <a:cs typeface="+mn-ea"/>
                <a:sym typeface="+mn-lt"/>
              </a:rPr>
              <a:t>机器人回复</a:t>
            </a:r>
            <a:r>
              <a:rPr lang="en-US" altLang="zh-CN" sz="2000" dirty="0" smtClean="0">
                <a:solidFill>
                  <a:schemeClr val="bg1"/>
                </a:solidFill>
                <a:cs typeface="+mn-ea"/>
                <a:sym typeface="+mn-lt"/>
              </a:rPr>
              <a:t>】</a:t>
            </a:r>
            <a:r>
              <a:rPr lang="zh-CN" altLang="en-US" sz="2000" dirty="0" smtClean="0">
                <a:solidFill>
                  <a:schemeClr val="bg1"/>
                </a:solidFill>
                <a:cs typeface="+mn-ea"/>
                <a:sym typeface="+mn-lt"/>
              </a:rPr>
              <a:t>进入设置页面，选择分类管理可对话术进行分类，方便管理；点击新建知识点即可进入新建知识点窗口。</a:t>
            </a:r>
            <a:endParaRPr lang="zh-CN" altLang="en-US" sz="2000" dirty="0">
              <a:solidFill>
                <a:schemeClr val="bg1"/>
              </a:solidFill>
              <a:cs typeface="+mn-ea"/>
              <a:sym typeface="+mn-lt"/>
            </a:endParaRPr>
          </a:p>
        </p:txBody>
      </p:sp>
      <p:pic>
        <p:nvPicPr>
          <p:cNvPr id="15"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554213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机器人回复</a:t>
            </a:r>
            <a:endParaRPr lang="zh-CN" altLang="en-US" b="1" dirty="0">
              <a:solidFill>
                <a:schemeClr val="bg1">
                  <a:lumMod val="95000"/>
                </a:schemeClr>
              </a:solidFill>
              <a:latin typeface="+mn-lt"/>
              <a:ea typeface="+mn-ea"/>
              <a:cs typeface="+mn-ea"/>
              <a:sym typeface="+mn-lt"/>
            </a:endParaRP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47274" y="1628800"/>
            <a:ext cx="5483756" cy="33571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827584" y="5157192"/>
            <a:ext cx="7323136" cy="1168525"/>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想要建立完善的机器人回复，需要不断填充话术，完善机器人回复的数据库；同一</a:t>
            </a:r>
            <a:r>
              <a:rPr lang="en-US" altLang="zh-CN" sz="2000" dirty="0" smtClean="0">
                <a:solidFill>
                  <a:schemeClr val="bg1"/>
                </a:solidFill>
                <a:cs typeface="+mn-ea"/>
                <a:sym typeface="+mn-lt"/>
              </a:rPr>
              <a:t>ID</a:t>
            </a:r>
            <a:r>
              <a:rPr lang="zh-CN" altLang="en-US" sz="2000" dirty="0" smtClean="0">
                <a:solidFill>
                  <a:schemeClr val="bg1"/>
                </a:solidFill>
                <a:cs typeface="+mn-ea"/>
                <a:sym typeface="+mn-lt"/>
              </a:rPr>
              <a:t>下，机器人话术是可以共享的。需要注意的是：多个关键词的分隔符是半角</a:t>
            </a:r>
            <a:r>
              <a:rPr lang="en-US" altLang="zh-CN" sz="2000" dirty="0" smtClean="0">
                <a:solidFill>
                  <a:schemeClr val="bg1"/>
                </a:solidFill>
                <a:cs typeface="+mn-ea"/>
                <a:sym typeface="+mn-lt"/>
              </a:rPr>
              <a:t>[|]</a:t>
            </a:r>
            <a:r>
              <a:rPr lang="zh-CN" altLang="en-US" sz="2000" dirty="0">
                <a:solidFill>
                  <a:schemeClr val="bg1"/>
                </a:solidFill>
                <a:cs typeface="+mn-ea"/>
                <a:sym typeface="+mn-lt"/>
              </a:rPr>
              <a:t>。</a:t>
            </a:r>
          </a:p>
        </p:txBody>
      </p:sp>
      <p:pic>
        <p:nvPicPr>
          <p:cNvPr id="12"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057076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机器人回复</a:t>
            </a:r>
            <a:endParaRPr lang="zh-CN" altLang="en-US" b="1" dirty="0">
              <a:solidFill>
                <a:schemeClr val="bg1">
                  <a:lumMod val="95000"/>
                </a:schemeClr>
              </a:solidFill>
              <a:latin typeface="+mn-lt"/>
              <a:ea typeface="+mn-ea"/>
              <a:cs typeface="+mn-ea"/>
              <a:sym typeface="+mn-lt"/>
            </a:endParaRPr>
          </a:p>
        </p:txBody>
      </p:sp>
      <p:pic>
        <p:nvPicPr>
          <p:cNvPr id="102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1531249"/>
            <a:ext cx="3859010"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4008" y="1540134"/>
            <a:ext cx="3840000" cy="288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827584" y="4941168"/>
            <a:ext cx="7323136" cy="1168525"/>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右键点击微信头像，选择</a:t>
            </a:r>
            <a:r>
              <a:rPr lang="en-US" altLang="zh-CN" sz="2000" dirty="0" smtClean="0">
                <a:solidFill>
                  <a:schemeClr val="bg1"/>
                </a:solidFill>
                <a:cs typeface="+mn-ea"/>
                <a:sym typeface="+mn-lt"/>
              </a:rPr>
              <a:t>【</a:t>
            </a:r>
            <a:r>
              <a:rPr lang="zh-CN" altLang="en-US" sz="2000" dirty="0" smtClean="0">
                <a:solidFill>
                  <a:schemeClr val="bg1"/>
                </a:solidFill>
                <a:cs typeface="+mn-ea"/>
                <a:sym typeface="+mn-lt"/>
              </a:rPr>
              <a:t>托管机器人</a:t>
            </a:r>
            <a:r>
              <a:rPr lang="en-US" altLang="zh-CN" sz="2000" dirty="0" smtClean="0">
                <a:solidFill>
                  <a:schemeClr val="bg1"/>
                </a:solidFill>
                <a:cs typeface="+mn-ea"/>
                <a:sym typeface="+mn-lt"/>
              </a:rPr>
              <a:t>】</a:t>
            </a:r>
            <a:r>
              <a:rPr lang="zh-CN" altLang="en-US" sz="2000" dirty="0" smtClean="0">
                <a:solidFill>
                  <a:schemeClr val="bg1"/>
                </a:solidFill>
                <a:cs typeface="+mn-ea"/>
                <a:sym typeface="+mn-lt"/>
              </a:rPr>
              <a:t>，即可将微信号进行托管；取消托管也是同样操作。被托管的微信号会在微信头像右上角有一个机器人标注，方便区分。</a:t>
            </a:r>
            <a:endParaRPr lang="zh-CN" altLang="en-US" sz="2000" dirty="0">
              <a:solidFill>
                <a:schemeClr val="bg1"/>
              </a:solidFill>
              <a:cs typeface="+mn-ea"/>
              <a:sym typeface="+mn-lt"/>
            </a:endParaRPr>
          </a:p>
        </p:txBody>
      </p:sp>
      <p:pic>
        <p:nvPicPr>
          <p:cNvPr id="12"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057076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机器人回复</a:t>
            </a:r>
            <a:endParaRPr lang="zh-CN" altLang="en-US" b="1" dirty="0">
              <a:solidFill>
                <a:schemeClr val="bg1">
                  <a:lumMod val="95000"/>
                </a:schemeClr>
              </a:solidFill>
              <a:latin typeface="+mn-lt"/>
              <a:ea typeface="+mn-ea"/>
              <a:cs typeface="+mn-ea"/>
              <a:sym typeface="+mn-lt"/>
            </a:endParaRPr>
          </a:p>
        </p:txBody>
      </p:sp>
      <p:pic>
        <p:nvPicPr>
          <p:cNvPr id="1031"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1277387"/>
            <a:ext cx="4253873" cy="48965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p:cNvSpPr txBox="1"/>
          <p:nvPr/>
        </p:nvSpPr>
        <p:spPr>
          <a:xfrm>
            <a:off x="5197774" y="2348880"/>
            <a:ext cx="2952328" cy="2276521"/>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被托管账号会根据关键词，对聊天内容使用制定的话术进行回复；找不到答案的对话会在全部聊天中的未处理中显示，方便客服手动回复。</a:t>
            </a:r>
            <a:endParaRPr lang="zh-CN" altLang="en-US" sz="2000" dirty="0">
              <a:solidFill>
                <a:schemeClr val="bg1"/>
              </a:solidFill>
              <a:cs typeface="+mn-ea"/>
              <a:sym typeface="+mn-lt"/>
            </a:endParaRPr>
          </a:p>
        </p:txBody>
      </p:sp>
      <p:pic>
        <p:nvPicPr>
          <p:cNvPr id="12"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91442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1373362"/>
            <a:ext cx="4392488" cy="3588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敏感关键词设置</a:t>
            </a:r>
            <a:endParaRPr lang="zh-CN" altLang="en-US" b="1" dirty="0">
              <a:solidFill>
                <a:schemeClr val="bg1">
                  <a:lumMod val="95000"/>
                </a:schemeClr>
              </a:solidFill>
              <a:latin typeface="+mn-lt"/>
              <a:ea typeface="+mn-ea"/>
              <a:cs typeface="+mn-ea"/>
              <a:sym typeface="+mn-lt"/>
            </a:endParaRPr>
          </a:p>
        </p:txBody>
      </p:sp>
      <p:sp>
        <p:nvSpPr>
          <p:cNvPr id="6" name="TextBox 5"/>
          <p:cNvSpPr txBox="1"/>
          <p:nvPr/>
        </p:nvSpPr>
        <p:spPr>
          <a:xfrm>
            <a:off x="921272" y="5085184"/>
            <a:ext cx="7323136" cy="1168525"/>
          </a:xfrm>
          <a:prstGeom prst="rect">
            <a:avLst/>
          </a:prstGeom>
          <a:noFill/>
        </p:spPr>
        <p:txBody>
          <a:bodyPr wrap="square" rtlCol="0">
            <a:spAutoFit/>
          </a:bodyPr>
          <a:lstStyle/>
          <a:p>
            <a:pPr>
              <a:lnSpc>
                <a:spcPct val="120000"/>
              </a:lnSpc>
            </a:pPr>
            <a:r>
              <a:rPr lang="zh-CN" altLang="en-US" sz="2000" dirty="0" smtClean="0">
                <a:solidFill>
                  <a:schemeClr val="bg1"/>
                </a:solidFill>
                <a:cs typeface="+mn-ea"/>
                <a:sym typeface="+mn-lt"/>
              </a:rPr>
              <a:t>敏感关键词设置，输入禁止发送的关键词后，点击“添加”按钮，依次操作，至添加完所有需要的关键词，设置完毕，点击“保存”。</a:t>
            </a:r>
            <a:endParaRPr lang="zh-CN" altLang="en-US" sz="2000" dirty="0">
              <a:solidFill>
                <a:schemeClr val="bg1"/>
              </a:solidFill>
              <a:cs typeface="+mn-ea"/>
              <a:sym typeface="+mn-lt"/>
            </a:endParaRPr>
          </a:p>
        </p:txBody>
      </p:sp>
      <p:pic>
        <p:nvPicPr>
          <p:cNvPr id="7" name="Picture 2" descr="C:\Users\Administrator\Desktop\米云客服标志2.png"/>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48064" y="2319845"/>
            <a:ext cx="3581400" cy="1695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6756159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微信群管家</a:t>
            </a:r>
            <a:endParaRPr lang="zh-CN" altLang="en-US" b="1" dirty="0">
              <a:solidFill>
                <a:schemeClr val="bg1">
                  <a:lumMod val="95000"/>
                </a:schemeClr>
              </a:solidFill>
              <a:latin typeface="+mn-lt"/>
              <a:ea typeface="+mn-ea"/>
              <a:cs typeface="+mn-ea"/>
              <a:sym typeface="+mn-lt"/>
            </a:endParaRPr>
          </a:p>
        </p:txBody>
      </p:sp>
      <p:sp>
        <p:nvSpPr>
          <p:cNvPr id="11" name="TextBox 10"/>
          <p:cNvSpPr txBox="1"/>
          <p:nvPr/>
        </p:nvSpPr>
        <p:spPr>
          <a:xfrm>
            <a:off x="1259632" y="5085184"/>
            <a:ext cx="6768752" cy="1168525"/>
          </a:xfrm>
          <a:prstGeom prst="rect">
            <a:avLst/>
          </a:prstGeom>
          <a:noFill/>
        </p:spPr>
        <p:txBody>
          <a:bodyPr wrap="square" rtlCol="0">
            <a:spAutoFit/>
          </a:bodyPr>
          <a:lstStyle/>
          <a:p>
            <a:pPr>
              <a:lnSpc>
                <a:spcPct val="120000"/>
              </a:lnSpc>
            </a:pPr>
            <a:r>
              <a:rPr lang="zh-CN" altLang="en-US" sz="2000" dirty="0">
                <a:solidFill>
                  <a:schemeClr val="bg1"/>
                </a:solidFill>
                <a:cs typeface="+mn-ea"/>
                <a:sym typeface="+mn-lt"/>
              </a:rPr>
              <a:t>微信群管家功能集加群好友、快速建群、批量建群、快速拉人进群、踢重、群卫士、关键词回复和入群播报等功能于一体，为新媒体行业开拓社群营销市场提供全方位服务。</a:t>
            </a: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50110" y="1413176"/>
            <a:ext cx="6787796"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50646004"/>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添加群好友</a:t>
            </a:r>
            <a:endParaRPr lang="zh-CN" altLang="en-US" b="1" dirty="0">
              <a:solidFill>
                <a:schemeClr val="bg1">
                  <a:lumMod val="95000"/>
                </a:schemeClr>
              </a:solidFill>
              <a:latin typeface="+mn-lt"/>
              <a:ea typeface="+mn-ea"/>
              <a:cs typeface="+mn-ea"/>
              <a:sym typeface="+mn-lt"/>
            </a:endParaRPr>
          </a:p>
        </p:txBody>
      </p:sp>
      <p:sp>
        <p:nvSpPr>
          <p:cNvPr id="11" name="TextBox 10"/>
          <p:cNvSpPr txBox="1"/>
          <p:nvPr/>
        </p:nvSpPr>
        <p:spPr>
          <a:xfrm>
            <a:off x="985818" y="5104898"/>
            <a:ext cx="7258590" cy="1544205"/>
          </a:xfrm>
          <a:prstGeom prst="rect">
            <a:avLst/>
          </a:prstGeom>
          <a:noFill/>
        </p:spPr>
        <p:txBody>
          <a:bodyPr wrap="square" rtlCol="0">
            <a:spAutoFit/>
          </a:bodyPr>
          <a:lstStyle/>
          <a:p>
            <a:pPr>
              <a:lnSpc>
                <a:spcPct val="120000"/>
              </a:lnSpc>
            </a:pPr>
            <a:r>
              <a:rPr lang="zh-CN" altLang="en-US" sz="1600" dirty="0">
                <a:solidFill>
                  <a:schemeClr val="bg1"/>
                </a:solidFill>
                <a:cs typeface="+mn-ea"/>
                <a:sym typeface="+mn-lt"/>
              </a:rPr>
              <a:t>选择微信账号后系统会自动加载该微信号的群聊。</a:t>
            </a:r>
          </a:p>
          <a:p>
            <a:pPr>
              <a:lnSpc>
                <a:spcPct val="120000"/>
              </a:lnSpc>
            </a:pPr>
            <a:r>
              <a:rPr lang="zh-CN" altLang="en-US" sz="1600" dirty="0">
                <a:solidFill>
                  <a:schemeClr val="bg1"/>
                </a:solidFill>
                <a:cs typeface="+mn-ea"/>
                <a:sym typeface="+mn-lt"/>
              </a:rPr>
              <a:t>选择群里想添加的人，（可以全选，群中已经是好友，则不会执行打招呼），此功能只是针对群内非好友有效。自定义设置打招呼内容，可输入</a:t>
            </a:r>
            <a:r>
              <a:rPr lang="en-US" altLang="zh-CN" sz="1600" dirty="0">
                <a:solidFill>
                  <a:schemeClr val="bg1"/>
                </a:solidFill>
                <a:cs typeface="+mn-ea"/>
                <a:sym typeface="+mn-lt"/>
              </a:rPr>
              <a:t>[</a:t>
            </a:r>
            <a:r>
              <a:rPr lang="zh-CN" altLang="en-US" sz="1600" dirty="0">
                <a:solidFill>
                  <a:schemeClr val="bg1"/>
                </a:solidFill>
                <a:cs typeface="+mn-ea"/>
                <a:sym typeface="+mn-lt"/>
              </a:rPr>
              <a:t>昵称</a:t>
            </a:r>
            <a:r>
              <a:rPr lang="en-US" altLang="zh-CN" sz="1600" dirty="0">
                <a:solidFill>
                  <a:schemeClr val="bg1"/>
                </a:solidFill>
                <a:cs typeface="+mn-ea"/>
                <a:sym typeface="+mn-lt"/>
              </a:rPr>
              <a:t>]+</a:t>
            </a:r>
            <a:r>
              <a:rPr lang="zh-CN" altLang="en-US" sz="1600" dirty="0">
                <a:solidFill>
                  <a:schemeClr val="bg1"/>
                </a:solidFill>
                <a:cs typeface="+mn-ea"/>
                <a:sym typeface="+mn-lt"/>
              </a:rPr>
              <a:t>打招呼语，则系统会自动识别群友昵称并自动替换成真实昵称。为保证账号的安全性，打招呼间隔最好超过</a:t>
            </a:r>
            <a:r>
              <a:rPr lang="en-US" altLang="zh-CN" sz="1600" dirty="0">
                <a:solidFill>
                  <a:schemeClr val="bg1"/>
                </a:solidFill>
                <a:cs typeface="+mn-ea"/>
                <a:sym typeface="+mn-lt"/>
              </a:rPr>
              <a:t>180</a:t>
            </a:r>
            <a:r>
              <a:rPr lang="zh-CN" altLang="en-US" sz="1600" dirty="0">
                <a:solidFill>
                  <a:schemeClr val="bg1"/>
                </a:solidFill>
                <a:cs typeface="+mn-ea"/>
                <a:sym typeface="+mn-lt"/>
              </a:rPr>
              <a:t>秒，间隔时间越长越好。</a:t>
            </a:r>
            <a:endParaRPr lang="zh-CN" altLang="en-US" sz="1600" dirty="0">
              <a:solidFill>
                <a:schemeClr val="bg1"/>
              </a:solidFill>
              <a:effectLst/>
              <a:cs typeface="+mn-ea"/>
              <a:sym typeface="+mn-lt"/>
            </a:endParaRP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descr="C:\Users\miyun\Desktop\米云客服说明截图\群管家\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53714" y="1340768"/>
            <a:ext cx="4722798"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5602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快速建群</a:t>
            </a:r>
            <a:endParaRPr lang="zh-CN" altLang="en-US" b="1" dirty="0">
              <a:solidFill>
                <a:schemeClr val="bg1">
                  <a:lumMod val="95000"/>
                </a:schemeClr>
              </a:solidFill>
              <a:latin typeface="+mn-lt"/>
              <a:ea typeface="+mn-ea"/>
              <a:cs typeface="+mn-ea"/>
              <a:sym typeface="+mn-lt"/>
            </a:endParaRPr>
          </a:p>
        </p:txBody>
      </p:sp>
      <p:sp>
        <p:nvSpPr>
          <p:cNvPr id="11" name="TextBox 10"/>
          <p:cNvSpPr txBox="1"/>
          <p:nvPr/>
        </p:nvSpPr>
        <p:spPr>
          <a:xfrm>
            <a:off x="1044007" y="5098831"/>
            <a:ext cx="7200000" cy="1168525"/>
          </a:xfrm>
          <a:prstGeom prst="rect">
            <a:avLst/>
          </a:prstGeom>
          <a:noFill/>
        </p:spPr>
        <p:txBody>
          <a:bodyPr wrap="square" rtlCol="0">
            <a:spAutoFit/>
          </a:bodyPr>
          <a:lstStyle/>
          <a:p>
            <a:pPr>
              <a:lnSpc>
                <a:spcPct val="120000"/>
              </a:lnSpc>
            </a:pPr>
            <a:r>
              <a:rPr lang="zh-CN" altLang="en-US" sz="2000" dirty="0">
                <a:solidFill>
                  <a:schemeClr val="bg1"/>
                </a:solidFill>
                <a:cs typeface="+mn-ea"/>
                <a:sym typeface="+mn-lt"/>
              </a:rPr>
              <a:t>快速建群：选择微信号，系统自动加载该微信号的好友，选择一开始的群成员（群成员超过</a:t>
            </a:r>
            <a:r>
              <a:rPr lang="en-US" altLang="zh-CN" sz="2000" dirty="0">
                <a:solidFill>
                  <a:schemeClr val="bg1"/>
                </a:solidFill>
                <a:cs typeface="+mn-ea"/>
                <a:sym typeface="+mn-lt"/>
              </a:rPr>
              <a:t>40</a:t>
            </a:r>
            <a:r>
              <a:rPr lang="zh-CN" altLang="en-US" sz="2000" dirty="0">
                <a:solidFill>
                  <a:schemeClr val="bg1"/>
                </a:solidFill>
                <a:cs typeface="+mn-ea"/>
                <a:sym typeface="+mn-lt"/>
              </a:rPr>
              <a:t>人后，需要对方同意），在</a:t>
            </a:r>
            <a:r>
              <a:rPr lang="en-US" altLang="zh-CN" sz="2000" dirty="0">
                <a:solidFill>
                  <a:schemeClr val="bg1"/>
                </a:solidFill>
                <a:cs typeface="+mn-ea"/>
                <a:sym typeface="+mn-lt"/>
              </a:rPr>
              <a:t>【</a:t>
            </a:r>
            <a:r>
              <a:rPr lang="zh-CN" altLang="en-US" sz="2000" dirty="0">
                <a:solidFill>
                  <a:schemeClr val="bg1"/>
                </a:solidFill>
                <a:cs typeface="+mn-ea"/>
                <a:sym typeface="+mn-lt"/>
              </a:rPr>
              <a:t>群名称</a:t>
            </a:r>
            <a:r>
              <a:rPr lang="en-US" altLang="zh-CN" sz="2000" dirty="0">
                <a:solidFill>
                  <a:schemeClr val="bg1"/>
                </a:solidFill>
                <a:cs typeface="+mn-ea"/>
                <a:sym typeface="+mn-lt"/>
              </a:rPr>
              <a:t>】</a:t>
            </a:r>
            <a:r>
              <a:rPr lang="zh-CN" altLang="en-US" sz="2000" dirty="0">
                <a:solidFill>
                  <a:schemeClr val="bg1"/>
                </a:solidFill>
                <a:cs typeface="+mn-ea"/>
                <a:sym typeface="+mn-lt"/>
              </a:rPr>
              <a:t>框中输入群名称，点击快速建群，成功后会有提示。</a:t>
            </a: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C:\Users\miyun\Desktop\米云客服说明截图\群管家\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2609" y="1409347"/>
            <a:ext cx="4722797"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56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zh-CN" b="1" dirty="0" smtClean="0">
                <a:solidFill>
                  <a:schemeClr val="bg1">
                    <a:lumMod val="95000"/>
                  </a:schemeClr>
                </a:solidFill>
                <a:latin typeface="+mn-lt"/>
                <a:ea typeface="+mn-ea"/>
                <a:cs typeface="+mn-ea"/>
                <a:sym typeface="+mn-lt"/>
              </a:rPr>
              <a:t>微信退出</a:t>
            </a:r>
            <a:r>
              <a:rPr lang="en-US" altLang="zh-CN" b="1" dirty="0">
                <a:solidFill>
                  <a:schemeClr val="bg1">
                    <a:lumMod val="95000"/>
                  </a:schemeClr>
                </a:solidFill>
                <a:latin typeface="+mn-lt"/>
                <a:ea typeface="+mn-ea"/>
                <a:cs typeface="+mn-ea"/>
                <a:sym typeface="+mn-lt"/>
              </a:rPr>
              <a:t>&amp;</a:t>
            </a:r>
            <a:r>
              <a:rPr lang="zh-CN" altLang="en-US" b="1" dirty="0" smtClean="0">
                <a:solidFill>
                  <a:schemeClr val="bg1">
                    <a:lumMod val="95000"/>
                  </a:schemeClr>
                </a:solidFill>
                <a:latin typeface="+mn-lt"/>
                <a:ea typeface="+mn-ea"/>
                <a:cs typeface="+mn-ea"/>
                <a:sym typeface="+mn-lt"/>
              </a:rPr>
              <a:t>重新登陆</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270555" y="5000772"/>
            <a:ext cx="4029075" cy="1383712"/>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右键点击左侧微信登陆头像，在菜单中选择“退出微信”即可完成微信退出。</a:t>
            </a:r>
          </a:p>
        </p:txBody>
      </p:sp>
      <p:sp>
        <p:nvSpPr>
          <p:cNvPr id="6" name="矩形 5"/>
          <p:cNvSpPr/>
          <p:nvPr/>
        </p:nvSpPr>
        <p:spPr>
          <a:xfrm>
            <a:off x="4585380" y="4972605"/>
            <a:ext cx="4314825" cy="1383712"/>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右键点击左侧微信登陆头像，在菜单中选择“重新登陆”，扫描二维码完成重新登录。</a:t>
            </a:r>
            <a:endParaRPr lang="zh-CN" altLang="en-US" sz="2400" dirty="0">
              <a:solidFill>
                <a:schemeClr val="bg1">
                  <a:lumMod val="95000"/>
                </a:schemeClr>
              </a:solidFill>
              <a:cs typeface="+mn-ea"/>
              <a:sym typeface="+mn-lt"/>
            </a:endParaRPr>
          </a:p>
        </p:txBody>
      </p:sp>
      <p:pic>
        <p:nvPicPr>
          <p:cNvPr id="8"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9712" y="1268760"/>
            <a:ext cx="5145882"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63702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批量进群</a:t>
            </a:r>
            <a:endParaRPr lang="zh-CN" altLang="en-US" b="1" dirty="0">
              <a:solidFill>
                <a:schemeClr val="bg1">
                  <a:lumMod val="95000"/>
                </a:schemeClr>
              </a:solidFill>
              <a:latin typeface="+mn-lt"/>
              <a:ea typeface="+mn-ea"/>
              <a:cs typeface="+mn-ea"/>
              <a:sym typeface="+mn-lt"/>
            </a:endParaRPr>
          </a:p>
        </p:txBody>
      </p:sp>
      <p:sp>
        <p:nvSpPr>
          <p:cNvPr id="11" name="TextBox 10"/>
          <p:cNvSpPr txBox="1"/>
          <p:nvPr/>
        </p:nvSpPr>
        <p:spPr>
          <a:xfrm>
            <a:off x="1044408" y="5232102"/>
            <a:ext cx="7200000" cy="1248740"/>
          </a:xfrm>
          <a:prstGeom prst="rect">
            <a:avLst/>
          </a:prstGeom>
          <a:noFill/>
        </p:spPr>
        <p:txBody>
          <a:bodyPr wrap="square" rtlCol="0">
            <a:spAutoFit/>
          </a:bodyPr>
          <a:lstStyle/>
          <a:p>
            <a:pPr>
              <a:lnSpc>
                <a:spcPct val="120000"/>
              </a:lnSpc>
            </a:pPr>
            <a:r>
              <a:rPr lang="zh-CN" altLang="en-US" sz="1600" dirty="0">
                <a:solidFill>
                  <a:schemeClr val="bg1"/>
                </a:solidFill>
                <a:cs typeface="+mn-ea"/>
                <a:sym typeface="+mn-lt"/>
              </a:rPr>
              <a:t>选择微信号，系统自动加载该微信号的好友，选择需要拉群的好友（可通过上方搜索框搜索好友）。设置群名称，输入群名和编号，格式为：群名</a:t>
            </a:r>
            <a:r>
              <a:rPr lang="en-US" altLang="zh-CN" sz="1600" dirty="0">
                <a:solidFill>
                  <a:schemeClr val="bg1"/>
                </a:solidFill>
                <a:cs typeface="+mn-ea"/>
                <a:sym typeface="+mn-lt"/>
              </a:rPr>
              <a:t>-</a:t>
            </a:r>
            <a:r>
              <a:rPr lang="zh-CN" altLang="en-US" sz="1600" dirty="0">
                <a:solidFill>
                  <a:schemeClr val="bg1"/>
                </a:solidFill>
                <a:cs typeface="+mn-ea"/>
                <a:sym typeface="+mn-lt"/>
              </a:rPr>
              <a:t>起始数字，如米云客服测试群</a:t>
            </a:r>
            <a:r>
              <a:rPr lang="en-US" altLang="zh-CN" sz="1600" dirty="0">
                <a:solidFill>
                  <a:schemeClr val="bg1"/>
                </a:solidFill>
                <a:cs typeface="+mn-ea"/>
                <a:sym typeface="+mn-lt"/>
              </a:rPr>
              <a:t>-1</a:t>
            </a:r>
            <a:r>
              <a:rPr lang="zh-CN" altLang="en-US" sz="1600" dirty="0">
                <a:solidFill>
                  <a:schemeClr val="bg1"/>
                </a:solidFill>
                <a:cs typeface="+mn-ea"/>
                <a:sym typeface="+mn-lt"/>
              </a:rPr>
              <a:t>，当</a:t>
            </a:r>
            <a:r>
              <a:rPr lang="en-US" altLang="zh-CN" sz="1600" dirty="0">
                <a:solidFill>
                  <a:schemeClr val="bg1"/>
                </a:solidFill>
                <a:cs typeface="+mn-ea"/>
                <a:sym typeface="+mn-lt"/>
              </a:rPr>
              <a:t>1</a:t>
            </a:r>
            <a:r>
              <a:rPr lang="zh-CN" altLang="en-US" sz="1600" dirty="0">
                <a:solidFill>
                  <a:schemeClr val="bg1"/>
                </a:solidFill>
                <a:cs typeface="+mn-ea"/>
                <a:sym typeface="+mn-lt"/>
              </a:rPr>
              <a:t>群建立完毕后会自动将起始数字递增</a:t>
            </a:r>
            <a:r>
              <a:rPr lang="en-US" altLang="zh-CN" sz="1600" dirty="0">
                <a:solidFill>
                  <a:schemeClr val="bg1"/>
                </a:solidFill>
                <a:cs typeface="+mn-ea"/>
                <a:sym typeface="+mn-lt"/>
              </a:rPr>
              <a:t>+1</a:t>
            </a:r>
            <a:r>
              <a:rPr lang="zh-CN" altLang="en-US" sz="1600" dirty="0">
                <a:solidFill>
                  <a:schemeClr val="bg1"/>
                </a:solidFill>
                <a:cs typeface="+mn-ea"/>
                <a:sym typeface="+mn-lt"/>
              </a:rPr>
              <a:t>。为保证账号安全，建议建群间隔为</a:t>
            </a:r>
            <a:r>
              <a:rPr lang="en-US" altLang="zh-CN" sz="1600" dirty="0">
                <a:solidFill>
                  <a:schemeClr val="bg1"/>
                </a:solidFill>
                <a:cs typeface="+mn-ea"/>
                <a:sym typeface="+mn-lt"/>
              </a:rPr>
              <a:t>15</a:t>
            </a:r>
            <a:r>
              <a:rPr lang="zh-CN" altLang="en-US" sz="1600" dirty="0">
                <a:solidFill>
                  <a:schemeClr val="bg1"/>
                </a:solidFill>
                <a:cs typeface="+mn-ea"/>
                <a:sym typeface="+mn-lt"/>
              </a:rPr>
              <a:t>分钟以上。点击开始建群，中途可停止建群。</a:t>
            </a: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descr="C:\Users\miyun\Desktop\米云客服说明截图\群管家\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3009" y="1413176"/>
            <a:ext cx="4722797"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656028"/>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快速拉人进群</a:t>
            </a:r>
            <a:endParaRPr lang="zh-CN" altLang="en-US" b="1" dirty="0">
              <a:solidFill>
                <a:schemeClr val="bg1">
                  <a:lumMod val="95000"/>
                </a:schemeClr>
              </a:solidFill>
              <a:latin typeface="+mn-lt"/>
              <a:ea typeface="+mn-ea"/>
              <a:cs typeface="+mn-ea"/>
              <a:sym typeface="+mn-lt"/>
            </a:endParaRPr>
          </a:p>
        </p:txBody>
      </p:sp>
      <p:sp>
        <p:nvSpPr>
          <p:cNvPr id="11" name="TextBox 10"/>
          <p:cNvSpPr txBox="1"/>
          <p:nvPr/>
        </p:nvSpPr>
        <p:spPr>
          <a:xfrm>
            <a:off x="1044408" y="5149327"/>
            <a:ext cx="7200000" cy="1393330"/>
          </a:xfrm>
          <a:prstGeom prst="rect">
            <a:avLst/>
          </a:prstGeom>
          <a:noFill/>
        </p:spPr>
        <p:txBody>
          <a:bodyPr wrap="square" rtlCol="0">
            <a:spAutoFit/>
          </a:bodyPr>
          <a:lstStyle/>
          <a:p>
            <a:pPr>
              <a:lnSpc>
                <a:spcPct val="120000"/>
              </a:lnSpc>
            </a:pPr>
            <a:r>
              <a:rPr lang="zh-CN" altLang="en-US" dirty="0">
                <a:solidFill>
                  <a:schemeClr val="bg1"/>
                </a:solidFill>
                <a:cs typeface="+mn-ea"/>
                <a:sym typeface="+mn-lt"/>
              </a:rPr>
              <a:t>选择微信号，系统自动加载该微信号的好友，选择需要拉群的好友（可通过左上方搜索框搜索好友，右上方搜索框可搜索群），之后选择需要拉进好友的群，在筛选项中输入关键词，系统将不会将昵称</a:t>
            </a:r>
            <a:r>
              <a:rPr lang="en-US" altLang="zh-CN" dirty="0">
                <a:solidFill>
                  <a:schemeClr val="bg1"/>
                </a:solidFill>
                <a:cs typeface="+mn-ea"/>
                <a:sym typeface="+mn-lt"/>
              </a:rPr>
              <a:t>/</a:t>
            </a:r>
            <a:r>
              <a:rPr lang="zh-CN" altLang="en-US" dirty="0">
                <a:solidFill>
                  <a:schemeClr val="bg1"/>
                </a:solidFill>
                <a:cs typeface="+mn-ea"/>
                <a:sym typeface="+mn-lt"/>
              </a:rPr>
              <a:t>备注中包含关键词的好友拉进群。拉群成功后会有提示</a:t>
            </a:r>
            <a:r>
              <a:rPr lang="zh-CN" altLang="en-US" dirty="0" smtClean="0">
                <a:solidFill>
                  <a:schemeClr val="bg1"/>
                </a:solidFill>
                <a:cs typeface="+mn-ea"/>
                <a:sym typeface="+mn-lt"/>
              </a:rPr>
              <a:t>。</a:t>
            </a:r>
            <a:endParaRPr lang="zh-CN" altLang="en-US" dirty="0">
              <a:solidFill>
                <a:schemeClr val="bg1"/>
              </a:solidFill>
              <a:cs typeface="+mn-ea"/>
              <a:sym typeface="+mn-lt"/>
            </a:endParaRP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5122" name="Picture 2" descr="C:\Users\miyun\Desktop\米云客服说明截图\群管家\4.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3009" y="1412776"/>
            <a:ext cx="4722797"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6251877"/>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踢重</a:t>
            </a:r>
            <a:endParaRPr lang="zh-CN" altLang="en-US" b="1" dirty="0">
              <a:solidFill>
                <a:schemeClr val="bg1">
                  <a:lumMod val="95000"/>
                </a:schemeClr>
              </a:solidFill>
              <a:latin typeface="+mn-lt"/>
              <a:ea typeface="+mn-ea"/>
              <a:cs typeface="+mn-ea"/>
              <a:sym typeface="+mn-lt"/>
            </a:endParaRPr>
          </a:p>
        </p:txBody>
      </p:sp>
      <p:sp>
        <p:nvSpPr>
          <p:cNvPr id="11" name="TextBox 10"/>
          <p:cNvSpPr txBox="1"/>
          <p:nvPr/>
        </p:nvSpPr>
        <p:spPr>
          <a:xfrm>
            <a:off x="1044408" y="5232102"/>
            <a:ext cx="7200000" cy="1248740"/>
          </a:xfrm>
          <a:prstGeom prst="rect">
            <a:avLst/>
          </a:prstGeom>
          <a:noFill/>
        </p:spPr>
        <p:txBody>
          <a:bodyPr wrap="square" rtlCol="0">
            <a:spAutoFit/>
          </a:bodyPr>
          <a:lstStyle/>
          <a:p>
            <a:pPr>
              <a:lnSpc>
                <a:spcPct val="120000"/>
              </a:lnSpc>
            </a:pPr>
            <a:r>
              <a:rPr lang="zh-CN" altLang="en-US" sz="1600" dirty="0">
                <a:solidFill>
                  <a:schemeClr val="bg1"/>
                </a:solidFill>
                <a:cs typeface="+mn-ea"/>
                <a:sym typeface="+mn-lt"/>
              </a:rPr>
              <a:t>选择微信号，系统自动加载该微信号的群，选择需要去重的群，点击分析，系统会将同时在多个群的成员筛选出来，为了不错杀自己人，可添加白名单，在白名单中的人员不会被踢群。</a:t>
            </a:r>
          </a:p>
          <a:p>
            <a:pPr>
              <a:lnSpc>
                <a:spcPct val="120000"/>
              </a:lnSpc>
            </a:pPr>
            <a:r>
              <a:rPr lang="zh-CN" altLang="en-US" sz="1600" dirty="0">
                <a:solidFill>
                  <a:schemeClr val="bg1"/>
                </a:solidFill>
                <a:cs typeface="+mn-ea"/>
                <a:sym typeface="+mn-lt"/>
              </a:rPr>
              <a:t>踢重功能可以迅速找出在所选群中的疑似“卧底”并将其踢出，净化群聊环境。</a:t>
            </a:r>
            <a:endParaRPr lang="zh-CN" altLang="en-US" sz="1600" dirty="0">
              <a:solidFill>
                <a:schemeClr val="bg1"/>
              </a:solidFill>
              <a:effectLst/>
              <a:cs typeface="+mn-ea"/>
              <a:sym typeface="+mn-lt"/>
            </a:endParaRP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C:\Users\miyun\Desktop\米云客服说明截图\群管家\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3009" y="1413176"/>
            <a:ext cx="4722798"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6251877"/>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a:solidFill>
                  <a:schemeClr val="bg1">
                    <a:lumMod val="95000"/>
                  </a:schemeClr>
                </a:solidFill>
                <a:latin typeface="+mn-lt"/>
                <a:ea typeface="+mn-ea"/>
                <a:cs typeface="+mn-ea"/>
                <a:sym typeface="+mn-lt"/>
              </a:rPr>
              <a:t>群卫士</a:t>
            </a:r>
          </a:p>
        </p:txBody>
      </p:sp>
      <p:sp>
        <p:nvSpPr>
          <p:cNvPr id="11" name="TextBox 10"/>
          <p:cNvSpPr txBox="1"/>
          <p:nvPr/>
        </p:nvSpPr>
        <p:spPr>
          <a:xfrm>
            <a:off x="1044408" y="5232102"/>
            <a:ext cx="7200000" cy="1060931"/>
          </a:xfrm>
          <a:prstGeom prst="rect">
            <a:avLst/>
          </a:prstGeom>
          <a:noFill/>
        </p:spPr>
        <p:txBody>
          <a:bodyPr wrap="square" rtlCol="0">
            <a:spAutoFit/>
          </a:bodyPr>
          <a:lstStyle/>
          <a:p>
            <a:pPr>
              <a:lnSpc>
                <a:spcPct val="120000"/>
              </a:lnSpc>
            </a:pPr>
            <a:r>
              <a:rPr lang="zh-CN" altLang="en-US" dirty="0">
                <a:solidFill>
                  <a:schemeClr val="bg1"/>
                </a:solidFill>
                <a:cs typeface="+mn-ea"/>
                <a:sym typeface="+mn-lt"/>
              </a:rPr>
              <a:t>管理员：赋予选定群成员拥有</a:t>
            </a:r>
            <a:r>
              <a:rPr lang="en-US" altLang="zh-CN" dirty="0">
                <a:solidFill>
                  <a:schemeClr val="bg1"/>
                </a:solidFill>
                <a:cs typeface="+mn-ea"/>
                <a:sym typeface="+mn-lt"/>
              </a:rPr>
              <a:t>【</a:t>
            </a:r>
            <a:r>
              <a:rPr lang="zh-CN" altLang="en-US" dirty="0">
                <a:solidFill>
                  <a:schemeClr val="bg1"/>
                </a:solidFill>
                <a:cs typeface="+mn-ea"/>
                <a:sym typeface="+mn-lt"/>
              </a:rPr>
              <a:t>踢</a:t>
            </a:r>
            <a:r>
              <a:rPr lang="en-US" altLang="zh-CN" dirty="0">
                <a:solidFill>
                  <a:schemeClr val="bg1"/>
                </a:solidFill>
                <a:cs typeface="+mn-ea"/>
                <a:sym typeface="+mn-lt"/>
              </a:rPr>
              <a:t>@</a:t>
            </a:r>
            <a:r>
              <a:rPr lang="zh-CN" altLang="en-US" dirty="0">
                <a:solidFill>
                  <a:schemeClr val="bg1"/>
                </a:solidFill>
                <a:cs typeface="+mn-ea"/>
                <a:sym typeface="+mn-lt"/>
              </a:rPr>
              <a:t>被踢的人</a:t>
            </a:r>
            <a:r>
              <a:rPr lang="en-US" altLang="zh-CN" dirty="0">
                <a:solidFill>
                  <a:schemeClr val="bg1"/>
                </a:solidFill>
                <a:cs typeface="+mn-ea"/>
                <a:sym typeface="+mn-lt"/>
              </a:rPr>
              <a:t>】</a:t>
            </a:r>
            <a:r>
              <a:rPr lang="zh-CN" altLang="en-US" dirty="0">
                <a:solidFill>
                  <a:schemeClr val="bg1"/>
                </a:solidFill>
                <a:cs typeface="+mn-ea"/>
                <a:sym typeface="+mn-lt"/>
              </a:rPr>
              <a:t>的权力，如要提出群内成员</a:t>
            </a:r>
            <a:r>
              <a:rPr lang="en-US" altLang="zh-CN" dirty="0">
                <a:solidFill>
                  <a:schemeClr val="bg1"/>
                </a:solidFill>
                <a:cs typeface="+mn-ea"/>
                <a:sym typeface="+mn-lt"/>
              </a:rPr>
              <a:t>[</a:t>
            </a:r>
            <a:r>
              <a:rPr lang="zh-CN" altLang="en-US" dirty="0">
                <a:solidFill>
                  <a:schemeClr val="bg1"/>
                </a:solidFill>
                <a:cs typeface="+mn-ea"/>
                <a:sym typeface="+mn-lt"/>
              </a:rPr>
              <a:t>测试账号</a:t>
            </a:r>
            <a:r>
              <a:rPr lang="en-US" altLang="zh-CN" dirty="0">
                <a:solidFill>
                  <a:schemeClr val="bg1"/>
                </a:solidFill>
                <a:cs typeface="+mn-ea"/>
                <a:sym typeface="+mn-lt"/>
              </a:rPr>
              <a:t>1]</a:t>
            </a:r>
            <a:r>
              <a:rPr lang="zh-CN" altLang="en-US" dirty="0">
                <a:solidFill>
                  <a:schemeClr val="bg1"/>
                </a:solidFill>
                <a:cs typeface="+mn-ea"/>
                <a:sym typeface="+mn-lt"/>
              </a:rPr>
              <a:t>，则管理员在聊天中输入</a:t>
            </a:r>
            <a:r>
              <a:rPr lang="en-US" altLang="zh-CN" dirty="0">
                <a:solidFill>
                  <a:schemeClr val="bg1"/>
                </a:solidFill>
                <a:cs typeface="+mn-ea"/>
                <a:sym typeface="+mn-lt"/>
              </a:rPr>
              <a:t>【</a:t>
            </a:r>
            <a:r>
              <a:rPr lang="zh-CN" altLang="en-US" dirty="0">
                <a:solidFill>
                  <a:schemeClr val="bg1"/>
                </a:solidFill>
                <a:cs typeface="+mn-ea"/>
                <a:sym typeface="+mn-lt"/>
              </a:rPr>
              <a:t>踢</a:t>
            </a:r>
            <a:r>
              <a:rPr lang="en-US" altLang="zh-CN" dirty="0">
                <a:solidFill>
                  <a:schemeClr val="bg1"/>
                </a:solidFill>
                <a:cs typeface="+mn-ea"/>
                <a:sym typeface="+mn-lt"/>
              </a:rPr>
              <a:t>@</a:t>
            </a:r>
            <a:r>
              <a:rPr lang="zh-CN" altLang="en-US" dirty="0">
                <a:solidFill>
                  <a:schemeClr val="bg1"/>
                </a:solidFill>
                <a:cs typeface="+mn-ea"/>
                <a:sym typeface="+mn-lt"/>
              </a:rPr>
              <a:t>测试账号</a:t>
            </a:r>
            <a:r>
              <a:rPr lang="en-US" altLang="zh-CN" dirty="0">
                <a:solidFill>
                  <a:schemeClr val="bg1"/>
                </a:solidFill>
                <a:cs typeface="+mn-ea"/>
                <a:sym typeface="+mn-lt"/>
              </a:rPr>
              <a:t>1】</a:t>
            </a:r>
            <a:r>
              <a:rPr lang="zh-CN" altLang="en-US" dirty="0">
                <a:solidFill>
                  <a:schemeClr val="bg1"/>
                </a:solidFill>
                <a:cs typeface="+mn-ea"/>
                <a:sym typeface="+mn-lt"/>
              </a:rPr>
              <a:t>，昵称为</a:t>
            </a:r>
            <a:r>
              <a:rPr lang="en-US" altLang="zh-CN" dirty="0">
                <a:solidFill>
                  <a:schemeClr val="bg1"/>
                </a:solidFill>
                <a:cs typeface="+mn-ea"/>
                <a:sym typeface="+mn-lt"/>
              </a:rPr>
              <a:t>[</a:t>
            </a:r>
            <a:r>
              <a:rPr lang="zh-CN" altLang="en-US" dirty="0">
                <a:solidFill>
                  <a:schemeClr val="bg1"/>
                </a:solidFill>
                <a:cs typeface="+mn-ea"/>
                <a:sym typeface="+mn-lt"/>
              </a:rPr>
              <a:t>测试账号</a:t>
            </a:r>
            <a:r>
              <a:rPr lang="en-US" altLang="zh-CN" dirty="0">
                <a:solidFill>
                  <a:schemeClr val="bg1"/>
                </a:solidFill>
                <a:cs typeface="+mn-ea"/>
                <a:sym typeface="+mn-lt"/>
              </a:rPr>
              <a:t>1]</a:t>
            </a:r>
            <a:r>
              <a:rPr lang="zh-CN" altLang="en-US" dirty="0">
                <a:solidFill>
                  <a:schemeClr val="bg1"/>
                </a:solidFill>
                <a:cs typeface="+mn-ea"/>
                <a:sym typeface="+mn-lt"/>
              </a:rPr>
              <a:t>的群成员则被踢出本群</a:t>
            </a:r>
            <a:r>
              <a:rPr lang="zh-CN" altLang="en-US" dirty="0" smtClean="0">
                <a:solidFill>
                  <a:schemeClr val="bg1"/>
                </a:solidFill>
                <a:cs typeface="+mn-ea"/>
                <a:sym typeface="+mn-lt"/>
              </a:rPr>
              <a:t>。</a:t>
            </a:r>
            <a:endParaRPr lang="zh-CN" altLang="en-US" dirty="0">
              <a:solidFill>
                <a:schemeClr val="bg1"/>
              </a:solidFill>
              <a:cs typeface="+mn-ea"/>
              <a:sym typeface="+mn-lt"/>
            </a:endParaRP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C:\Users\miyun\Desktop\米云客服说明截图\群管家\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3009" y="1413176"/>
            <a:ext cx="4722797"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406527"/>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a:solidFill>
                  <a:schemeClr val="bg1">
                    <a:lumMod val="95000"/>
                  </a:schemeClr>
                </a:solidFill>
                <a:latin typeface="+mn-lt"/>
                <a:ea typeface="+mn-ea"/>
                <a:cs typeface="+mn-ea"/>
                <a:sym typeface="+mn-lt"/>
              </a:rPr>
              <a:t>群卫士</a:t>
            </a:r>
          </a:p>
        </p:txBody>
      </p:sp>
      <p:sp>
        <p:nvSpPr>
          <p:cNvPr id="11" name="TextBox 10"/>
          <p:cNvSpPr txBox="1"/>
          <p:nvPr/>
        </p:nvSpPr>
        <p:spPr>
          <a:xfrm>
            <a:off x="1044408" y="5232102"/>
            <a:ext cx="7200000" cy="1393330"/>
          </a:xfrm>
          <a:prstGeom prst="rect">
            <a:avLst/>
          </a:prstGeom>
          <a:noFill/>
        </p:spPr>
        <p:txBody>
          <a:bodyPr wrap="square" rtlCol="0">
            <a:spAutoFit/>
          </a:bodyPr>
          <a:lstStyle/>
          <a:p>
            <a:pPr>
              <a:lnSpc>
                <a:spcPct val="120000"/>
              </a:lnSpc>
            </a:pPr>
            <a:r>
              <a:rPr lang="zh-CN" altLang="en-US" dirty="0">
                <a:solidFill>
                  <a:schemeClr val="bg1"/>
                </a:solidFill>
                <a:cs typeface="+mn-ea"/>
                <a:sym typeface="+mn-lt"/>
              </a:rPr>
              <a:t>白名单：赋予选定群成员拥有在群内说任何话的权力。</a:t>
            </a:r>
          </a:p>
          <a:p>
            <a:pPr>
              <a:lnSpc>
                <a:spcPct val="120000"/>
              </a:lnSpc>
            </a:pPr>
            <a:r>
              <a:rPr lang="zh-CN" altLang="en-US" dirty="0">
                <a:solidFill>
                  <a:schemeClr val="bg1"/>
                </a:solidFill>
                <a:cs typeface="+mn-ea"/>
                <a:sym typeface="+mn-lt"/>
              </a:rPr>
              <a:t>黑名单：被选定的群成员在群内说任何话都会被踢出本群。</a:t>
            </a:r>
          </a:p>
          <a:p>
            <a:pPr>
              <a:lnSpc>
                <a:spcPct val="120000"/>
              </a:lnSpc>
            </a:pPr>
            <a:r>
              <a:rPr lang="zh-CN" altLang="en-US" dirty="0">
                <a:solidFill>
                  <a:schemeClr val="bg1"/>
                </a:solidFill>
                <a:cs typeface="+mn-ea"/>
                <a:sym typeface="+mn-lt"/>
              </a:rPr>
              <a:t>关键词筛选：群成员的消息内容包含关键词，则该成员会被踢出本群。</a:t>
            </a:r>
          </a:p>
          <a:p>
            <a:pPr>
              <a:lnSpc>
                <a:spcPct val="120000"/>
              </a:lnSpc>
            </a:pPr>
            <a:r>
              <a:rPr lang="zh-CN" altLang="en-US" dirty="0">
                <a:solidFill>
                  <a:schemeClr val="bg1"/>
                </a:solidFill>
                <a:cs typeface="+mn-ea"/>
                <a:sym typeface="+mn-lt"/>
              </a:rPr>
              <a:t>选择适用的群聊：可以通过添加和移除来更新适用的群聊。</a:t>
            </a:r>
            <a:endParaRPr lang="zh-CN" altLang="en-US" dirty="0">
              <a:solidFill>
                <a:schemeClr val="bg1"/>
              </a:solidFill>
              <a:effectLst/>
              <a:cs typeface="+mn-ea"/>
              <a:sym typeface="+mn-lt"/>
            </a:endParaRP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C:\Users\miyun\Desktop\米云客服说明截图\群管家\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3009" y="1413176"/>
            <a:ext cx="4722797"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10581259"/>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关键词回复</a:t>
            </a:r>
            <a:endParaRPr lang="zh-CN" altLang="en-US" b="1" dirty="0">
              <a:solidFill>
                <a:schemeClr val="bg1">
                  <a:lumMod val="95000"/>
                </a:schemeClr>
              </a:solidFill>
              <a:latin typeface="+mn-lt"/>
              <a:ea typeface="+mn-ea"/>
              <a:cs typeface="+mn-ea"/>
              <a:sym typeface="+mn-lt"/>
            </a:endParaRPr>
          </a:p>
        </p:txBody>
      </p:sp>
      <p:sp>
        <p:nvSpPr>
          <p:cNvPr id="11" name="TextBox 10"/>
          <p:cNvSpPr txBox="1"/>
          <p:nvPr/>
        </p:nvSpPr>
        <p:spPr>
          <a:xfrm>
            <a:off x="1044408" y="5232102"/>
            <a:ext cx="7200000" cy="799193"/>
          </a:xfrm>
          <a:prstGeom prst="rect">
            <a:avLst/>
          </a:prstGeom>
          <a:noFill/>
        </p:spPr>
        <p:txBody>
          <a:bodyPr wrap="square" rtlCol="0">
            <a:spAutoFit/>
          </a:bodyPr>
          <a:lstStyle/>
          <a:p>
            <a:pPr>
              <a:lnSpc>
                <a:spcPct val="120000"/>
              </a:lnSpc>
            </a:pPr>
            <a:r>
              <a:rPr lang="zh-CN" altLang="en-US" sz="2000" dirty="0">
                <a:solidFill>
                  <a:schemeClr val="bg1"/>
                </a:solidFill>
                <a:cs typeface="+mn-ea"/>
                <a:sym typeface="+mn-lt"/>
              </a:rPr>
              <a:t>设置关键词回复，群聊中成员消息中有关键词，则自动回复指定回复内容。选择好适用微信群之后应用即可。</a:t>
            </a:r>
            <a:endParaRPr lang="zh-CN" altLang="en-US" sz="2000" dirty="0">
              <a:solidFill>
                <a:schemeClr val="bg1"/>
              </a:solidFill>
              <a:effectLst/>
              <a:cs typeface="+mn-ea"/>
              <a:sym typeface="+mn-lt"/>
            </a:endParaRP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descr="C:\Users\miyun\Desktop\米云客服说明截图\群管家\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3009" y="1412776"/>
            <a:ext cx="4722797"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2740652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a:spLocks noGrp="1"/>
          </p:cNvSpPr>
          <p:nvPr>
            <p:ph type="title"/>
          </p:nvPr>
        </p:nvSpPr>
        <p:spPr>
          <a:xfrm>
            <a:off x="457200" y="274638"/>
            <a:ext cx="8229600" cy="1143000"/>
          </a:xfrm>
        </p:spPr>
        <p:txBody>
          <a:bodyPr/>
          <a:lstStyle/>
          <a:p>
            <a:pPr>
              <a:lnSpc>
                <a:spcPct val="120000"/>
              </a:lnSpc>
            </a:pPr>
            <a:r>
              <a:rPr lang="zh-CN" altLang="en-US" b="1" dirty="0" smtClean="0">
                <a:solidFill>
                  <a:schemeClr val="bg1">
                    <a:lumMod val="95000"/>
                  </a:schemeClr>
                </a:solidFill>
                <a:latin typeface="+mn-lt"/>
                <a:ea typeface="+mn-ea"/>
                <a:cs typeface="+mn-ea"/>
                <a:sym typeface="+mn-lt"/>
              </a:rPr>
              <a:t>入群播报</a:t>
            </a:r>
            <a:endParaRPr lang="zh-CN" altLang="en-US" b="1" dirty="0">
              <a:solidFill>
                <a:schemeClr val="bg1">
                  <a:lumMod val="95000"/>
                </a:schemeClr>
              </a:solidFill>
              <a:latin typeface="+mn-lt"/>
              <a:ea typeface="+mn-ea"/>
              <a:cs typeface="+mn-ea"/>
              <a:sym typeface="+mn-lt"/>
            </a:endParaRPr>
          </a:p>
        </p:txBody>
      </p:sp>
      <p:sp>
        <p:nvSpPr>
          <p:cNvPr id="11" name="TextBox 10"/>
          <p:cNvSpPr txBox="1"/>
          <p:nvPr/>
        </p:nvSpPr>
        <p:spPr>
          <a:xfrm>
            <a:off x="1044408" y="5232102"/>
            <a:ext cx="7200000" cy="799193"/>
          </a:xfrm>
          <a:prstGeom prst="rect">
            <a:avLst/>
          </a:prstGeom>
          <a:noFill/>
        </p:spPr>
        <p:txBody>
          <a:bodyPr wrap="square" rtlCol="0">
            <a:spAutoFit/>
          </a:bodyPr>
          <a:lstStyle/>
          <a:p>
            <a:pPr>
              <a:lnSpc>
                <a:spcPct val="120000"/>
              </a:lnSpc>
            </a:pPr>
            <a:r>
              <a:rPr lang="zh-CN" altLang="en-US" sz="2000" dirty="0">
                <a:solidFill>
                  <a:schemeClr val="bg1"/>
                </a:solidFill>
                <a:cs typeface="+mn-ea"/>
                <a:sym typeface="+mn-lt"/>
              </a:rPr>
              <a:t>实时发送欢迎消息，提高群内成员活跃度，还可以加播群规，让社群瞬间高大上！</a:t>
            </a:r>
            <a:endParaRPr lang="zh-CN" altLang="en-US" sz="2000" dirty="0">
              <a:solidFill>
                <a:schemeClr val="bg1"/>
              </a:solidFill>
              <a:effectLst/>
              <a:cs typeface="+mn-ea"/>
              <a:sym typeface="+mn-lt"/>
            </a:endParaRPr>
          </a:p>
        </p:txBody>
      </p:sp>
      <p:pic>
        <p:nvPicPr>
          <p:cNvPr id="12"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9218" name="Picture 2" descr="C:\Users\miyun\Desktop\米云客服说明截图\群管家\8.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3009" y="1412776"/>
            <a:ext cx="4722797" cy="360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461078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退出系统</a:t>
            </a:r>
            <a:endParaRPr lang="zh-CN" altLang="en-US" b="1" dirty="0">
              <a:solidFill>
                <a:schemeClr val="bg1">
                  <a:lumMod val="95000"/>
                </a:schemeClr>
              </a:solidFill>
              <a:latin typeface="+mn-lt"/>
              <a:ea typeface="+mn-ea"/>
              <a:cs typeface="+mn-ea"/>
              <a:sym typeface="+mn-lt"/>
            </a:endParaRP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71600" y="1629192"/>
            <a:ext cx="3424972"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38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771999" y="1628800"/>
            <a:ext cx="3450682" cy="2520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矩形 3"/>
          <p:cNvSpPr/>
          <p:nvPr/>
        </p:nvSpPr>
        <p:spPr>
          <a:xfrm>
            <a:off x="1248013" y="4771359"/>
            <a:ext cx="6647974" cy="497316"/>
          </a:xfrm>
          <a:prstGeom prst="rect">
            <a:avLst/>
          </a:prstGeom>
        </p:spPr>
        <p:txBody>
          <a:bodyPr wrap="none">
            <a:spAutoFit/>
          </a:bodyPr>
          <a:lstStyle/>
          <a:p>
            <a:pPr>
              <a:lnSpc>
                <a:spcPct val="120000"/>
              </a:lnSpc>
            </a:pPr>
            <a:r>
              <a:rPr lang="zh-CN" altLang="zh-CN" sz="2400" dirty="0">
                <a:solidFill>
                  <a:schemeClr val="bg1">
                    <a:lumMod val="95000"/>
                  </a:schemeClr>
                </a:solidFill>
                <a:cs typeface="+mn-ea"/>
                <a:sym typeface="+mn-lt"/>
              </a:rPr>
              <a:t>击右上角注销按钮</a:t>
            </a:r>
            <a:r>
              <a:rPr lang="zh-CN" altLang="zh-CN" sz="2400" dirty="0" smtClean="0">
                <a:solidFill>
                  <a:schemeClr val="bg1">
                    <a:lumMod val="95000"/>
                  </a:schemeClr>
                </a:solidFill>
                <a:cs typeface="+mn-ea"/>
                <a:sym typeface="+mn-lt"/>
              </a:rPr>
              <a:t>，</a:t>
            </a:r>
            <a:r>
              <a:rPr lang="zh-CN" altLang="en-US" sz="2400" dirty="0" smtClean="0">
                <a:solidFill>
                  <a:schemeClr val="bg1">
                    <a:lumMod val="95000"/>
                  </a:schemeClr>
                </a:solidFill>
                <a:cs typeface="+mn-ea"/>
                <a:sym typeface="+mn-lt"/>
              </a:rPr>
              <a:t>“</a:t>
            </a:r>
            <a:r>
              <a:rPr lang="zh-CN" altLang="zh-CN" sz="2400" dirty="0" smtClean="0">
                <a:solidFill>
                  <a:schemeClr val="bg1">
                    <a:lumMod val="95000"/>
                  </a:schemeClr>
                </a:solidFill>
                <a:cs typeface="+mn-ea"/>
                <a:sym typeface="+mn-lt"/>
              </a:rPr>
              <a:t>确定</a:t>
            </a:r>
            <a:r>
              <a:rPr lang="zh-CN" altLang="en-US" sz="2400" dirty="0" smtClean="0">
                <a:solidFill>
                  <a:schemeClr val="bg1">
                    <a:lumMod val="95000"/>
                  </a:schemeClr>
                </a:solidFill>
                <a:cs typeface="+mn-ea"/>
                <a:sym typeface="+mn-lt"/>
              </a:rPr>
              <a:t>”</a:t>
            </a:r>
            <a:r>
              <a:rPr lang="zh-CN" altLang="zh-CN" sz="2400" dirty="0" smtClean="0">
                <a:solidFill>
                  <a:schemeClr val="bg1">
                    <a:lumMod val="95000"/>
                  </a:schemeClr>
                </a:solidFill>
                <a:cs typeface="+mn-ea"/>
                <a:sym typeface="+mn-lt"/>
              </a:rPr>
              <a:t>，</a:t>
            </a:r>
            <a:r>
              <a:rPr lang="zh-CN" altLang="zh-CN" sz="2400" dirty="0">
                <a:solidFill>
                  <a:schemeClr val="bg1">
                    <a:lumMod val="95000"/>
                  </a:schemeClr>
                </a:solidFill>
                <a:cs typeface="+mn-ea"/>
                <a:sym typeface="+mn-lt"/>
              </a:rPr>
              <a:t>完成系统退出。</a:t>
            </a:r>
          </a:p>
        </p:txBody>
      </p:sp>
      <p:pic>
        <p:nvPicPr>
          <p:cNvPr id="8" name="Picture 2" descr="C:\Users\Administrator\Desktop\米云客服标志2.png"/>
          <p:cNvPicPr>
            <a:picLocks noChangeAspect="1" noChangeArrowheads="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44563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6386"/>
                                        </p:tgtEl>
                                        <p:attrNameLst>
                                          <p:attrName>style.visibility</p:attrName>
                                        </p:attrNameLst>
                                      </p:cBhvr>
                                      <p:to>
                                        <p:strVal val="visible"/>
                                      </p:to>
                                    </p:set>
                                    <p:animEffect transition="in" filter="fade">
                                      <p:cBhvr>
                                        <p:cTn id="7" dur="500"/>
                                        <p:tgtEl>
                                          <p:spTgt spid="16386"/>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6387"/>
                                        </p:tgtEl>
                                        <p:attrNameLst>
                                          <p:attrName>style.visibility</p:attrName>
                                        </p:attrNameLst>
                                      </p:cBhvr>
                                      <p:to>
                                        <p:strVal val="visible"/>
                                      </p:to>
                                    </p:set>
                                    <p:animEffect transition="in" filter="fade">
                                      <p:cBhvr>
                                        <p:cTn id="11" dur="500"/>
                                        <p:tgtEl>
                                          <p:spTgt spid="16387"/>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nSpc>
                <a:spcPct val="120000"/>
              </a:lnSpc>
            </a:pPr>
            <a:r>
              <a:rPr lang="zh-CN" altLang="en-US" b="1" dirty="0" smtClean="0">
                <a:solidFill>
                  <a:schemeClr val="bg1">
                    <a:lumMod val="95000"/>
                  </a:schemeClr>
                </a:solidFill>
                <a:latin typeface="+mn-lt"/>
                <a:ea typeface="+mn-ea"/>
                <a:cs typeface="+mn-ea"/>
                <a:sym typeface="+mn-lt"/>
              </a:rPr>
              <a:t>结语</a:t>
            </a:r>
            <a:endParaRPr lang="zh-CN" altLang="en-US" b="1" dirty="0">
              <a:solidFill>
                <a:schemeClr val="bg1">
                  <a:lumMod val="95000"/>
                </a:schemeClr>
              </a:solidFill>
              <a:latin typeface="+mn-lt"/>
              <a:ea typeface="+mn-ea"/>
              <a:cs typeface="+mn-ea"/>
              <a:sym typeface="+mn-lt"/>
            </a:endParaRPr>
          </a:p>
        </p:txBody>
      </p:sp>
      <p:sp>
        <p:nvSpPr>
          <p:cNvPr id="3" name="内容占位符 2"/>
          <p:cNvSpPr>
            <a:spLocks noGrp="1"/>
          </p:cNvSpPr>
          <p:nvPr>
            <p:ph idx="1"/>
          </p:nvPr>
        </p:nvSpPr>
        <p:spPr/>
        <p:txBody>
          <a:bodyPr/>
          <a:lstStyle/>
          <a:p>
            <a:pPr marL="0" indent="0">
              <a:lnSpc>
                <a:spcPct val="120000"/>
              </a:lnSpc>
              <a:spcBef>
                <a:spcPct val="0"/>
              </a:spcBef>
              <a:buNone/>
            </a:pPr>
            <a:r>
              <a:rPr lang="zh-CN" altLang="zh-CN" dirty="0">
                <a:solidFill>
                  <a:schemeClr val="bg1">
                    <a:lumMod val="95000"/>
                  </a:schemeClr>
                </a:solidFill>
                <a:cs typeface="+mn-ea"/>
                <a:sym typeface="+mn-lt"/>
              </a:rPr>
              <a:t>互联网信息发达的今天，营销也要跟上时代的脚步，以微信等社交软件为中介，以专业知识为基础，运用心理学方法和技术，跟粉丝建立良好的朋友信任关系，挖掘和引导促进营销顺利进行，这样的方式已经成为营销发展的大趋势。</a:t>
            </a:r>
            <a:endParaRPr lang="zh-CN" altLang="en-US" dirty="0">
              <a:solidFill>
                <a:schemeClr val="bg1">
                  <a:lumMod val="95000"/>
                </a:schemeClr>
              </a:solidFill>
              <a:cs typeface="+mn-ea"/>
              <a:sym typeface="+mn-lt"/>
            </a:endParaRPr>
          </a:p>
        </p:txBody>
      </p:sp>
      <p:pic>
        <p:nvPicPr>
          <p:cNvPr id="5"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02998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bg bwMode="auto">
      <p:bgPr>
        <a:solidFill>
          <a:srgbClr val="00B0F0"/>
        </a:solidFill>
        <a:effectLst/>
      </p:bgPr>
    </p:bg>
    <p:spTree>
      <p:nvGrpSpPr>
        <p:cNvPr id="1" name=""/>
        <p:cNvGrpSpPr/>
        <p:nvPr/>
      </p:nvGrpSpPr>
      <p:grpSpPr>
        <a:xfrm>
          <a:off x="0" y="0"/>
          <a:ext cx="0" cy="0"/>
          <a:chOff x="0" y="0"/>
          <a:chExt cx="0" cy="0"/>
        </a:xfrm>
      </p:grpSpPr>
      <p:sp>
        <p:nvSpPr>
          <p:cNvPr id="54274" name="Text Box 2"/>
          <p:cNvSpPr txBox="1">
            <a:spLocks noChangeArrowheads="1"/>
          </p:cNvSpPr>
          <p:nvPr/>
        </p:nvSpPr>
        <p:spPr bwMode="auto">
          <a:xfrm>
            <a:off x="1331640" y="2166939"/>
            <a:ext cx="6338595" cy="17021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p>
            <a:pPr>
              <a:lnSpc>
                <a:spcPct val="120000"/>
              </a:lnSpc>
            </a:pPr>
            <a:r>
              <a:rPr lang="zh-CN" altLang="zh-CN" sz="9600" b="1" dirty="0">
                <a:solidFill>
                  <a:schemeClr val="bg1"/>
                </a:solidFill>
                <a:cs typeface="+mn-ea"/>
                <a:sym typeface="+mn-lt"/>
              </a:rPr>
              <a:t>Thank you</a:t>
            </a:r>
          </a:p>
        </p:txBody>
      </p:sp>
      <p:sp>
        <p:nvSpPr>
          <p:cNvPr id="2" name="TextBox 1"/>
          <p:cNvSpPr txBox="1"/>
          <p:nvPr/>
        </p:nvSpPr>
        <p:spPr>
          <a:xfrm>
            <a:off x="4662648" y="5805264"/>
            <a:ext cx="4450070" cy="1059008"/>
          </a:xfrm>
          <a:prstGeom prst="rect">
            <a:avLst/>
          </a:prstGeom>
          <a:noFill/>
        </p:spPr>
        <p:txBody>
          <a:bodyPr wrap="square" rtlCol="0">
            <a:spAutoFit/>
          </a:bodyPr>
          <a:lstStyle/>
          <a:p>
            <a:pPr algn="r">
              <a:lnSpc>
                <a:spcPct val="120000"/>
              </a:lnSpc>
            </a:pPr>
            <a:r>
              <a:rPr lang="zh-CN" altLang="en-US" dirty="0" smtClean="0">
                <a:solidFill>
                  <a:schemeClr val="bg1">
                    <a:lumMod val="95000"/>
                  </a:schemeClr>
                </a:solidFill>
                <a:cs typeface="+mn-ea"/>
                <a:sym typeface="+mn-lt"/>
              </a:rPr>
              <a:t>大连米云科技</a:t>
            </a:r>
            <a:endParaRPr lang="en-US" altLang="zh-CN" smtClean="0">
              <a:solidFill>
                <a:schemeClr val="bg1">
                  <a:lumMod val="95000"/>
                </a:schemeClr>
              </a:solidFill>
              <a:cs typeface="+mn-ea"/>
              <a:sym typeface="+mn-lt"/>
            </a:endParaRPr>
          </a:p>
          <a:p>
            <a:pPr algn="r">
              <a:lnSpc>
                <a:spcPct val="120000"/>
              </a:lnSpc>
            </a:pPr>
            <a:r>
              <a:rPr lang="zh-CN" altLang="en-US" smtClean="0">
                <a:solidFill>
                  <a:schemeClr val="bg1">
                    <a:lumMod val="95000"/>
                  </a:schemeClr>
                </a:solidFill>
                <a:cs typeface="+mn-ea"/>
                <a:sym typeface="+mn-lt"/>
              </a:rPr>
              <a:t>网 </a:t>
            </a:r>
            <a:r>
              <a:rPr lang="zh-CN" altLang="en-US" dirty="0" smtClean="0">
                <a:solidFill>
                  <a:schemeClr val="bg1">
                    <a:lumMod val="95000"/>
                  </a:schemeClr>
                </a:solidFill>
                <a:cs typeface="+mn-ea"/>
                <a:sym typeface="+mn-lt"/>
              </a:rPr>
              <a:t>址：</a:t>
            </a:r>
            <a:r>
              <a:rPr lang="en-US" altLang="zh-CN" dirty="0" smtClean="0">
                <a:solidFill>
                  <a:schemeClr val="bg1">
                    <a:lumMod val="95000"/>
                  </a:schemeClr>
                </a:solidFill>
                <a:cs typeface="+mn-ea"/>
                <a:sym typeface="+mn-lt"/>
                <a:hlinkClick r:id="rId3"/>
              </a:rPr>
              <a:t>www.miyunchuanmei.com</a:t>
            </a:r>
            <a:endParaRPr lang="en-US" altLang="zh-CN" dirty="0" smtClean="0">
              <a:solidFill>
                <a:schemeClr val="bg1">
                  <a:lumMod val="95000"/>
                </a:schemeClr>
              </a:solidFill>
              <a:cs typeface="+mn-ea"/>
              <a:sym typeface="+mn-lt"/>
            </a:endParaRPr>
          </a:p>
          <a:p>
            <a:pPr algn="r">
              <a:lnSpc>
                <a:spcPct val="120000"/>
              </a:lnSpc>
            </a:pPr>
            <a:r>
              <a:rPr lang="en-US" altLang="zh-CN" dirty="0" smtClean="0">
                <a:solidFill>
                  <a:schemeClr val="bg1">
                    <a:lumMod val="95000"/>
                  </a:schemeClr>
                </a:solidFill>
                <a:cs typeface="+mn-ea"/>
                <a:sym typeface="+mn-lt"/>
              </a:rPr>
              <a:t>Copyright</a:t>
            </a:r>
            <a:r>
              <a:rPr lang="en-US" altLang="zh-CN" dirty="0">
                <a:solidFill>
                  <a:schemeClr val="bg1">
                    <a:lumMod val="95000"/>
                  </a:schemeClr>
                </a:solidFill>
                <a:cs typeface="+mn-ea"/>
                <a:sym typeface="+mn-lt"/>
              </a:rPr>
              <a:t>© 2016 </a:t>
            </a:r>
            <a:r>
              <a:rPr lang="en-US" altLang="zh-CN" dirty="0" err="1" smtClean="0">
                <a:solidFill>
                  <a:schemeClr val="bg1">
                    <a:lumMod val="95000"/>
                  </a:schemeClr>
                </a:solidFill>
                <a:cs typeface="+mn-ea"/>
                <a:sym typeface="+mn-lt"/>
              </a:rPr>
              <a:t>DaLianMiYunKeJi</a:t>
            </a:r>
            <a:endParaRPr lang="zh-CN" altLang="en-US" dirty="0">
              <a:solidFill>
                <a:schemeClr val="bg1">
                  <a:lumMod val="95000"/>
                </a:schemeClr>
              </a:solidFill>
              <a:cs typeface="+mn-ea"/>
              <a:sym typeface="+mn-lt"/>
            </a:endParaRPr>
          </a:p>
        </p:txBody>
      </p:sp>
    </p:spTree>
    <p:extLst>
      <p:ext uri="{BB962C8B-B14F-4D97-AF65-F5344CB8AC3E}">
        <p14:creationId xmlns:p14="http://schemas.microsoft.com/office/powerpoint/2010/main" val="90727615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zh-CN" b="1" dirty="0">
                <a:solidFill>
                  <a:schemeClr val="bg1">
                    <a:lumMod val="95000"/>
                  </a:schemeClr>
                </a:solidFill>
                <a:latin typeface="+mn-lt"/>
                <a:ea typeface="+mn-ea"/>
                <a:cs typeface="+mn-ea"/>
                <a:sym typeface="+mn-lt"/>
              </a:rPr>
              <a:t>备注信息</a:t>
            </a:r>
            <a:r>
              <a:rPr lang="zh-CN" altLang="zh-CN" b="1" dirty="0" smtClean="0">
                <a:solidFill>
                  <a:schemeClr val="bg1">
                    <a:lumMod val="95000"/>
                  </a:schemeClr>
                </a:solidFill>
                <a:latin typeface="+mn-lt"/>
                <a:ea typeface="+mn-ea"/>
                <a:cs typeface="+mn-ea"/>
                <a:sym typeface="+mn-lt"/>
              </a:rPr>
              <a:t>设置</a:t>
            </a:r>
            <a:endParaRPr lang="zh-CN" altLang="en-US" b="1" dirty="0">
              <a:solidFill>
                <a:schemeClr val="bg1">
                  <a:lumMod val="95000"/>
                </a:schemeClr>
              </a:solidFill>
              <a:latin typeface="+mn-lt"/>
              <a:ea typeface="+mn-ea"/>
              <a:cs typeface="+mn-ea"/>
              <a:sym typeface="+mn-lt"/>
            </a:endParaRPr>
          </a:p>
        </p:txBody>
      </p:sp>
      <p:sp>
        <p:nvSpPr>
          <p:cNvPr id="5" name="矩形 4"/>
          <p:cNvSpPr/>
          <p:nvPr/>
        </p:nvSpPr>
        <p:spPr>
          <a:xfrm>
            <a:off x="1259632" y="4653136"/>
            <a:ext cx="6624736" cy="1826910"/>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右键点击左侧微信登陆头像，在菜单中选择“设置别名”，在弹出消息框中输入别名。别名会显示在聊天框上方的聊天好友昵称后方，方便营销时区分身份。</a:t>
            </a:r>
          </a:p>
        </p:txBody>
      </p:sp>
      <p:pic>
        <p:nvPicPr>
          <p:cNvPr id="8"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556792"/>
            <a:ext cx="4785234" cy="2721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91936" y="1556792"/>
            <a:ext cx="3771900" cy="1847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13219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a:lnSpc>
                <a:spcPct val="120000"/>
              </a:lnSpc>
            </a:pPr>
            <a:r>
              <a:rPr lang="zh-CN" altLang="zh-CN" b="1" dirty="0">
                <a:solidFill>
                  <a:schemeClr val="bg1">
                    <a:lumMod val="95000"/>
                  </a:schemeClr>
                </a:solidFill>
                <a:latin typeface="+mn-lt"/>
                <a:ea typeface="+mn-ea"/>
                <a:cs typeface="+mn-ea"/>
                <a:sym typeface="+mn-lt"/>
              </a:rPr>
              <a:t>全部</a:t>
            </a:r>
            <a:r>
              <a:rPr lang="zh-CN" altLang="zh-CN" b="1" dirty="0" smtClean="0">
                <a:solidFill>
                  <a:schemeClr val="bg1">
                    <a:lumMod val="95000"/>
                  </a:schemeClr>
                </a:solidFill>
                <a:latin typeface="+mn-lt"/>
                <a:ea typeface="+mn-ea"/>
                <a:cs typeface="+mn-ea"/>
                <a:sym typeface="+mn-lt"/>
              </a:rPr>
              <a:t>好友</a:t>
            </a:r>
            <a:endParaRPr lang="zh-CN" altLang="en-US" b="1" dirty="0">
              <a:solidFill>
                <a:schemeClr val="bg1">
                  <a:lumMod val="95000"/>
                </a:schemeClr>
              </a:solidFill>
              <a:latin typeface="+mn-lt"/>
              <a:ea typeface="+mn-ea"/>
              <a:cs typeface="+mn-ea"/>
              <a:sym typeface="+mn-lt"/>
            </a:endParaRPr>
          </a:p>
        </p:txBody>
      </p:sp>
      <p:sp>
        <p:nvSpPr>
          <p:cNvPr id="4" name="矩形 3"/>
          <p:cNvSpPr/>
          <p:nvPr/>
        </p:nvSpPr>
        <p:spPr>
          <a:xfrm>
            <a:off x="1670719" y="5134725"/>
            <a:ext cx="5802560" cy="1826910"/>
          </a:xfrm>
          <a:prstGeom prst="rect">
            <a:avLst/>
          </a:prstGeom>
        </p:spPr>
        <p:txBody>
          <a:bodyPr wrap="square">
            <a:spAutoFit/>
          </a:bodyPr>
          <a:lstStyle/>
          <a:p>
            <a:pPr>
              <a:lnSpc>
                <a:spcPct val="120000"/>
              </a:lnSpc>
            </a:pPr>
            <a:r>
              <a:rPr lang="zh-CN" altLang="zh-CN" sz="2400" dirty="0">
                <a:solidFill>
                  <a:schemeClr val="bg1">
                    <a:lumMod val="95000"/>
                  </a:schemeClr>
                </a:solidFill>
                <a:cs typeface="+mn-ea"/>
                <a:sym typeface="+mn-lt"/>
              </a:rPr>
              <a:t>左边栏选择全部聊天，即可看到已经登录的微信所有聊天好友，省去多账号收发消息的繁琐点击，就像只使用一个微信号一样方便。</a:t>
            </a:r>
          </a:p>
        </p:txBody>
      </p:sp>
      <p:pic>
        <p:nvPicPr>
          <p:cNvPr id="7"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3403" y="1413168"/>
            <a:ext cx="4257191" cy="352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8533529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069024" y="427311"/>
            <a:ext cx="3005951" cy="834844"/>
          </a:xfrm>
          <a:prstGeom prst="rect">
            <a:avLst/>
          </a:prstGeom>
        </p:spPr>
        <p:txBody>
          <a:bodyPr wrap="none">
            <a:spAutoFit/>
          </a:bodyPr>
          <a:lstStyle/>
          <a:p>
            <a:pPr>
              <a:lnSpc>
                <a:spcPct val="120000"/>
              </a:lnSpc>
            </a:pPr>
            <a:r>
              <a:rPr lang="zh-CN" altLang="en-US" sz="4400" dirty="0" smtClean="0">
                <a:solidFill>
                  <a:schemeClr val="bg1"/>
                </a:solidFill>
                <a:cs typeface="+mn-ea"/>
                <a:sym typeface="+mn-lt"/>
              </a:rPr>
              <a:t>未处理消息</a:t>
            </a:r>
            <a:endParaRPr lang="zh-CN" altLang="zh-CN" sz="4400" dirty="0" smtClean="0">
              <a:solidFill>
                <a:schemeClr val="bg1"/>
              </a:solidFill>
              <a:cs typeface="+mn-ea"/>
              <a:sym typeface="+mn-lt"/>
            </a:endParaRPr>
          </a:p>
        </p:txBody>
      </p:sp>
      <p:sp>
        <p:nvSpPr>
          <p:cNvPr id="3" name="矩形 2"/>
          <p:cNvSpPr/>
          <p:nvPr/>
        </p:nvSpPr>
        <p:spPr>
          <a:xfrm>
            <a:off x="1208147" y="5211669"/>
            <a:ext cx="6727706" cy="799193"/>
          </a:xfrm>
          <a:prstGeom prst="rect">
            <a:avLst/>
          </a:prstGeom>
        </p:spPr>
        <p:txBody>
          <a:bodyPr wrap="square">
            <a:spAutoFit/>
          </a:bodyPr>
          <a:lstStyle/>
          <a:p>
            <a:pPr>
              <a:lnSpc>
                <a:spcPct val="120000"/>
              </a:lnSpc>
            </a:pPr>
            <a:r>
              <a:rPr lang="zh-CN" altLang="en-US" sz="2000" dirty="0" smtClean="0">
                <a:solidFill>
                  <a:schemeClr val="bg1"/>
                </a:solidFill>
                <a:cs typeface="+mn-ea"/>
                <a:sym typeface="+mn-lt"/>
              </a:rPr>
              <a:t>在全部聊天中，点击“未处理”，即可查看所有未读</a:t>
            </a:r>
            <a:r>
              <a:rPr lang="zh-CN" altLang="en-US" sz="2000" dirty="0">
                <a:solidFill>
                  <a:schemeClr val="bg1"/>
                </a:solidFill>
                <a:cs typeface="+mn-ea"/>
                <a:sym typeface="+mn-lt"/>
              </a:rPr>
              <a:t>消息</a:t>
            </a:r>
            <a:r>
              <a:rPr lang="zh-CN" altLang="en-US" sz="2000" dirty="0" smtClean="0">
                <a:solidFill>
                  <a:schemeClr val="bg1"/>
                </a:solidFill>
                <a:cs typeface="+mn-ea"/>
                <a:sym typeface="+mn-lt"/>
              </a:rPr>
              <a:t>。使用</a:t>
            </a:r>
            <a:r>
              <a:rPr lang="zh-CN" altLang="en-US" sz="2000" dirty="0">
                <a:solidFill>
                  <a:schemeClr val="bg1"/>
                </a:solidFill>
                <a:cs typeface="+mn-ea"/>
                <a:sym typeface="+mn-lt"/>
              </a:rPr>
              <a:t>“未处理”功能，让你的营销没有漏网之鱼。</a:t>
            </a:r>
            <a:endParaRPr lang="zh-CN" altLang="zh-CN" sz="2000" dirty="0" smtClean="0">
              <a:solidFill>
                <a:schemeClr val="bg1"/>
              </a:solidFill>
              <a:cs typeface="+mn-ea"/>
              <a:sym typeface="+mn-lt"/>
            </a:endParaRPr>
          </a:p>
        </p:txBody>
      </p:sp>
      <p:pic>
        <p:nvPicPr>
          <p:cNvPr id="8" name="Picture 2" descr="C:\Users\Administrator\Desktop\米云客服标志2.png"/>
          <p:cNvPicPr>
            <a:picLocks noChangeAspect="1" noChangeArrowheads="1"/>
          </p:cNvPicPr>
          <p:nvPr/>
        </p:nvPicPr>
        <p:blipFill>
          <a:blip r:embed="rId2" cstate="screen">
            <a:duotone>
              <a:schemeClr val="bg2">
                <a:shade val="45000"/>
                <a:satMod val="135000"/>
              </a:schemeClr>
              <a:prstClr val="white"/>
            </a:duotone>
            <a:extLst>
              <a:ext uri="{28A0092B-C50C-407E-A947-70E740481C1C}">
                <a14:useLocalDpi xmlns:a14="http://schemas.microsoft.com/office/drawing/2010/main"/>
              </a:ext>
            </a:extLst>
          </a:blip>
          <a:srcRect/>
          <a:stretch>
            <a:fillRect/>
          </a:stretch>
        </p:blipFill>
        <p:spPr bwMode="auto">
          <a:xfrm>
            <a:off x="8244408" y="5898983"/>
            <a:ext cx="748787" cy="842385"/>
          </a:xfrm>
          <a:prstGeom prst="rect">
            <a:avLst/>
          </a:prstGeom>
          <a:noFill/>
          <a:extLst>
            <a:ext uri="{909E8E84-426E-40DD-AFC4-6F175D3DCCD1}">
              <a14:hiddenFill xmlns:a14="http://schemas.microsoft.com/office/drawing/2010/main">
                <a:solidFill>
                  <a:srgbClr val="FFFFFF"/>
                </a:solidFill>
              </a14:hiddenFill>
            </a:ext>
          </a:extLst>
        </p:spPr>
      </p:pic>
      <p:pic>
        <p:nvPicPr>
          <p:cNvPr id="819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552" y="1309971"/>
            <a:ext cx="3820800"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5"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3553" y="1309972"/>
            <a:ext cx="4334911" cy="36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41066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arn(inVertic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1761</TotalTime>
  <Words>2910</Words>
  <Application>Microsoft Office PowerPoint</Application>
  <PresentationFormat>全屏显示(4:3)</PresentationFormat>
  <Paragraphs>209</Paragraphs>
  <Slides>69</Slides>
  <Notes>3</Notes>
  <HiddenSlides>0</HiddenSlides>
  <MMClips>0</MMClips>
  <ScaleCrop>false</ScaleCrop>
  <HeadingPairs>
    <vt:vector size="4" baseType="variant">
      <vt:variant>
        <vt:lpstr>主题</vt:lpstr>
      </vt:variant>
      <vt:variant>
        <vt:i4>1</vt:i4>
      </vt:variant>
      <vt:variant>
        <vt:lpstr>幻灯片标题</vt:lpstr>
      </vt:variant>
      <vt:variant>
        <vt:i4>69</vt:i4>
      </vt:variant>
    </vt:vector>
  </HeadingPairs>
  <TitlesOfParts>
    <vt:vector size="70" baseType="lpstr">
      <vt:lpstr>Office 主题</vt:lpstr>
      <vt:lpstr>米云客服使用说明</vt:lpstr>
      <vt:lpstr>产品介绍</vt:lpstr>
      <vt:lpstr>使用环境安装</vt:lpstr>
      <vt:lpstr>账号登陆</vt:lpstr>
      <vt:lpstr>微信登陆</vt:lpstr>
      <vt:lpstr>微信退出&amp;重新登陆</vt:lpstr>
      <vt:lpstr>备注信息设置</vt:lpstr>
      <vt:lpstr>全部好友</vt:lpstr>
      <vt:lpstr>PowerPoint 演示文稿</vt:lpstr>
      <vt:lpstr>设置备注</vt:lpstr>
      <vt:lpstr>查看好友详细信息</vt:lpstr>
      <vt:lpstr>设置好友分类</vt:lpstr>
      <vt:lpstr>好友分类显示</vt:lpstr>
      <vt:lpstr>聊天记录查询</vt:lpstr>
      <vt:lpstr>聊天记录查询</vt:lpstr>
      <vt:lpstr>聊天记录查询</vt:lpstr>
      <vt:lpstr>群发助手</vt:lpstr>
      <vt:lpstr>群发助手</vt:lpstr>
      <vt:lpstr>群发助手</vt:lpstr>
      <vt:lpstr>PowerPoint 演示文稿</vt:lpstr>
      <vt:lpstr>PowerPoint 演示文稿</vt:lpstr>
      <vt:lpstr>PowerPoint 演示文稿</vt:lpstr>
      <vt:lpstr>PowerPoint 演示文稿</vt:lpstr>
      <vt:lpstr>PowerPoint 演示文稿</vt:lpstr>
      <vt:lpstr>常用语设置</vt:lpstr>
      <vt:lpstr>新建目录&amp;编辑目录</vt:lpstr>
      <vt:lpstr>新建常用语</vt:lpstr>
      <vt:lpstr>删除目录&amp;删除常用语</vt:lpstr>
      <vt:lpstr>PowerPoint 演示文稿</vt:lpstr>
      <vt:lpstr>使用常用语</vt:lpstr>
      <vt:lpstr>修改密码</vt:lpstr>
      <vt:lpstr>管理员账号管理</vt:lpstr>
      <vt:lpstr>管理员账号管理</vt:lpstr>
      <vt:lpstr>管理员账号管理</vt:lpstr>
      <vt:lpstr>管理员好友分类</vt:lpstr>
      <vt:lpstr>管理员好友分类</vt:lpstr>
      <vt:lpstr>设置消息提醒方式</vt:lpstr>
      <vt:lpstr>设置自定义自动回复</vt:lpstr>
      <vt:lpstr>设置自定义自动回复</vt:lpstr>
      <vt:lpstr>人群画像分析</vt:lpstr>
      <vt:lpstr>人群画像分析</vt:lpstr>
      <vt:lpstr>人群画像分析</vt:lpstr>
      <vt:lpstr>人群画像分析</vt:lpstr>
      <vt:lpstr>人群画像分析</vt:lpstr>
      <vt:lpstr>人群画像分析</vt:lpstr>
      <vt:lpstr>网站在线咨询</vt:lpstr>
      <vt:lpstr>网站在线咨询</vt:lpstr>
      <vt:lpstr>网站在线咨询</vt:lpstr>
      <vt:lpstr>网站在线咨询</vt:lpstr>
      <vt:lpstr>网站在线咨询</vt:lpstr>
      <vt:lpstr>网站在线咨询</vt:lpstr>
      <vt:lpstr>机器人回复</vt:lpstr>
      <vt:lpstr>机器人回复</vt:lpstr>
      <vt:lpstr>机器人回复</vt:lpstr>
      <vt:lpstr>机器人回复</vt:lpstr>
      <vt:lpstr>敏感关键词设置</vt:lpstr>
      <vt:lpstr>微信群管家</vt:lpstr>
      <vt:lpstr>添加群好友</vt:lpstr>
      <vt:lpstr>快速建群</vt:lpstr>
      <vt:lpstr>批量进群</vt:lpstr>
      <vt:lpstr>快速拉人进群</vt:lpstr>
      <vt:lpstr>踢重</vt:lpstr>
      <vt:lpstr>群卫士</vt:lpstr>
      <vt:lpstr>群卫士</vt:lpstr>
      <vt:lpstr>关键词回复</vt:lpstr>
      <vt:lpstr>入群播报</vt:lpstr>
      <vt:lpstr>退出系统</vt:lpstr>
      <vt:lpstr>结语</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孙鹏</dc:creator>
  <cp:lastModifiedBy>miyun</cp:lastModifiedBy>
  <cp:revision>105</cp:revision>
  <dcterms:created xsi:type="dcterms:W3CDTF">2016-03-02T03:53:06Z</dcterms:created>
  <dcterms:modified xsi:type="dcterms:W3CDTF">2017-05-08T07:59:20Z</dcterms:modified>
</cp:coreProperties>
</file>