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58" r:id="rId5"/>
    <p:sldId id="270" r:id="rId6"/>
    <p:sldId id="260" r:id="rId7"/>
    <p:sldId id="261" r:id="rId8"/>
    <p:sldId id="262" r:id="rId9"/>
    <p:sldId id="279" r:id="rId10"/>
    <p:sldId id="280" r:id="rId11"/>
    <p:sldId id="263" r:id="rId12"/>
    <p:sldId id="271" r:id="rId13"/>
    <p:sldId id="272" r:id="rId14"/>
    <p:sldId id="273" r:id="rId15"/>
    <p:sldId id="274" r:id="rId16"/>
    <p:sldId id="275" r:id="rId17"/>
    <p:sldId id="276" r:id="rId18"/>
    <p:sldId id="277" r:id="rId19"/>
    <p:sldId id="278" r:id="rId20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2664" y="-8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microsoft.com/office/2007/relationships/hdphoto" Target="../media/hdphoto1.wdp"/><Relationship Id="rId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6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468560" y="-17112"/>
            <a:ext cx="9793088" cy="68751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Administrator\Desktop\LOGO设计\2563.png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172400" y="249808"/>
            <a:ext cx="658912" cy="658912"/>
          </a:xfrm>
          <a:prstGeom prst="rect">
            <a:avLst/>
          </a:prstGeom>
          <a:noFill/>
        </p:spPr>
      </p:pic>
      <p:grpSp>
        <p:nvGrpSpPr>
          <p:cNvPr id="4" name="Group 7"/>
          <p:cNvGrpSpPr>
            <a:grpSpLocks/>
          </p:cNvGrpSpPr>
          <p:nvPr userDrawn="1"/>
        </p:nvGrpSpPr>
        <p:grpSpPr bwMode="auto">
          <a:xfrm>
            <a:off x="35496" y="404664"/>
            <a:ext cx="936104" cy="360040"/>
            <a:chOff x="0" y="0"/>
            <a:chExt cx="1041399" cy="549275"/>
          </a:xfrm>
        </p:grpSpPr>
        <p:sp>
          <p:nvSpPr>
            <p:cNvPr id="5" name="Freeform 16"/>
            <p:cNvSpPr>
              <a:spLocks/>
            </p:cNvSpPr>
            <p:nvPr/>
          </p:nvSpPr>
          <p:spPr bwMode="auto">
            <a:xfrm>
              <a:off x="0" y="0"/>
              <a:ext cx="361950" cy="549275"/>
            </a:xfrm>
            <a:custGeom>
              <a:avLst/>
              <a:gdLst>
                <a:gd name="T0" fmla="*/ 4 w 400"/>
                <a:gd name="T1" fmla="*/ 92 h 608"/>
                <a:gd name="T2" fmla="*/ 96 w 400"/>
                <a:gd name="T3" fmla="*/ 0 h 608"/>
                <a:gd name="T4" fmla="*/ 400 w 400"/>
                <a:gd name="T5" fmla="*/ 304 h 608"/>
                <a:gd name="T6" fmla="*/ 96 w 400"/>
                <a:gd name="T7" fmla="*/ 608 h 608"/>
                <a:gd name="T8" fmla="*/ 0 w 400"/>
                <a:gd name="T9" fmla="*/ 512 h 608"/>
                <a:gd name="T10" fmla="*/ 212 w 400"/>
                <a:gd name="T11" fmla="*/ 300 h 608"/>
                <a:gd name="T12" fmla="*/ 4 w 400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0" h="608">
                  <a:moveTo>
                    <a:pt x="4" y="92"/>
                  </a:moveTo>
                  <a:lnTo>
                    <a:pt x="96" y="0"/>
                  </a:lnTo>
                  <a:lnTo>
                    <a:pt x="400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005DA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6" name="Freeform 17"/>
            <p:cNvSpPr>
              <a:spLocks/>
            </p:cNvSpPr>
            <p:nvPr/>
          </p:nvSpPr>
          <p:spPr bwMode="auto">
            <a:xfrm>
              <a:off x="3381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6 w 399"/>
                <a:gd name="T3" fmla="*/ 0 h 608"/>
                <a:gd name="T4" fmla="*/ 399 w 399"/>
                <a:gd name="T5" fmla="*/ 304 h 608"/>
                <a:gd name="T6" fmla="*/ 96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6" y="0"/>
                  </a:lnTo>
                  <a:lnTo>
                    <a:pt x="399" y="304"/>
                  </a:lnTo>
                  <a:lnTo>
                    <a:pt x="96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3992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auto">
            <a:xfrm>
              <a:off x="681037" y="0"/>
              <a:ext cx="360362" cy="549275"/>
            </a:xfrm>
            <a:custGeom>
              <a:avLst/>
              <a:gdLst>
                <a:gd name="T0" fmla="*/ 4 w 399"/>
                <a:gd name="T1" fmla="*/ 92 h 608"/>
                <a:gd name="T2" fmla="*/ 95 w 399"/>
                <a:gd name="T3" fmla="*/ 0 h 608"/>
                <a:gd name="T4" fmla="*/ 399 w 399"/>
                <a:gd name="T5" fmla="*/ 304 h 608"/>
                <a:gd name="T6" fmla="*/ 95 w 399"/>
                <a:gd name="T7" fmla="*/ 608 h 608"/>
                <a:gd name="T8" fmla="*/ 0 w 399"/>
                <a:gd name="T9" fmla="*/ 512 h 608"/>
                <a:gd name="T10" fmla="*/ 212 w 399"/>
                <a:gd name="T11" fmla="*/ 300 h 608"/>
                <a:gd name="T12" fmla="*/ 4 w 399"/>
                <a:gd name="T13" fmla="*/ 92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99" h="608">
                  <a:moveTo>
                    <a:pt x="4" y="92"/>
                  </a:moveTo>
                  <a:lnTo>
                    <a:pt x="95" y="0"/>
                  </a:lnTo>
                  <a:lnTo>
                    <a:pt x="399" y="304"/>
                  </a:lnTo>
                  <a:lnTo>
                    <a:pt x="95" y="608"/>
                  </a:lnTo>
                  <a:lnTo>
                    <a:pt x="0" y="512"/>
                  </a:lnTo>
                  <a:lnTo>
                    <a:pt x="212" y="300"/>
                  </a:lnTo>
                  <a:lnTo>
                    <a:pt x="4" y="92"/>
                  </a:lnTo>
                  <a:close/>
                </a:path>
              </a:pathLst>
            </a:custGeom>
            <a:solidFill>
              <a:srgbClr val="F796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7106" y="1988840"/>
            <a:ext cx="4711546" cy="20077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4400" b="1" dirty="0"/>
              <a:t>优</a:t>
            </a:r>
            <a:r>
              <a:rPr lang="zh-CN" altLang="en-US" sz="4400" b="1" dirty="0" smtClean="0"/>
              <a:t>米云盘备份服务</a:t>
            </a:r>
            <a:endParaRPr lang="en-US" altLang="zh-CN" sz="4400" b="1" dirty="0" smtClean="0"/>
          </a:p>
          <a:p>
            <a:pPr algn="ctr">
              <a:lnSpc>
                <a:spcPct val="150000"/>
              </a:lnSpc>
            </a:pPr>
            <a:r>
              <a:rPr lang="zh-CN" altLang="en-US" sz="4400" b="1" dirty="0" smtClean="0"/>
              <a:t>使用手册</a:t>
            </a:r>
            <a:endParaRPr lang="zh-CN" alt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483684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096" y="896935"/>
            <a:ext cx="75667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 </a:t>
            </a:r>
            <a:r>
              <a:rPr lang="en-US" altLang="zh-CN" dirty="0" smtClean="0"/>
              <a:t>5</a:t>
            </a:r>
            <a:r>
              <a:rPr lang="zh-CN" altLang="en-US" dirty="0" smtClean="0"/>
              <a:t> 然后选择保存导出的</a:t>
            </a:r>
            <a:r>
              <a:rPr lang="zh-CN" altLang="en-US" dirty="0" smtClean="0"/>
              <a:t>快照</a:t>
            </a:r>
            <a:r>
              <a:rPr lang="en-US" altLang="zh-CN" dirty="0" smtClean="0"/>
              <a:t>file</a:t>
            </a:r>
            <a:r>
              <a:rPr lang="zh-CN" altLang="en-US" dirty="0" smtClean="0"/>
              <a:t>文件夹的快照路径，导出并保存相应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快</a:t>
            </a:r>
            <a:r>
              <a:rPr lang="zh-CN" altLang="en-US" dirty="0" smtClean="0"/>
              <a:t>照的</a:t>
            </a:r>
            <a:r>
              <a:rPr lang="en-US" altLang="zh-CN" dirty="0" smtClean="0"/>
              <a:t>file</a:t>
            </a:r>
            <a:r>
              <a:rPr lang="zh-CN" altLang="en-US" dirty="0" smtClean="0"/>
              <a:t>文件夹，后面恢复数据的时候，拷贝到</a:t>
            </a:r>
            <a:r>
              <a:rPr lang="en-US" altLang="zh-CN" dirty="0" err="1" smtClean="0"/>
              <a:t>yomiserver</a:t>
            </a:r>
            <a:r>
              <a:rPr lang="en-US" altLang="zh-CN" dirty="0" smtClean="0"/>
              <a:t>/data</a:t>
            </a:r>
            <a:r>
              <a:rPr lang="zh-CN" altLang="en-US" dirty="0" smtClean="0"/>
              <a:t>路径下</a:t>
            </a:r>
            <a:r>
              <a:rPr lang="zh-CN" altLang="en-US" dirty="0" smtClean="0"/>
              <a:t>；</a:t>
            </a:r>
            <a:endParaRPr lang="zh-CN" altLang="en-US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132856"/>
            <a:ext cx="511492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48047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938044"/>
            <a:ext cx="7976864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2.6 </a:t>
            </a:r>
            <a:r>
              <a:rPr lang="zh-CN" altLang="en-US" dirty="0" smtClean="0"/>
              <a:t>服务器端，需要先停止服务，然后</a:t>
            </a:r>
            <a:r>
              <a:rPr lang="zh-CN" altLang="en-US" dirty="0" smtClean="0"/>
              <a:t>将</a:t>
            </a:r>
            <a:r>
              <a:rPr lang="zh-CN" altLang="en-US" dirty="0"/>
              <a:t>之前</a:t>
            </a:r>
            <a:r>
              <a:rPr lang="zh-CN" altLang="en-US" dirty="0" smtClean="0"/>
              <a:t>的</a:t>
            </a:r>
            <a:r>
              <a:rPr lang="en-US" altLang="zh-CN" dirty="0" smtClean="0"/>
              <a:t>file</a:t>
            </a:r>
            <a:r>
              <a:rPr lang="zh-CN" altLang="en-US" dirty="0" smtClean="0"/>
              <a:t>文件夹移动到另外的路径，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</a:t>
            </a:r>
            <a:r>
              <a:rPr lang="zh-CN" altLang="en-US" dirty="0" smtClean="0"/>
              <a:t>将刚才备份</a:t>
            </a:r>
            <a:r>
              <a:rPr lang="zh-CN" altLang="en-US" dirty="0" smtClean="0"/>
              <a:t>服务导出的快照</a:t>
            </a:r>
            <a:r>
              <a:rPr lang="en-US" altLang="zh-CN" dirty="0" smtClean="0"/>
              <a:t>file</a:t>
            </a:r>
            <a:r>
              <a:rPr lang="zh-CN" altLang="en-US" dirty="0" smtClean="0"/>
              <a:t>文件夹，拷贝到服务器端</a:t>
            </a:r>
            <a:r>
              <a:rPr lang="en-US" altLang="zh-CN" dirty="0" err="1" smtClean="0"/>
              <a:t>yomiserver</a:t>
            </a:r>
            <a:r>
              <a:rPr lang="zh-CN" altLang="en-US" dirty="0" smtClean="0"/>
              <a:t>下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</a:t>
            </a:r>
            <a:r>
              <a:rPr lang="zh-CN" altLang="en-US" dirty="0" smtClean="0"/>
              <a:t>的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文件夹下；</a:t>
            </a:r>
            <a:endParaRPr lang="zh-CN" altLang="en-US" dirty="0"/>
          </a:p>
        </p:txBody>
      </p:sp>
      <p:pic>
        <p:nvPicPr>
          <p:cNvPr id="7170" name="Picture 2" descr="D:\桌面0422\优米市场部\8.备份功能\截图\8卸载服务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528" y="2418465"/>
            <a:ext cx="5957389" cy="3746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1052736"/>
            <a:ext cx="7976864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2.6 </a:t>
            </a:r>
            <a:r>
              <a:rPr lang="zh-CN" altLang="en-US" dirty="0" smtClean="0"/>
              <a:t>服务器端，需要先停止服务，然后将之前的</a:t>
            </a:r>
            <a:r>
              <a:rPr lang="en-US" altLang="zh-CN" dirty="0" smtClean="0"/>
              <a:t>file</a:t>
            </a:r>
            <a:r>
              <a:rPr lang="zh-CN" altLang="en-US" dirty="0" smtClean="0"/>
              <a:t>文件夹移动到另外的路径，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</a:t>
            </a:r>
            <a:r>
              <a:rPr lang="zh-CN" altLang="en-US" dirty="0" smtClean="0"/>
              <a:t>将刚才备份服务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文件夹下的</a:t>
            </a:r>
            <a:r>
              <a:rPr lang="en-US" altLang="zh-CN" dirty="0" smtClean="0"/>
              <a:t>file</a:t>
            </a:r>
            <a:r>
              <a:rPr lang="zh-CN" altLang="en-US" dirty="0" smtClean="0"/>
              <a:t>文件夹，拷贝到服务器端</a:t>
            </a:r>
            <a:r>
              <a:rPr lang="en-US" altLang="zh-CN" dirty="0" err="1" smtClean="0"/>
              <a:t>yomiserver</a:t>
            </a:r>
            <a:r>
              <a:rPr lang="zh-CN" altLang="en-US" dirty="0" smtClean="0"/>
              <a:t>下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</a:t>
            </a:r>
            <a:r>
              <a:rPr lang="zh-CN" altLang="en-US" dirty="0" smtClean="0"/>
              <a:t>的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文件夹下；</a:t>
            </a:r>
            <a:endParaRPr lang="zh-CN" altLang="en-US" dirty="0"/>
          </a:p>
        </p:txBody>
      </p:sp>
      <p:pic>
        <p:nvPicPr>
          <p:cNvPr id="8194" name="Picture 2" descr="D:\桌面0422\优米市场部\8.备份功能\截图\11yomiserver文件夹data文件夹fi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636912"/>
            <a:ext cx="7485904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5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096" y="794028"/>
            <a:ext cx="75907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2.7 </a:t>
            </a:r>
            <a:r>
              <a:rPr lang="zh-CN" altLang="en-US" dirty="0" smtClean="0"/>
              <a:t>备份的</a:t>
            </a:r>
            <a:r>
              <a:rPr lang="en-US" altLang="zh-CN" dirty="0" smtClean="0"/>
              <a:t>file</a:t>
            </a:r>
            <a:r>
              <a:rPr lang="zh-CN" altLang="en-US" dirty="0" smtClean="0"/>
              <a:t>文件夹拷贝到</a:t>
            </a:r>
            <a:r>
              <a:rPr lang="en-US" altLang="zh-CN" dirty="0" err="1" smtClean="0"/>
              <a:t>yomiserver</a:t>
            </a:r>
            <a:r>
              <a:rPr lang="zh-CN" altLang="en-US" dirty="0" smtClean="0"/>
              <a:t>下的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文件夹后，启动服务器端，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</a:t>
            </a:r>
            <a:r>
              <a:rPr lang="zh-CN" altLang="en-US" dirty="0" smtClean="0"/>
              <a:t>然后进入服务器端工具界面，点击“恢复数据”按钮；</a:t>
            </a:r>
            <a:endParaRPr lang="zh-CN" altLang="en-US" dirty="0"/>
          </a:p>
        </p:txBody>
      </p:sp>
      <p:pic>
        <p:nvPicPr>
          <p:cNvPr id="9218" name="Picture 2" descr="D:\桌面0422\优米市场部\8.备份功能\截图\7启动服务再次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082052"/>
            <a:ext cx="6470526" cy="408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53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096" y="794028"/>
            <a:ext cx="759079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2.7 </a:t>
            </a:r>
            <a:r>
              <a:rPr lang="zh-CN" altLang="en-US" dirty="0" smtClean="0"/>
              <a:t>备份的</a:t>
            </a:r>
            <a:r>
              <a:rPr lang="en-US" altLang="zh-CN" dirty="0" smtClean="0"/>
              <a:t>file</a:t>
            </a:r>
            <a:r>
              <a:rPr lang="zh-CN" altLang="en-US" dirty="0" smtClean="0"/>
              <a:t>文件夹拷贝到</a:t>
            </a:r>
            <a:r>
              <a:rPr lang="en-US" altLang="zh-CN" dirty="0" err="1" smtClean="0"/>
              <a:t>yomiserver</a:t>
            </a:r>
            <a:r>
              <a:rPr lang="zh-CN" altLang="en-US" dirty="0" smtClean="0"/>
              <a:t>下的</a:t>
            </a:r>
            <a:r>
              <a:rPr lang="en-US" altLang="zh-CN" dirty="0" smtClean="0"/>
              <a:t>data</a:t>
            </a:r>
            <a:r>
              <a:rPr lang="zh-CN" altLang="en-US" dirty="0" smtClean="0"/>
              <a:t>文件夹后，启动服务器端，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</a:t>
            </a:r>
            <a:r>
              <a:rPr lang="zh-CN" altLang="en-US" dirty="0" smtClean="0"/>
              <a:t>然后进入服务器端工具界面，点击“恢复数据”按钮；</a:t>
            </a:r>
            <a:endParaRPr lang="zh-CN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030" y="1921867"/>
            <a:ext cx="6646863" cy="4219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889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096" y="849486"/>
            <a:ext cx="791595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2.8 </a:t>
            </a:r>
            <a:r>
              <a:rPr lang="zh-CN" altLang="en-US" dirty="0" smtClean="0"/>
              <a:t>会弹出恢复数据对话框，需要点击选择按钮，选择之前拷贝备份</a:t>
            </a:r>
            <a:r>
              <a:rPr lang="zh-CN" altLang="en-US" dirty="0" smtClean="0"/>
              <a:t>的对应的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快照时间文件夹；</a:t>
            </a:r>
            <a:endParaRPr lang="zh-CN" alt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060848"/>
            <a:ext cx="3943350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3760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096" y="976953"/>
            <a:ext cx="6069290" cy="4603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2.9 </a:t>
            </a:r>
            <a:r>
              <a:rPr lang="zh-CN" altLang="en-US" dirty="0"/>
              <a:t>选中对应</a:t>
            </a:r>
            <a:r>
              <a:rPr lang="zh-CN" altLang="en-US" dirty="0" smtClean="0"/>
              <a:t>的快照</a:t>
            </a:r>
            <a:r>
              <a:rPr lang="zh-CN" altLang="en-US" dirty="0"/>
              <a:t>时间</a:t>
            </a:r>
            <a:r>
              <a:rPr lang="zh-CN" altLang="en-US" dirty="0" smtClean="0"/>
              <a:t>文件夹</a:t>
            </a:r>
            <a:r>
              <a:rPr lang="zh-CN" altLang="en-US" dirty="0" smtClean="0"/>
              <a:t>后</a:t>
            </a:r>
            <a:r>
              <a:rPr lang="zh-CN" altLang="en-US" dirty="0" smtClean="0"/>
              <a:t>，点击选择文件夹按钮；</a:t>
            </a:r>
            <a:endParaRPr lang="zh-CN" alt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96" y="1700808"/>
            <a:ext cx="7192640" cy="40551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6136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096" y="908720"/>
            <a:ext cx="757130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2.10 </a:t>
            </a:r>
            <a:r>
              <a:rPr lang="zh-CN" altLang="en-US" dirty="0" smtClean="0"/>
              <a:t>这时回到恢复数据的对话框，点击恢复数据库，会出现命令行对话框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/>
              <a:t> </a:t>
            </a:r>
            <a:r>
              <a:rPr lang="zh-CN" altLang="en-US" dirty="0" smtClean="0"/>
              <a:t>     根据提示进行数据库恢复操作；</a:t>
            </a:r>
            <a:endParaRPr lang="zh-CN" alt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32856"/>
            <a:ext cx="3895725" cy="3219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833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096" y="908720"/>
            <a:ext cx="68788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2.11 </a:t>
            </a:r>
            <a:r>
              <a:rPr lang="zh-CN" altLang="en-US" dirty="0" smtClean="0"/>
              <a:t>在这一步需要每次输入数据库密码才可以执行操作，优米云盘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 </a:t>
            </a:r>
            <a:r>
              <a:rPr lang="zh-CN" altLang="en-US" dirty="0" smtClean="0"/>
              <a:t>默认初始数据库密码为：</a:t>
            </a:r>
            <a:r>
              <a:rPr lang="en-US" altLang="zh-CN" dirty="0" err="1" smtClean="0">
                <a:solidFill>
                  <a:srgbClr val="FF0000"/>
                </a:solidFill>
              </a:rPr>
              <a:t>yomiCloud</a:t>
            </a:r>
            <a:r>
              <a:rPr lang="zh-CN" altLang="en-US" dirty="0" smtClean="0">
                <a:solidFill>
                  <a:srgbClr val="FF0000"/>
                </a:solidFill>
              </a:rPr>
              <a:t>    </a:t>
            </a:r>
            <a:r>
              <a:rPr lang="zh-CN" altLang="en-US" dirty="0" smtClean="0"/>
              <a:t>  </a:t>
            </a:r>
            <a:endParaRPr lang="zh-CN" altLang="en-US" dirty="0"/>
          </a:p>
        </p:txBody>
      </p:sp>
      <p:pic>
        <p:nvPicPr>
          <p:cNvPr id="14338" name="Picture 2" descr="D:\桌面0422\优米市场部\8.备份功能\截图\6恢复数据库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96" y="2060848"/>
            <a:ext cx="7858796" cy="4100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8041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096" y="908720"/>
            <a:ext cx="77492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2.12</a:t>
            </a:r>
            <a:r>
              <a:rPr lang="zh-CN" altLang="en-US" dirty="0" smtClean="0"/>
              <a:t>上</a:t>
            </a:r>
            <a:r>
              <a:rPr lang="zh-CN" altLang="en-US" dirty="0"/>
              <a:t>一</a:t>
            </a:r>
            <a:r>
              <a:rPr lang="zh-CN" altLang="en-US" dirty="0" smtClean="0"/>
              <a:t>步操作完毕后，优米云服务会停止掉，需要再次启动优米云服务，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  </a:t>
            </a:r>
            <a:r>
              <a:rPr lang="zh-CN" altLang="en-US" dirty="0" smtClean="0"/>
              <a:t>此时</a:t>
            </a:r>
            <a:r>
              <a:rPr lang="zh-CN" altLang="en-US" dirty="0"/>
              <a:t>数据恢复</a:t>
            </a:r>
            <a:r>
              <a:rPr lang="zh-CN" altLang="en-US" dirty="0" smtClean="0"/>
              <a:t>成功</a:t>
            </a:r>
            <a:r>
              <a:rPr lang="zh-CN" altLang="en-US" dirty="0"/>
              <a:t>，</a:t>
            </a:r>
            <a:r>
              <a:rPr lang="zh-CN" altLang="en-US" dirty="0" smtClean="0"/>
              <a:t>然后用户可以登录客户端检查数据恢复情况。</a:t>
            </a:r>
            <a:endParaRPr lang="zh-CN" altLang="en-US" dirty="0"/>
          </a:p>
        </p:txBody>
      </p:sp>
      <p:pic>
        <p:nvPicPr>
          <p:cNvPr id="15362" name="Picture 2" descr="D:\桌面0422\优米市场部\8.备份功能\截图\7启动服务再次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10" y="1988840"/>
            <a:ext cx="6686550" cy="4219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177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059832" y="260648"/>
            <a:ext cx="24304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dirty="0" smtClean="0"/>
              <a:t>一</a:t>
            </a:r>
            <a:r>
              <a:rPr lang="en-US" altLang="zh-CN" sz="2800" dirty="0" smtClean="0"/>
              <a:t>·</a:t>
            </a:r>
            <a:r>
              <a:rPr lang="zh-CN" altLang="en-US" sz="2800" dirty="0" smtClean="0"/>
              <a:t>安装及启动</a:t>
            </a:r>
            <a:endParaRPr lang="zh-CN" altLang="en-US" sz="2800" dirty="0"/>
          </a:p>
        </p:txBody>
      </p:sp>
      <p:cxnSp>
        <p:nvCxnSpPr>
          <p:cNvPr id="6" name="直接连接符 5"/>
          <p:cNvCxnSpPr/>
          <p:nvPr/>
        </p:nvCxnSpPr>
        <p:spPr>
          <a:xfrm>
            <a:off x="971600" y="980728"/>
            <a:ext cx="720080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sp>
        <p:nvSpPr>
          <p:cNvPr id="9" name="TextBox 8"/>
          <p:cNvSpPr txBox="1"/>
          <p:nvPr/>
        </p:nvSpPr>
        <p:spPr>
          <a:xfrm>
            <a:off x="827584" y="1114368"/>
            <a:ext cx="7483139" cy="730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1.1 </a:t>
            </a:r>
            <a:r>
              <a:rPr lang="zh-CN" altLang="en-US" dirty="0" smtClean="0"/>
              <a:t>首先在</a:t>
            </a:r>
            <a:r>
              <a:rPr lang="zh-CN" altLang="en-US" b="1" dirty="0" smtClean="0"/>
              <a:t>管理后台</a:t>
            </a:r>
            <a:r>
              <a:rPr lang="en-US" altLang="zh-CN" b="1" dirty="0" smtClean="0"/>
              <a:t>-</a:t>
            </a:r>
            <a:r>
              <a:rPr lang="zh-CN" altLang="en-US" b="1" dirty="0" smtClean="0"/>
              <a:t>备份管理</a:t>
            </a:r>
            <a:r>
              <a:rPr lang="zh-CN" altLang="en-US" dirty="0" smtClean="0"/>
              <a:t>里面设置备份秘钥和备份服务器的</a:t>
            </a:r>
            <a:r>
              <a:rPr lang="en-US" altLang="zh-CN" dirty="0" smtClean="0"/>
              <a:t>IP</a:t>
            </a:r>
            <a:r>
              <a:rPr lang="zh-CN" altLang="en-US" dirty="0" smtClean="0"/>
              <a:t>地址，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dirty="0" smtClean="0"/>
              <a:t>只有通过校验的备份服务器才</a:t>
            </a:r>
            <a:r>
              <a:rPr lang="zh-CN" altLang="en-US" dirty="0"/>
              <a:t>可以执行备份</a:t>
            </a:r>
            <a:r>
              <a:rPr lang="zh-CN" altLang="en-US" dirty="0" smtClean="0"/>
              <a:t>服务；</a:t>
            </a:r>
            <a:endParaRPr lang="en-US" altLang="zh-CN" dirty="0"/>
          </a:p>
        </p:txBody>
      </p:sp>
      <p:pic>
        <p:nvPicPr>
          <p:cNvPr id="11" name="Picture 2" descr="D:\桌面0422\优米市场部\8.备份功能\截图\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7638768" cy="4017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221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8859" y="1124744"/>
            <a:ext cx="8385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1. 2</a:t>
            </a:r>
            <a:r>
              <a:rPr lang="zh-CN" altLang="en-US" dirty="0" smtClean="0"/>
              <a:t>打开备份服务文件夹，以管理员身份运行</a:t>
            </a:r>
            <a:r>
              <a:rPr lang="en-US" altLang="zh-CN" dirty="0" smtClean="0"/>
              <a:t>main</a:t>
            </a:r>
            <a:r>
              <a:rPr lang="zh-CN" altLang="en-US" dirty="0" smtClean="0"/>
              <a:t>文件夹下的</a:t>
            </a:r>
            <a:r>
              <a:rPr lang="zh-CN" altLang="en-US" dirty="0" smtClean="0"/>
              <a:t>“优米备份工具”</a:t>
            </a:r>
            <a:r>
              <a:rPr lang="zh-CN" altLang="en-US" dirty="0" smtClean="0"/>
              <a:t>；</a:t>
            </a:r>
            <a:endParaRPr lang="zh-CN" altLang="en-US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5943600" cy="3248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937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908720"/>
            <a:ext cx="8129148" cy="10895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1. 3</a:t>
            </a:r>
            <a:r>
              <a:rPr lang="zh-CN" altLang="en-US" dirty="0" smtClean="0"/>
              <a:t>运行后，首先点击“参数配置”，填写相关参数；服务器</a:t>
            </a:r>
            <a:r>
              <a:rPr lang="en-US" altLang="zh-CN" dirty="0" smtClean="0"/>
              <a:t>IP</a:t>
            </a:r>
            <a:r>
              <a:rPr lang="zh-CN" altLang="en-US" dirty="0" smtClean="0"/>
              <a:t>、端口</a:t>
            </a:r>
            <a:r>
              <a:rPr lang="en-US" altLang="zh-CN" dirty="0" smtClean="0"/>
              <a:t>189</a:t>
            </a:r>
            <a:r>
              <a:rPr lang="zh-CN" altLang="en-US" dirty="0" smtClean="0"/>
              <a:t>、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</a:t>
            </a:r>
            <a:r>
              <a:rPr lang="zh-CN" altLang="en-US" dirty="0" smtClean="0"/>
              <a:t>备份秘钥、备份间隔时间（建议间隔</a:t>
            </a:r>
            <a:r>
              <a:rPr lang="zh-CN" altLang="en-US" dirty="0" smtClean="0"/>
              <a:t>为</a:t>
            </a:r>
            <a:r>
              <a:rPr lang="en-US" altLang="zh-CN" dirty="0" smtClean="0"/>
              <a:t>24</a:t>
            </a:r>
            <a:r>
              <a:rPr lang="zh-CN" altLang="en-US" dirty="0" smtClean="0"/>
              <a:t>小时即</a:t>
            </a:r>
            <a:r>
              <a:rPr lang="en-US" altLang="zh-CN" dirty="0" smtClean="0"/>
              <a:t>144</a:t>
            </a:r>
            <a:r>
              <a:rPr lang="en-US" altLang="zh-CN" dirty="0" smtClean="0"/>
              <a:t>0</a:t>
            </a:r>
            <a:r>
              <a:rPr lang="zh-CN" altLang="en-US" dirty="0" smtClean="0"/>
              <a:t>分钟）；点击“保存”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</a:t>
            </a:r>
            <a:r>
              <a:rPr lang="zh-CN" altLang="en-US" dirty="0" smtClean="0"/>
              <a:t>后，点击“控制面板”按钮，进入控制面板对话框；</a:t>
            </a:r>
            <a:endParaRPr lang="zh-CN" alt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996777"/>
            <a:ext cx="5457825" cy="460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444208" y="2348260"/>
            <a:ext cx="3057247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latin typeface="+mn-ea"/>
              </a:rPr>
              <a:t>备注：</a:t>
            </a:r>
            <a:endParaRPr lang="en-US" altLang="zh-CN" sz="1600" dirty="0" smtClean="0">
              <a:latin typeface="+mn-ea"/>
            </a:endParaRPr>
          </a:p>
          <a:p>
            <a:r>
              <a:rPr lang="en-US" altLang="zh-CN" sz="1600" dirty="0" smtClean="0">
                <a:latin typeface="+mn-ea"/>
              </a:rPr>
              <a:t>1.</a:t>
            </a:r>
            <a:r>
              <a:rPr lang="zh-CN" altLang="en-US" sz="1600" dirty="0" smtClean="0">
                <a:latin typeface="+mn-ea"/>
              </a:rPr>
              <a:t>这里的快照数量是指用户</a:t>
            </a:r>
            <a:endParaRPr lang="en-US" altLang="zh-CN" sz="1600" dirty="0" smtClean="0">
              <a:latin typeface="+mn-ea"/>
            </a:endParaRPr>
          </a:p>
          <a:p>
            <a:r>
              <a:rPr lang="zh-CN" altLang="en-US" sz="1600" dirty="0" smtClean="0">
                <a:latin typeface="+mn-ea"/>
              </a:rPr>
              <a:t>希望程序可以进行备份的快</a:t>
            </a:r>
            <a:endParaRPr lang="en-US" altLang="zh-CN" sz="1600" dirty="0" smtClean="0">
              <a:latin typeface="+mn-ea"/>
            </a:endParaRPr>
          </a:p>
          <a:p>
            <a:r>
              <a:rPr lang="zh-CN" altLang="en-US" sz="1600" dirty="0" smtClean="0">
                <a:latin typeface="+mn-ea"/>
              </a:rPr>
              <a:t>照个数，相隔一个备份间隔</a:t>
            </a:r>
            <a:endParaRPr lang="en-US" altLang="zh-CN" sz="1600" dirty="0" smtClean="0">
              <a:latin typeface="+mn-ea"/>
            </a:endParaRPr>
          </a:p>
          <a:p>
            <a:r>
              <a:rPr lang="zh-CN" altLang="en-US" sz="1600" dirty="0" smtClean="0">
                <a:latin typeface="+mn-ea"/>
              </a:rPr>
              <a:t>的时间就会生成一个快照；</a:t>
            </a:r>
            <a:endParaRPr lang="en-US" altLang="zh-CN" sz="1600" dirty="0" smtClean="0">
              <a:latin typeface="+mn-ea"/>
            </a:endParaRPr>
          </a:p>
          <a:p>
            <a:endParaRPr lang="en-US" altLang="zh-CN" sz="1600" dirty="0" smtClean="0">
              <a:latin typeface="+mn-ea"/>
            </a:endParaRPr>
          </a:p>
          <a:p>
            <a:r>
              <a:rPr lang="en-US" altLang="zh-CN" sz="1600" dirty="0" smtClean="0">
                <a:latin typeface="+mn-ea"/>
              </a:rPr>
              <a:t>2.</a:t>
            </a:r>
            <a:r>
              <a:rPr lang="zh-CN" altLang="en-US" sz="1600" dirty="0" smtClean="0">
                <a:latin typeface="+mn-ea"/>
              </a:rPr>
              <a:t>建议备份间隔时间为</a:t>
            </a:r>
            <a:r>
              <a:rPr lang="en-US" altLang="zh-CN" sz="1600" dirty="0" smtClean="0">
                <a:latin typeface="+mn-ea"/>
              </a:rPr>
              <a:t>24</a:t>
            </a:r>
            <a:r>
              <a:rPr lang="zh-CN" altLang="en-US" sz="1600" dirty="0" smtClean="0">
                <a:latin typeface="+mn-ea"/>
              </a:rPr>
              <a:t>小时；</a:t>
            </a:r>
            <a:endParaRPr lang="en-US" altLang="zh-CN" sz="1600" dirty="0" smtClean="0">
              <a:latin typeface="+mn-ea"/>
            </a:endParaRPr>
          </a:p>
          <a:p>
            <a:r>
              <a:rPr lang="zh-CN" altLang="en-US" sz="1600" dirty="0" smtClean="0">
                <a:latin typeface="+mn-ea"/>
              </a:rPr>
              <a:t>快照本身是数据库信息，不会</a:t>
            </a:r>
            <a:endParaRPr lang="en-US" altLang="zh-CN" sz="1600" dirty="0" smtClean="0">
              <a:latin typeface="+mn-ea"/>
            </a:endParaRPr>
          </a:p>
          <a:p>
            <a:r>
              <a:rPr lang="zh-CN" altLang="en-US" sz="1600" dirty="0" smtClean="0">
                <a:latin typeface="+mn-ea"/>
              </a:rPr>
              <a:t>占用磁盘空间。</a:t>
            </a:r>
            <a:endParaRPr lang="en-US" altLang="zh-CN" sz="1600" dirty="0" smtClean="0">
              <a:latin typeface="+mn-ea"/>
            </a:endParaRPr>
          </a:p>
          <a:p>
            <a:endParaRPr lang="en-US" altLang="zh-CN" sz="1600" dirty="0" smtClean="0">
              <a:latin typeface="+mn-ea"/>
            </a:endParaRPr>
          </a:p>
          <a:p>
            <a:r>
              <a:rPr lang="en-US" altLang="zh-CN" sz="1600" dirty="0" smtClean="0">
                <a:latin typeface="+mn-ea"/>
              </a:rPr>
              <a:t>3.</a:t>
            </a:r>
            <a:r>
              <a:rPr lang="zh-CN" altLang="en-US" sz="1600" dirty="0" smtClean="0">
                <a:latin typeface="+mn-ea"/>
              </a:rPr>
              <a:t>文件数据单独存储在</a:t>
            </a:r>
            <a:r>
              <a:rPr lang="en-US" altLang="zh-CN" sz="1600" dirty="0" smtClean="0">
                <a:latin typeface="+mn-ea"/>
              </a:rPr>
              <a:t>file</a:t>
            </a:r>
          </a:p>
          <a:p>
            <a:r>
              <a:rPr lang="zh-CN" altLang="en-US" sz="1600" dirty="0" smtClean="0">
                <a:latin typeface="+mn-ea"/>
              </a:rPr>
              <a:t>文件夹并且是增量备份的。</a:t>
            </a:r>
            <a:endParaRPr lang="zh-CN" altLang="en-US" sz="16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9457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8859" y="1124744"/>
            <a:ext cx="7249100" cy="730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1. 4</a:t>
            </a:r>
            <a:r>
              <a:rPr lang="zh-CN" altLang="en-US" dirty="0" smtClean="0"/>
              <a:t>在“控制面板”对话框中，点击“启动备份服务”，备份服务会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 </a:t>
            </a:r>
            <a:r>
              <a:rPr lang="zh-CN" altLang="en-US" dirty="0" smtClean="0"/>
              <a:t>提示启动成功；这时备份服务就会按照设置的参数进行数据备份；</a:t>
            </a:r>
            <a:endParaRPr lang="zh-CN" altLang="en-US" dirty="0"/>
          </a:p>
        </p:txBody>
      </p:sp>
      <p:pic>
        <p:nvPicPr>
          <p:cNvPr id="3074" name="Picture 2" descr="D:\桌面0422\优米市场部\8.备份功能\截图\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988840"/>
            <a:ext cx="5286375" cy="402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49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62574" y="313492"/>
            <a:ext cx="27895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800" dirty="0" smtClean="0"/>
              <a:t>二</a:t>
            </a:r>
            <a:r>
              <a:rPr lang="en-US" altLang="zh-CN" sz="2800" dirty="0" smtClean="0"/>
              <a:t>·</a:t>
            </a:r>
            <a:r>
              <a:rPr lang="zh-CN" altLang="en-US" sz="2800" dirty="0" smtClean="0"/>
              <a:t>数据恢复操作</a:t>
            </a:r>
            <a:endParaRPr lang="zh-CN" alt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826096" y="1186376"/>
            <a:ext cx="7223452" cy="7571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dirty="0" smtClean="0"/>
              <a:t>2. 1</a:t>
            </a:r>
            <a:r>
              <a:rPr lang="zh-CN" altLang="en-US" dirty="0" smtClean="0"/>
              <a:t>首先需要确保当前备份服务</a:t>
            </a:r>
            <a:r>
              <a:rPr lang="zh-CN" altLang="en-US" dirty="0" smtClean="0">
                <a:solidFill>
                  <a:srgbClr val="FF0000"/>
                </a:solidFill>
              </a:rPr>
              <a:t>没有在进行备份操作</a:t>
            </a:r>
            <a:r>
              <a:rPr lang="zh-CN" altLang="en-US" dirty="0" smtClean="0"/>
              <a:t>，可以在备份日志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</a:t>
            </a:r>
            <a:r>
              <a:rPr lang="zh-CN" altLang="en-US" dirty="0" smtClean="0"/>
              <a:t>对话框中刷新，查看当前是否有在执行备份操作；</a:t>
            </a:r>
            <a:endParaRPr lang="zh-CN" altLang="en-US" dirty="0"/>
          </a:p>
        </p:txBody>
      </p:sp>
      <p:cxnSp>
        <p:nvCxnSpPr>
          <p:cNvPr id="5" name="直接连接符 4"/>
          <p:cNvCxnSpPr/>
          <p:nvPr/>
        </p:nvCxnSpPr>
        <p:spPr>
          <a:xfrm>
            <a:off x="971600" y="980728"/>
            <a:ext cx="720080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dash"/>
          </a:ln>
          <a:effectLst/>
        </p:spPr>
      </p:cxn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5544616" cy="4131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20171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976953"/>
            <a:ext cx="7755649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2. 2</a:t>
            </a:r>
            <a:r>
              <a:rPr lang="zh-CN" altLang="en-US" dirty="0" smtClean="0"/>
              <a:t>在备份工具</a:t>
            </a:r>
            <a:r>
              <a:rPr lang="en-US" altLang="zh-CN" dirty="0" smtClean="0"/>
              <a:t>-</a:t>
            </a:r>
            <a:r>
              <a:rPr lang="zh-CN" altLang="en-US" dirty="0" smtClean="0"/>
              <a:t>控制面板首页，点击“停止备份服务”，关闭备份服务；</a:t>
            </a:r>
            <a:endParaRPr lang="zh-CN" alt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16832"/>
            <a:ext cx="5276850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80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096" y="896935"/>
            <a:ext cx="796884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2. 3</a:t>
            </a:r>
            <a:r>
              <a:rPr lang="zh-CN" altLang="en-US" dirty="0" smtClean="0"/>
              <a:t> 备份服务关闭后，进入到备份</a:t>
            </a:r>
            <a:r>
              <a:rPr lang="zh-CN" altLang="en-US" dirty="0" smtClean="0"/>
              <a:t>服务工具栏中，导出需要恢复的数据文件，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      </a:t>
            </a:r>
            <a:r>
              <a:rPr lang="zh-CN" altLang="en-US" dirty="0" smtClean="0"/>
              <a:t>点击“导出</a:t>
            </a:r>
            <a:r>
              <a:rPr lang="en-US" altLang="zh-CN" dirty="0" smtClean="0"/>
              <a:t>file</a:t>
            </a:r>
            <a:r>
              <a:rPr lang="zh-CN" altLang="en-US" dirty="0" smtClean="0"/>
              <a:t>文件夹”根据提示进行操作；</a:t>
            </a:r>
            <a:endParaRPr lang="zh-CN" altLang="en-US" dirty="0" smtClean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5343525" cy="40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388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6096" y="896935"/>
            <a:ext cx="7571303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 smtClean="0"/>
              <a:t>2. </a:t>
            </a:r>
            <a:r>
              <a:rPr lang="en-US" altLang="zh-CN" dirty="0" smtClean="0"/>
              <a:t>4</a:t>
            </a:r>
            <a:r>
              <a:rPr lang="zh-CN" altLang="en-US" dirty="0" smtClean="0"/>
              <a:t> </a:t>
            </a:r>
            <a:r>
              <a:rPr lang="zh-CN" altLang="en-US" dirty="0"/>
              <a:t>点击“导出</a:t>
            </a:r>
            <a:r>
              <a:rPr lang="en-US" altLang="zh-CN" dirty="0"/>
              <a:t>file</a:t>
            </a:r>
            <a:r>
              <a:rPr lang="zh-CN" altLang="en-US" dirty="0"/>
              <a:t>文件夹</a:t>
            </a:r>
            <a:r>
              <a:rPr lang="zh-CN" altLang="en-US" dirty="0" smtClean="0"/>
              <a:t>”后，选择需要导出的快照文件夹（快照文件夹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是以备份时间命名的），点击选择文件夹</a:t>
            </a:r>
            <a:r>
              <a:rPr lang="zh-CN" altLang="en-US" dirty="0" smtClean="0"/>
              <a:t>；同时需要将该快照文件夹拷贝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一</a:t>
            </a:r>
            <a:r>
              <a:rPr lang="zh-CN" altLang="en-US" dirty="0" smtClean="0"/>
              <a:t>份到优米云盘服务器端安装的服务器上，做数据恢复使用；</a:t>
            </a:r>
            <a:endParaRPr lang="zh-CN" altLang="en-US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096" y="2420888"/>
            <a:ext cx="7614139" cy="4294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0790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491</Words>
  <Application>Microsoft Office PowerPoint</Application>
  <PresentationFormat>全屏显示(4:3)</PresentationFormat>
  <Paragraphs>38</Paragraphs>
  <Slides>19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0" baseType="lpstr"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NTKO</cp:lastModifiedBy>
  <cp:revision>79</cp:revision>
  <dcterms:created xsi:type="dcterms:W3CDTF">2017-11-08T02:18:05Z</dcterms:created>
  <dcterms:modified xsi:type="dcterms:W3CDTF">2018-06-25T15:17:50Z</dcterms:modified>
</cp:coreProperties>
</file>